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Caveat"/>
      <p:regular r:id="rId18"/>
      <p:bold r:id="rId19"/>
    </p:embeddedFon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aveat-bold.fntdata"/><Relationship Id="rId6" Type="http://schemas.openxmlformats.org/officeDocument/2006/relationships/slide" Target="slides/slide1.xml"/><Relationship Id="rId18" Type="http://schemas.openxmlformats.org/officeDocument/2006/relationships/font" Target="fonts/Cave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9d64e75b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9d64e75b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9d64e75b0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9d64e75b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9d9a45a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9d9a45a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9d64e75b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9d64e75b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9d64e75b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9d64e75b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9d64e75b0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9d64e75b0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9d64e75b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9d64e75b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9d64e75b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9d64e75b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9d64e75b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9d64e75b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9d64e75b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9d64e75b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9d64e75b0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9d64e75b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592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Data Science (Online)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and for the Liberal Arts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91400" y="3174875"/>
            <a:ext cx="8161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Fully Online, Multi-Campus,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Team-Taught Data Science Class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-602150" y="1140300"/>
            <a:ext cx="80391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&amp; Technology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8451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mbria"/>
              <a:buChar char="➔"/>
            </a:pPr>
            <a:r>
              <a:rPr lang="en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MoodleCloud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➔"/>
            </a:pPr>
            <a:r>
              <a:rPr lang="en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Piazza  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➔"/>
            </a:pPr>
            <a:r>
              <a:rPr lang="en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Zoom  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Char char="➔"/>
            </a:pPr>
            <a:r>
              <a:rPr lang="en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DataCamp  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149" y="0"/>
            <a:ext cx="67197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-42112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Students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6154625" y="1621875"/>
            <a:ext cx="803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aveat"/>
                <a:ea typeface="Caveat"/>
                <a:cs typeface="Caveat"/>
                <a:sym typeface="Caveat"/>
              </a:rPr>
              <a:t>?</a:t>
            </a:r>
            <a:endParaRPr sz="5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 rot="578280">
            <a:off x="1924917" y="2173284"/>
            <a:ext cx="1367198" cy="1043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4000"/>
              <a:t>💡</a:t>
            </a:r>
            <a:endParaRPr sz="4000"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LACOL Summer 2019 Data Science Team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0762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Course </a:t>
            </a:r>
            <a:r>
              <a:rPr lang="en">
                <a:solidFill>
                  <a:srgbClr val="FFFF00"/>
                </a:solidFill>
              </a:rPr>
              <a:t>Instructors:</a:t>
            </a:r>
            <a:endParaRPr>
              <a:solidFill>
                <a:srgbClr val="FFFF00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Ella Foster-Molina, Swarthmore College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Monika Hu, Vassar College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Moataz Khalifa, Washington and Lee Univ.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Steven J. Miller, Williams College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Natalia Toporikova, Washington and Lee Univ.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Course Designers:</a:t>
            </a:r>
            <a:endParaRPr>
              <a:solidFill>
                <a:srgbClr val="FFFF00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Barron Koralesky, Williams College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Jonathan Leamon, Williams College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Sundi Richard, Davidson College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Jennifer Spohrer, Bryn Mawr College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2" name="Google Shape;142;p24"/>
          <p:cNvSpPr txBox="1"/>
          <p:nvPr>
            <p:ph idx="2" type="body"/>
          </p:nvPr>
        </p:nvSpPr>
        <p:spPr>
          <a:xfrm>
            <a:off x="4832400" y="10762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Student Developers and Teaching Assistants</a:t>
            </a:r>
            <a:r>
              <a:rPr lang="en">
                <a:solidFill>
                  <a:srgbClr val="FFFF00"/>
                </a:solidFill>
              </a:rPr>
              <a:t>:</a:t>
            </a:r>
            <a:endParaRPr>
              <a:solidFill>
                <a:srgbClr val="FFFF00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Gabriel Duska, Vassar College ‘20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Emma LaPlace, Vassar College ‘20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Arianna Montero-Colbert, Davidson College ‘19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Sudais Moorad, Vassar College ‘20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Kevin Ros, Vassar College ‘20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Bryan Woolley, Williams College ‘21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Kashaf Zaheer, Vassar College ‘22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Key Advisors:</a:t>
            </a:r>
            <a:endParaRPr>
              <a:solidFill>
                <a:srgbClr val="FFFF00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College Registrars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LACOL Shared Course Initiative Steering Cmte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Liz Evans, Haverford College &amp; LACOL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Laurie Heyer, Davidson College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➔"/>
            </a:pPr>
            <a:r>
              <a:rPr lang="en" sz="1200">
                <a:solidFill>
                  <a:srgbClr val="FFFFFF"/>
                </a:solidFill>
              </a:rPr>
              <a:t>Chad Topaz, Williams College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43" name="Google Shape;143;p24"/>
          <p:cNvSpPr txBox="1"/>
          <p:nvPr>
            <p:ph type="title"/>
          </p:nvPr>
        </p:nvSpPr>
        <p:spPr>
          <a:xfrm>
            <a:off x="83100" y="439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00"/>
                </a:solidFill>
              </a:rPr>
              <a:t>  </a:t>
            </a:r>
            <a:r>
              <a:rPr lang="en" sz="3600">
                <a:solidFill>
                  <a:srgbClr val="FFFF00"/>
                </a:solidFill>
              </a:rPr>
              <a:t>lacol.net/critical-ds</a:t>
            </a:r>
            <a:endParaRPr sz="3600">
              <a:solidFill>
                <a:srgbClr val="FFFF00"/>
              </a:solidFill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Liberal Arts Collaborative for Digital Innovation (LACOL)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96900"/>
            <a:ext cx="3445551" cy="344555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3920500" y="1325587"/>
            <a:ext cx="4495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Amherst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Bryn Mawr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Carleton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Davidson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Hamilton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Haverford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Swarthmore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Vassar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Washington and Lee University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verage"/>
              <a:buChar char="➔"/>
            </a:pPr>
            <a:r>
              <a:rPr lang="en" sz="22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Williams College</a:t>
            </a:r>
            <a:endParaRPr sz="22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small colleges share courses?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246575"/>
            <a:ext cx="7469198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17886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Expand Curricular Opportunities</a:t>
            </a:r>
            <a:endParaRPr sz="7200"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would</a:t>
            </a:r>
            <a:r>
              <a:rPr lang="en"/>
              <a:t> </a:t>
            </a:r>
            <a:r>
              <a:rPr lang="en">
                <a:solidFill>
                  <a:srgbClr val="FFFF00"/>
                </a:solidFill>
              </a:rPr>
              <a:t>residential</a:t>
            </a:r>
            <a:r>
              <a:rPr lang="en"/>
              <a:t> colleges share courses </a:t>
            </a:r>
            <a:r>
              <a:rPr lang="en">
                <a:solidFill>
                  <a:srgbClr val="FFFF00"/>
                </a:solidFill>
              </a:rPr>
              <a:t>online</a:t>
            </a:r>
            <a:r>
              <a:rPr lang="en"/>
              <a:t>?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00" y="1199775"/>
            <a:ext cx="6425673" cy="361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1149900" y="268642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➔"/>
            </a:pPr>
            <a:r>
              <a:rPr lang="en" sz="4000"/>
              <a:t>Niche courses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➔"/>
            </a:pPr>
            <a:r>
              <a:rPr lang="en" sz="4000"/>
              <a:t>Low enrollment courses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➔"/>
            </a:pPr>
            <a:r>
              <a:rPr lang="en" sz="4000"/>
              <a:t>Uniquely digital courses</a:t>
            </a:r>
            <a:endParaRPr sz="4000"/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➔"/>
            </a:pPr>
            <a:r>
              <a:rPr lang="en" sz="4000"/>
              <a:t>High demand courses</a:t>
            </a:r>
            <a:endParaRPr sz="4000"/>
          </a:p>
        </p:txBody>
      </p:sp>
      <p:sp>
        <p:nvSpPr>
          <p:cNvPr id="97" name="Google Shape;97;p18"/>
          <p:cNvSpPr txBox="1"/>
          <p:nvPr/>
        </p:nvSpPr>
        <p:spPr>
          <a:xfrm>
            <a:off x="633175" y="925525"/>
            <a:ext cx="8075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LAC</a:t>
            </a:r>
            <a:r>
              <a:rPr lang="en"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s</a:t>
            </a:r>
            <a:r>
              <a:rPr lang="en" sz="6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haring opportunities ...</a:t>
            </a:r>
            <a:endParaRPr sz="6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DATA SCIENCE online for LACOL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1880" r="-1880" t="0"/>
          <a:stretch/>
        </p:blipFill>
        <p:spPr>
          <a:xfrm>
            <a:off x="1200150" y="1198850"/>
            <a:ext cx="6743700" cy="38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2019 - Data Science Learning Objectives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641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mbria"/>
              <a:buChar char="➔"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Data science</a:t>
            </a: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as a liberal art</a:t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mbria"/>
              <a:buChar char="➔"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Familiarity and expertise in </a:t>
            </a: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basic coding</a:t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mbria"/>
              <a:buChar char="➔"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Application of basic concepts in </a:t>
            </a: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statistics</a:t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mbria"/>
              <a:buChar char="➔"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Ability to </a:t>
            </a: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write and present</a:t>
            </a: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technical material</a:t>
            </a:r>
            <a:endParaRPr sz="3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275175" y="1841400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Keepin’ it </a:t>
            </a:r>
            <a:endParaRPr sz="84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liberal artsy </a:t>
            </a:r>
            <a:endParaRPr sz="8400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-602150" y="1140300"/>
            <a:ext cx="803910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1675" y="109450"/>
            <a:ext cx="1043025" cy="10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