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layfair Displ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85ad68c63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85ad68c63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85ad68c63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85ad68c63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important to identify what you want students to be able to </a:t>
            </a:r>
            <a:r>
              <a:rPr i="1" lang="en"/>
              <a:t>do</a:t>
            </a:r>
            <a:r>
              <a:rPr lang="en"/>
              <a:t> and then incorporate that into your learning objective. This will help determine which digital tool is best for content delivery, course activities, and assessment.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85ad68c63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85ad68c6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85ad68c6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85ad68c6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85ad68c6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85ad68c6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85ad68c6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85ad68c6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85ad68c63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85ad68c63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2639d8bc3113701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39d8bc3113701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85ad68c63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85ad68c6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success </a:t>
            </a:r>
            <a:r>
              <a:rPr lang="en"/>
              <a:t>has made the top 10 IT issues list for the second year in a row and is intertwined with many of the other issues on the list. If you are working on student success initiatives on your campus, you know they can proliferate and grow rapidly with many projects and initiatives popping up at the same time. Moving forward on so many projects simultaneously is a complex undertaking that can dilute efforts and discourage staff involved.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900"/>
              <a:t>Rightfully so SS has made top 10 list</a:t>
            </a:r>
            <a:endParaRPr sz="19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85ad68c63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85ad68c63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85ad68c6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85ad68c6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Student success has made the top 10 IT issues list for the second year in a row and </a:t>
            </a:r>
            <a:r>
              <a:rPr b="1" lang="en" sz="1800"/>
              <a:t>is intertwined with many of the other issues on the list. I</a:t>
            </a:r>
            <a:r>
              <a:rPr lang="en" sz="1800"/>
              <a:t>f you are working on student success initiatives on your campus, you know they can proliferate and grow rapidly with many projects and initiatives popping up at the same time. Moving forward on so many projects simultaneously is a complex undertaking that can dilute efforts and discourage staff involved. </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85ad68c6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85ad68c6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85ad68c6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85ad68c6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Overarching goals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85ad68c6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85ad68c6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Explore the benefits of blended learning and develop your own philosophy of blended learning</a:t>
            </a:r>
            <a:endParaRPr/>
          </a:p>
          <a:p>
            <a:pPr indent="-298450" lvl="0" marL="457200" rtl="0" algn="l">
              <a:lnSpc>
                <a:spcPct val="115000"/>
              </a:lnSpc>
              <a:spcBef>
                <a:spcPts val="0"/>
              </a:spcBef>
              <a:spcAft>
                <a:spcPts val="0"/>
              </a:spcAft>
              <a:buSzPts val="1100"/>
              <a:buChar char="●"/>
            </a:pPr>
            <a:r>
              <a:rPr lang="en"/>
              <a:t>Apply active learning principles in your course through content delivery</a:t>
            </a:r>
            <a:endParaRPr/>
          </a:p>
          <a:p>
            <a:pPr indent="-298450" lvl="0" marL="457200" rtl="0" algn="l">
              <a:lnSpc>
                <a:spcPct val="115000"/>
              </a:lnSpc>
              <a:spcBef>
                <a:spcPts val="0"/>
              </a:spcBef>
              <a:spcAft>
                <a:spcPts val="0"/>
              </a:spcAft>
              <a:buSzPts val="1100"/>
              <a:buChar char="●"/>
            </a:pPr>
            <a:r>
              <a:rPr lang="en"/>
              <a:t>Investigate active learning and apply technology tools and facilitation strategies in your course</a:t>
            </a:r>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5ad68c63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5ad68c63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p:nvPr/>
        </p:nvSpPr>
        <p:spPr>
          <a:xfrm>
            <a:off x="233575" y="267300"/>
            <a:ext cx="8726700" cy="44355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t>Blended Learning, Active Learning, iPads Oh My! Exploring What Blended Learning Looks like For Small Liberal Colleges</a:t>
            </a:r>
            <a:endParaRPr sz="30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Part 1 </a:t>
            </a:r>
            <a:r>
              <a:rPr i="1" lang="en" sz="3000"/>
              <a:t>Discover:</a:t>
            </a:r>
            <a:r>
              <a:rPr lang="en" sz="3000"/>
              <a:t> </a:t>
            </a:r>
            <a:endParaRPr sz="3000"/>
          </a:p>
          <a:p>
            <a:pPr indent="0" lvl="0" marL="0" rtl="0" algn="l">
              <a:spcBef>
                <a:spcPts val="0"/>
              </a:spcBef>
              <a:spcAft>
                <a:spcPts val="0"/>
              </a:spcAft>
              <a:buNone/>
            </a:pPr>
            <a:r>
              <a:rPr lang="en" sz="3000"/>
              <a:t>Fundamentals of Blended Learning</a:t>
            </a:r>
            <a:endParaRPr sz="3000"/>
          </a:p>
        </p:txBody>
      </p:sp>
      <p:sp>
        <p:nvSpPr>
          <p:cNvPr id="121" name="Google Shape;121;p22"/>
          <p:cNvSpPr txBox="1"/>
          <p:nvPr>
            <p:ph idx="1" type="body"/>
          </p:nvPr>
        </p:nvSpPr>
        <p:spPr>
          <a:xfrm>
            <a:off x="311700" y="1354750"/>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Definition: Blended learning is a combination of online, self-paced learning and face-to-face classroom instruction.</a:t>
            </a:r>
            <a:endParaRPr sz="2400"/>
          </a:p>
          <a:p>
            <a:pPr indent="-381000" lvl="0" marL="457200" rtl="0" algn="l">
              <a:spcBef>
                <a:spcPts val="0"/>
              </a:spcBef>
              <a:spcAft>
                <a:spcPts val="0"/>
              </a:spcAft>
              <a:buSzPts val="2400"/>
              <a:buChar char="●"/>
            </a:pPr>
            <a:r>
              <a:rPr lang="en" sz="2400"/>
              <a:t>Blended Learning in 4 steps:</a:t>
            </a:r>
            <a:endParaRPr sz="2400"/>
          </a:p>
          <a:p>
            <a:pPr indent="-381000" lvl="1" marL="914400" rtl="0" algn="l">
              <a:spcBef>
                <a:spcPts val="0"/>
              </a:spcBef>
              <a:spcAft>
                <a:spcPts val="0"/>
              </a:spcAft>
              <a:buSzPts val="2400"/>
              <a:buChar char="○"/>
            </a:pPr>
            <a:r>
              <a:rPr lang="en" sz="2400"/>
              <a:t>Learning objective</a:t>
            </a:r>
            <a:endParaRPr sz="2400"/>
          </a:p>
          <a:p>
            <a:pPr indent="-381000" lvl="1" marL="914400" rtl="0" algn="l">
              <a:spcBef>
                <a:spcPts val="0"/>
              </a:spcBef>
              <a:spcAft>
                <a:spcPts val="0"/>
              </a:spcAft>
              <a:buSzPts val="2400"/>
              <a:buChar char="○"/>
            </a:pPr>
            <a:r>
              <a:rPr lang="en" sz="2400"/>
              <a:t>Content &amp; Delivery</a:t>
            </a:r>
            <a:endParaRPr sz="2400"/>
          </a:p>
          <a:p>
            <a:pPr indent="-381000" lvl="1" marL="914400" rtl="0" algn="l">
              <a:spcBef>
                <a:spcPts val="0"/>
              </a:spcBef>
              <a:spcAft>
                <a:spcPts val="0"/>
              </a:spcAft>
              <a:buSzPts val="2400"/>
              <a:buChar char="○"/>
            </a:pPr>
            <a:r>
              <a:rPr lang="en" sz="2400"/>
              <a:t>Activities</a:t>
            </a:r>
            <a:endParaRPr sz="2400"/>
          </a:p>
          <a:p>
            <a:pPr indent="-381000" lvl="1" marL="914400" rtl="0" algn="l">
              <a:spcBef>
                <a:spcPts val="0"/>
              </a:spcBef>
              <a:spcAft>
                <a:spcPts val="0"/>
              </a:spcAft>
              <a:buSzPts val="2400"/>
              <a:buChar char="○"/>
            </a:pPr>
            <a:r>
              <a:rPr lang="en" sz="2400"/>
              <a:t>Assessment</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161325" y="391350"/>
            <a:ext cx="8871300" cy="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Part 2 </a:t>
            </a:r>
            <a:r>
              <a:rPr i="1" lang="en" sz="3000"/>
              <a:t>Explore:</a:t>
            </a:r>
            <a:r>
              <a:rPr lang="en" sz="3000"/>
              <a:t> </a:t>
            </a:r>
            <a:endParaRPr sz="3000"/>
          </a:p>
          <a:p>
            <a:pPr indent="0" lvl="0" marL="0" rtl="0" algn="l">
              <a:spcBef>
                <a:spcPts val="0"/>
              </a:spcBef>
              <a:spcAft>
                <a:spcPts val="0"/>
              </a:spcAft>
              <a:buNone/>
            </a:pPr>
            <a:r>
              <a:rPr lang="en" sz="3000"/>
              <a:t>Using mobile apps and iPads for blended learning</a:t>
            </a:r>
            <a:endParaRPr sz="3000"/>
          </a:p>
        </p:txBody>
      </p:sp>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381000" lvl="0" marL="457200" rtl="0" algn="l">
              <a:spcBef>
                <a:spcPts val="1600"/>
              </a:spcBef>
              <a:spcAft>
                <a:spcPts val="0"/>
              </a:spcAft>
              <a:buSzPts val="2400"/>
              <a:buChar char="●"/>
            </a:pPr>
            <a:r>
              <a:rPr lang="en" sz="2400"/>
              <a:t>Explain Everything for recording videos</a:t>
            </a:r>
            <a:endParaRPr sz="2400"/>
          </a:p>
          <a:p>
            <a:pPr indent="-381000" lvl="0" marL="457200" rtl="0" algn="l">
              <a:spcBef>
                <a:spcPts val="0"/>
              </a:spcBef>
              <a:spcAft>
                <a:spcPts val="0"/>
              </a:spcAft>
              <a:buSzPts val="2400"/>
              <a:buChar char="●"/>
            </a:pPr>
            <a:r>
              <a:rPr lang="en" sz="2400"/>
              <a:t>Notability for collaborative </a:t>
            </a:r>
            <a:r>
              <a:rPr lang="en" sz="2400"/>
              <a:t>annotations</a:t>
            </a:r>
            <a:r>
              <a:rPr lang="en" sz="2400"/>
              <a:t> during class</a:t>
            </a:r>
            <a:endParaRPr sz="2400"/>
          </a:p>
          <a:p>
            <a:pPr indent="-381000" lvl="0" marL="457200" rtl="0" algn="l">
              <a:spcBef>
                <a:spcPts val="0"/>
              </a:spcBef>
              <a:spcAft>
                <a:spcPts val="0"/>
              </a:spcAft>
              <a:buSzPts val="2400"/>
              <a:buChar char="●"/>
            </a:pPr>
            <a:r>
              <a:rPr lang="en" sz="2400"/>
              <a:t>Quizlet digital flashcards for language learning</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391350"/>
            <a:ext cx="8908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Part 3 </a:t>
            </a:r>
            <a:r>
              <a:rPr i="1" lang="en" sz="2600"/>
              <a:t>Engage:</a:t>
            </a:r>
            <a:r>
              <a:rPr lang="en" sz="2600"/>
              <a:t> </a:t>
            </a:r>
            <a:endParaRPr sz="2600"/>
          </a:p>
          <a:p>
            <a:pPr indent="0" lvl="0" marL="0" rtl="0" algn="l">
              <a:spcBef>
                <a:spcPts val="0"/>
              </a:spcBef>
              <a:spcAft>
                <a:spcPts val="0"/>
              </a:spcAft>
              <a:buNone/>
            </a:pPr>
            <a:r>
              <a:rPr lang="en" sz="2600"/>
              <a:t>Utilize active learning classrooms for blended learning</a:t>
            </a:r>
            <a:endParaRPr sz="2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3" name="Google Shape;133;p24"/>
          <p:cNvSpPr txBox="1"/>
          <p:nvPr>
            <p:ph idx="1" type="body"/>
          </p:nvPr>
        </p:nvSpPr>
        <p:spPr>
          <a:xfrm>
            <a:off x="311700" y="14847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34" name="Google Shape;134;p24"/>
          <p:cNvPicPr preferRelativeResize="0"/>
          <p:nvPr/>
        </p:nvPicPr>
        <p:blipFill>
          <a:blip r:embed="rId3">
            <a:alphaModFix/>
          </a:blip>
          <a:stretch>
            <a:fillRect/>
          </a:stretch>
        </p:blipFill>
        <p:spPr>
          <a:xfrm>
            <a:off x="4433125" y="1423125"/>
            <a:ext cx="4310279" cy="3232724"/>
          </a:xfrm>
          <a:prstGeom prst="rect">
            <a:avLst/>
          </a:prstGeom>
          <a:noFill/>
          <a:ln>
            <a:noFill/>
          </a:ln>
        </p:spPr>
      </p:pic>
      <p:sp>
        <p:nvSpPr>
          <p:cNvPr id="135" name="Google Shape;135;p24"/>
          <p:cNvSpPr txBox="1"/>
          <p:nvPr/>
        </p:nvSpPr>
        <p:spPr>
          <a:xfrm>
            <a:off x="363600" y="1423275"/>
            <a:ext cx="3727500" cy="3232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Lato"/>
              <a:buChar char="●"/>
            </a:pPr>
            <a:r>
              <a:rPr lang="en" sz="2400">
                <a:latin typeface="Lato"/>
                <a:ea typeface="Lato"/>
                <a:cs typeface="Lato"/>
                <a:sym typeface="Lato"/>
              </a:rPr>
              <a:t>Classroom Technology</a:t>
            </a:r>
            <a:endParaRPr sz="2400">
              <a:latin typeface="Lato"/>
              <a:ea typeface="Lato"/>
              <a:cs typeface="Lato"/>
              <a:sym typeface="Lato"/>
            </a:endParaRPr>
          </a:p>
          <a:p>
            <a:pPr indent="-381000" lvl="1" marL="914400" rtl="0" algn="l">
              <a:spcBef>
                <a:spcPts val="0"/>
              </a:spcBef>
              <a:spcAft>
                <a:spcPts val="0"/>
              </a:spcAft>
              <a:buSzPts val="2400"/>
              <a:buFont typeface="Lato"/>
              <a:buChar char="○"/>
            </a:pPr>
            <a:r>
              <a:rPr lang="en" sz="2400">
                <a:latin typeface="Lato"/>
                <a:ea typeface="Lato"/>
                <a:cs typeface="Lato"/>
                <a:sym typeface="Lato"/>
              </a:rPr>
              <a:t>Wireless Projection (Apple TV)</a:t>
            </a:r>
            <a:endParaRPr sz="2400">
              <a:latin typeface="Lato"/>
              <a:ea typeface="Lato"/>
              <a:cs typeface="Lato"/>
              <a:sym typeface="Lato"/>
            </a:endParaRPr>
          </a:p>
          <a:p>
            <a:pPr indent="-381000" lvl="1" marL="914400" rtl="0" algn="l">
              <a:spcBef>
                <a:spcPts val="0"/>
              </a:spcBef>
              <a:spcAft>
                <a:spcPts val="0"/>
              </a:spcAft>
              <a:buSzPts val="2400"/>
              <a:buFont typeface="Lato"/>
              <a:buChar char="○"/>
            </a:pPr>
            <a:r>
              <a:rPr lang="en" sz="2400">
                <a:latin typeface="Lato"/>
                <a:ea typeface="Lato"/>
                <a:cs typeface="Lato"/>
                <a:sym typeface="Lato"/>
              </a:rPr>
              <a:t>Small Huddle Boards</a:t>
            </a:r>
            <a:endParaRPr sz="2400">
              <a:latin typeface="Lato"/>
              <a:ea typeface="Lato"/>
              <a:cs typeface="Lato"/>
              <a:sym typeface="Lato"/>
            </a:endParaRPr>
          </a:p>
          <a:p>
            <a:pPr indent="-381000" lvl="1" marL="914400" rtl="0" algn="l">
              <a:spcBef>
                <a:spcPts val="0"/>
              </a:spcBef>
              <a:spcAft>
                <a:spcPts val="0"/>
              </a:spcAft>
              <a:buSzPts val="2400"/>
              <a:buFont typeface="Lato"/>
              <a:buChar char="○"/>
            </a:pPr>
            <a:r>
              <a:rPr lang="en" sz="2400">
                <a:latin typeface="Lato"/>
                <a:ea typeface="Lato"/>
                <a:cs typeface="Lato"/>
                <a:sym typeface="Lato"/>
              </a:rPr>
              <a:t>Touch Panel Matrix</a:t>
            </a:r>
            <a:endParaRPr sz="2400">
              <a:latin typeface="Lato"/>
              <a:ea typeface="Lato"/>
              <a:cs typeface="Lato"/>
              <a:sym typeface="Lato"/>
            </a:endParaRPr>
          </a:p>
          <a:p>
            <a:pPr indent="-381000" lvl="0" marL="457200" rtl="0" algn="l">
              <a:spcBef>
                <a:spcPts val="0"/>
              </a:spcBef>
              <a:spcAft>
                <a:spcPts val="0"/>
              </a:spcAft>
              <a:buSzPts val="2400"/>
              <a:buFont typeface="Lato"/>
              <a:buChar char="●"/>
            </a:pPr>
            <a:r>
              <a:rPr lang="en" sz="2400">
                <a:latin typeface="Lato"/>
                <a:ea typeface="Lato"/>
                <a:cs typeface="Lato"/>
                <a:sym typeface="Lato"/>
              </a:rPr>
              <a:t>Active Learning </a:t>
            </a:r>
            <a:r>
              <a:rPr lang="en" sz="2400">
                <a:latin typeface="Lato"/>
                <a:ea typeface="Lato"/>
                <a:cs typeface="Lato"/>
                <a:sym typeface="Lato"/>
              </a:rPr>
              <a:t>Techniques</a:t>
            </a:r>
            <a:endParaRPr sz="2400">
              <a:latin typeface="Lato"/>
              <a:ea typeface="Lato"/>
              <a:cs typeface="Lato"/>
              <a:sym typeface="Lato"/>
            </a:endParaRPr>
          </a:p>
          <a:p>
            <a:pPr indent="0" lvl="0" marL="0" rtl="0" algn="l">
              <a:spcBef>
                <a:spcPts val="0"/>
              </a:spcBef>
              <a:spcAft>
                <a:spcPts val="0"/>
              </a:spcAft>
              <a:buNone/>
            </a:pPr>
            <a:r>
              <a:t/>
            </a:r>
            <a:endParaRPr sz="24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Successes</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People left with better understanding of blended learning</a:t>
            </a:r>
            <a:endParaRPr sz="2400"/>
          </a:p>
          <a:p>
            <a:pPr indent="-381000" lvl="0" marL="457200" rtl="0" algn="l">
              <a:spcBef>
                <a:spcPts val="0"/>
              </a:spcBef>
              <a:spcAft>
                <a:spcPts val="0"/>
              </a:spcAft>
              <a:buSzPts val="2400"/>
              <a:buChar char="●"/>
            </a:pPr>
            <a:r>
              <a:rPr lang="en" sz="2400"/>
              <a:t>Felt more </a:t>
            </a:r>
            <a:r>
              <a:rPr lang="en" sz="2400"/>
              <a:t>confident</a:t>
            </a:r>
            <a:r>
              <a:rPr lang="en" sz="2400"/>
              <a:t> in knowing a good amount of what they are already doing is considered blended learning</a:t>
            </a:r>
            <a:endParaRPr sz="2400"/>
          </a:p>
          <a:p>
            <a:pPr indent="-381000" lvl="0" marL="457200" rtl="0" algn="l">
              <a:spcBef>
                <a:spcPts val="0"/>
              </a:spcBef>
              <a:spcAft>
                <a:spcPts val="0"/>
              </a:spcAft>
              <a:buSzPts val="2400"/>
              <a:buChar char="●"/>
            </a:pPr>
            <a:r>
              <a:rPr lang="en" sz="2400"/>
              <a:t>Through</a:t>
            </a:r>
            <a:r>
              <a:rPr lang="en" sz="2400"/>
              <a:t> their peers, they learned new features from old tools</a:t>
            </a:r>
            <a:endParaRPr sz="2400"/>
          </a:p>
          <a:p>
            <a:pPr indent="-381000" lvl="0" marL="457200" rtl="0" algn="l">
              <a:spcBef>
                <a:spcPts val="0"/>
              </a:spcBef>
              <a:spcAft>
                <a:spcPts val="0"/>
              </a:spcAft>
              <a:buSzPts val="2400"/>
              <a:buChar char="●"/>
            </a:pPr>
            <a:r>
              <a:rPr lang="en" sz="2400"/>
              <a:t>More </a:t>
            </a:r>
            <a:r>
              <a:rPr lang="en" sz="2400"/>
              <a:t>comfortable</a:t>
            </a:r>
            <a:r>
              <a:rPr lang="en" sz="2400"/>
              <a:t> in exploring with new tools on their own</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Opportunities</a:t>
            </a:r>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Get more faculty </a:t>
            </a:r>
            <a:r>
              <a:rPr lang="en" sz="2400"/>
              <a:t>involved </a:t>
            </a:r>
            <a:endParaRPr sz="2400"/>
          </a:p>
          <a:p>
            <a:pPr indent="-381000" lvl="1" marL="914400" rtl="0" algn="l">
              <a:spcBef>
                <a:spcPts val="0"/>
              </a:spcBef>
              <a:spcAft>
                <a:spcPts val="0"/>
              </a:spcAft>
              <a:buSzPts val="2400"/>
              <a:buChar char="○"/>
            </a:pPr>
            <a:r>
              <a:rPr lang="en" sz="2400"/>
              <a:t>Many faculty didn’t know what they were doing was blended learning</a:t>
            </a:r>
            <a:endParaRPr sz="2400"/>
          </a:p>
          <a:p>
            <a:pPr indent="-381000" lvl="0" marL="457200" rtl="0" algn="l">
              <a:spcBef>
                <a:spcPts val="0"/>
              </a:spcBef>
              <a:spcAft>
                <a:spcPts val="0"/>
              </a:spcAft>
              <a:buSzPts val="2400"/>
              <a:buChar char="●"/>
            </a:pPr>
            <a:r>
              <a:rPr lang="en" sz="2400"/>
              <a:t>Start with activity in the beginning or before workshop</a:t>
            </a:r>
            <a:endParaRPr sz="2400"/>
          </a:p>
          <a:p>
            <a:pPr indent="-381000" lvl="1" marL="914400" rtl="0" algn="l">
              <a:spcBef>
                <a:spcPts val="0"/>
              </a:spcBef>
              <a:spcAft>
                <a:spcPts val="0"/>
              </a:spcAft>
              <a:buSzPts val="2400"/>
              <a:buChar char="○"/>
            </a:pPr>
            <a:r>
              <a:rPr lang="en" sz="2400"/>
              <a:t> One</a:t>
            </a:r>
            <a:r>
              <a:rPr lang="en" sz="2400"/>
              <a:t> hour is not enough time for project based learning</a:t>
            </a:r>
            <a:endParaRPr sz="2400"/>
          </a:p>
          <a:p>
            <a:pPr indent="-381000" lvl="0" marL="457200" rtl="0" algn="l">
              <a:spcBef>
                <a:spcPts val="0"/>
              </a:spcBef>
              <a:spcAft>
                <a:spcPts val="0"/>
              </a:spcAft>
              <a:buSzPts val="2400"/>
              <a:buChar char="●"/>
            </a:pPr>
            <a:r>
              <a:rPr lang="en" sz="2400"/>
              <a:t>Survey the faculty beforehand to see what they are already doing in order to tailor workshop more</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See if this can be replicated for active learning </a:t>
            </a:r>
            <a:r>
              <a:rPr lang="en" sz="2400"/>
              <a:t>initiative</a:t>
            </a:r>
            <a:endParaRPr sz="2400"/>
          </a:p>
          <a:p>
            <a:pPr indent="-381000" lvl="0" marL="457200" rtl="0" algn="l">
              <a:spcBef>
                <a:spcPts val="0"/>
              </a:spcBef>
              <a:spcAft>
                <a:spcPts val="0"/>
              </a:spcAft>
              <a:buSzPts val="2400"/>
              <a:buChar char="●"/>
            </a:pPr>
            <a:r>
              <a:rPr lang="en" sz="2400"/>
              <a:t>Collaborate with faculty more in </a:t>
            </a:r>
            <a:r>
              <a:rPr lang="en" sz="2400"/>
              <a:t>developing</a:t>
            </a:r>
            <a:r>
              <a:rPr lang="en" sz="2400"/>
              <a:t> the content</a:t>
            </a:r>
            <a:endParaRPr sz="2400"/>
          </a:p>
          <a:p>
            <a:pPr indent="-381000" lvl="0" marL="457200" rtl="0" algn="l">
              <a:spcBef>
                <a:spcPts val="0"/>
              </a:spcBef>
              <a:spcAft>
                <a:spcPts val="0"/>
              </a:spcAft>
              <a:buSzPts val="2400"/>
              <a:buChar char="●"/>
            </a:pPr>
            <a:r>
              <a:rPr lang="en" sz="2400"/>
              <a:t>Make it more of a blended experience. Have material available </a:t>
            </a:r>
            <a:r>
              <a:rPr lang="en" sz="2400"/>
              <a:t>beforehand</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1652625" y="4180120"/>
            <a:ext cx="59988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Ashley Turner</a:t>
            </a:r>
            <a:endParaRPr/>
          </a:p>
          <a:p>
            <a:pPr indent="0" lvl="0" marL="0" rtl="0" algn="ctr">
              <a:spcBef>
                <a:spcPts val="0"/>
              </a:spcBef>
              <a:spcAft>
                <a:spcPts val="0"/>
              </a:spcAft>
              <a:buNone/>
            </a:pPr>
            <a:r>
              <a:rPr lang="en"/>
              <a:t>Academic Technologist</a:t>
            </a:r>
            <a:endParaRPr/>
          </a:p>
          <a:p>
            <a:pPr indent="0" lvl="0" marL="0" rtl="0" algn="ctr">
              <a:spcBef>
                <a:spcPts val="0"/>
              </a:spcBef>
              <a:spcAft>
                <a:spcPts val="0"/>
              </a:spcAft>
              <a:buNone/>
            </a:pPr>
            <a:r>
              <a:rPr lang="en"/>
              <a:t>Swarthmore College</a:t>
            </a:r>
            <a:endParaRPr/>
          </a:p>
        </p:txBody>
      </p:sp>
      <p:pic>
        <p:nvPicPr>
          <p:cNvPr id="66" name="Google Shape;66;p14"/>
          <p:cNvPicPr preferRelativeResize="0"/>
          <p:nvPr/>
        </p:nvPicPr>
        <p:blipFill>
          <a:blip r:embed="rId3">
            <a:alphaModFix/>
          </a:blip>
          <a:stretch>
            <a:fillRect/>
          </a:stretch>
        </p:blipFill>
        <p:spPr>
          <a:xfrm>
            <a:off x="3327074" y="1010653"/>
            <a:ext cx="2649901" cy="2520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Success</a:t>
            </a:r>
            <a:endParaRPr/>
          </a:p>
        </p:txBody>
      </p:sp>
      <p:pic>
        <p:nvPicPr>
          <p:cNvPr id="72" name="Google Shape;72;p15"/>
          <p:cNvPicPr preferRelativeResize="0"/>
          <p:nvPr/>
        </p:nvPicPr>
        <p:blipFill>
          <a:blip r:embed="rId3">
            <a:alphaModFix/>
          </a:blip>
          <a:stretch>
            <a:fillRect/>
          </a:stretch>
        </p:blipFill>
        <p:spPr>
          <a:xfrm>
            <a:off x="1154663" y="1094675"/>
            <a:ext cx="6834674" cy="3675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Student Success is Important</a:t>
            </a:r>
            <a:endParaRPr/>
          </a:p>
        </p:txBody>
      </p:sp>
      <p:pic>
        <p:nvPicPr>
          <p:cNvPr id="78" name="Google Shape;78;p16"/>
          <p:cNvPicPr preferRelativeResize="0"/>
          <p:nvPr/>
        </p:nvPicPr>
        <p:blipFill>
          <a:blip r:embed="rId3">
            <a:alphaModFix/>
          </a:blip>
          <a:stretch>
            <a:fillRect/>
          </a:stretch>
        </p:blipFill>
        <p:spPr>
          <a:xfrm>
            <a:off x="713175" y="1571450"/>
            <a:ext cx="7717648" cy="235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Success</a:t>
            </a:r>
            <a:endParaRPr/>
          </a:p>
        </p:txBody>
      </p:sp>
      <p:pic>
        <p:nvPicPr>
          <p:cNvPr id="84" name="Google Shape;84;p17"/>
          <p:cNvPicPr preferRelativeResize="0"/>
          <p:nvPr/>
        </p:nvPicPr>
        <p:blipFill>
          <a:blip r:embed="rId3">
            <a:alphaModFix/>
          </a:blip>
          <a:stretch>
            <a:fillRect/>
          </a:stretch>
        </p:blipFill>
        <p:spPr>
          <a:xfrm>
            <a:off x="1154663" y="1094675"/>
            <a:ext cx="6834674" cy="3675876"/>
          </a:xfrm>
          <a:prstGeom prst="rect">
            <a:avLst/>
          </a:prstGeom>
          <a:noFill/>
          <a:ln>
            <a:noFill/>
          </a:ln>
        </p:spPr>
      </p:pic>
      <p:sp>
        <p:nvSpPr>
          <p:cNvPr id="85" name="Google Shape;85;p17"/>
          <p:cNvSpPr/>
          <p:nvPr/>
        </p:nvSpPr>
        <p:spPr>
          <a:xfrm>
            <a:off x="4437950" y="2044375"/>
            <a:ext cx="1733700" cy="1299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4742750" y="2571750"/>
            <a:ext cx="1733700" cy="1299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4742750" y="2867663"/>
            <a:ext cx="1733700" cy="1299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324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Initiative</a:t>
            </a:r>
            <a:r>
              <a:rPr lang="en"/>
              <a:t> Fatigue</a:t>
            </a:r>
            <a:endParaRPr/>
          </a:p>
        </p:txBody>
      </p:sp>
      <p:pic>
        <p:nvPicPr>
          <p:cNvPr id="93" name="Google Shape;93;p18"/>
          <p:cNvPicPr preferRelativeResize="0"/>
          <p:nvPr/>
        </p:nvPicPr>
        <p:blipFill>
          <a:blip r:embed="rId3">
            <a:alphaModFix/>
          </a:blip>
          <a:stretch>
            <a:fillRect/>
          </a:stretch>
        </p:blipFill>
        <p:spPr>
          <a:xfrm>
            <a:off x="311700" y="775585"/>
            <a:ext cx="8520600" cy="3408240"/>
          </a:xfrm>
          <a:prstGeom prst="rect">
            <a:avLst/>
          </a:prstGeom>
          <a:noFill/>
          <a:ln>
            <a:noFill/>
          </a:ln>
        </p:spPr>
      </p:pic>
      <p:sp>
        <p:nvSpPr>
          <p:cNvPr id="94" name="Google Shape;94;p18"/>
          <p:cNvSpPr txBox="1"/>
          <p:nvPr/>
        </p:nvSpPr>
        <p:spPr>
          <a:xfrm>
            <a:off x="571750" y="3951550"/>
            <a:ext cx="23694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Flipped Instruction/ Blended Learning</a:t>
            </a:r>
            <a:endParaRPr sz="1800">
              <a:latin typeface="Lato"/>
              <a:ea typeface="Lato"/>
              <a:cs typeface="Lato"/>
              <a:sym typeface="Lato"/>
            </a:endParaRPr>
          </a:p>
        </p:txBody>
      </p:sp>
      <p:sp>
        <p:nvSpPr>
          <p:cNvPr id="95" name="Google Shape;95;p18"/>
          <p:cNvSpPr txBox="1"/>
          <p:nvPr/>
        </p:nvSpPr>
        <p:spPr>
          <a:xfrm>
            <a:off x="3473975" y="3951550"/>
            <a:ext cx="23694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Active Learning</a:t>
            </a:r>
            <a:endParaRPr sz="1800">
              <a:latin typeface="Lato"/>
              <a:ea typeface="Lato"/>
              <a:cs typeface="Lato"/>
              <a:sym typeface="Lato"/>
            </a:endParaRPr>
          </a:p>
        </p:txBody>
      </p:sp>
      <p:sp>
        <p:nvSpPr>
          <p:cNvPr id="96" name="Google Shape;96;p18"/>
          <p:cNvSpPr txBox="1"/>
          <p:nvPr/>
        </p:nvSpPr>
        <p:spPr>
          <a:xfrm>
            <a:off x="6376200" y="3951550"/>
            <a:ext cx="23694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ato"/>
                <a:ea typeface="Lato"/>
                <a:cs typeface="Lato"/>
                <a:sym typeface="Lato"/>
              </a:rPr>
              <a:t>Teaching with iPads</a:t>
            </a:r>
            <a:endParaRPr sz="1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879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3-Part Blended Learning </a:t>
            </a:r>
            <a:r>
              <a:rPr i="1" lang="en"/>
              <a:t>Exploration</a:t>
            </a:r>
            <a:r>
              <a:rPr lang="en"/>
              <a:t> Series</a:t>
            </a:r>
            <a:endParaRPr/>
          </a:p>
        </p:txBody>
      </p:sp>
      <p:sp>
        <p:nvSpPr>
          <p:cNvPr id="102" name="Google Shape;102;p19"/>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Define what blended learning is for our campus</a:t>
            </a:r>
            <a:endParaRPr sz="2400"/>
          </a:p>
          <a:p>
            <a:pPr indent="-381000" lvl="0" marL="457200" rtl="0" algn="l">
              <a:spcBef>
                <a:spcPts val="0"/>
              </a:spcBef>
              <a:spcAft>
                <a:spcPts val="0"/>
              </a:spcAft>
              <a:buSzPts val="2400"/>
              <a:buChar char="●"/>
            </a:pPr>
            <a:r>
              <a:rPr lang="en" sz="2400"/>
              <a:t>Introduce new tools to faculty who have been curious</a:t>
            </a:r>
            <a:endParaRPr sz="2400"/>
          </a:p>
          <a:p>
            <a:pPr indent="-381000" lvl="0" marL="457200" rtl="0" algn="l">
              <a:spcBef>
                <a:spcPts val="0"/>
              </a:spcBef>
              <a:spcAft>
                <a:spcPts val="0"/>
              </a:spcAft>
              <a:buSzPts val="2400"/>
              <a:buChar char="●"/>
            </a:pPr>
            <a:r>
              <a:rPr lang="en" sz="2400"/>
              <a:t>Learn from other faculty across campus</a:t>
            </a:r>
            <a:endParaRPr sz="2400"/>
          </a:p>
          <a:p>
            <a:pPr indent="-381000" lvl="0" marL="457200" rtl="0" algn="l">
              <a:spcBef>
                <a:spcPts val="0"/>
              </a:spcBef>
              <a:spcAft>
                <a:spcPts val="0"/>
              </a:spcAft>
              <a:buSzPts val="2400"/>
              <a:buChar char="●"/>
            </a:pPr>
            <a:r>
              <a:rPr lang="en" sz="2400"/>
              <a:t>Provide safe space for faculty to </a:t>
            </a:r>
            <a:r>
              <a:rPr b="1" lang="en" sz="2400"/>
              <a:t>explore</a:t>
            </a:r>
            <a:r>
              <a:rPr lang="en" sz="2400"/>
              <a:t> </a:t>
            </a:r>
            <a:r>
              <a:rPr lang="en" sz="2400"/>
              <a:t>possibilities</a:t>
            </a:r>
            <a:r>
              <a:rPr lang="en" sz="2400"/>
              <a:t> with new tools and ways of thinking</a:t>
            </a:r>
            <a:endParaRPr sz="2400"/>
          </a:p>
        </p:txBody>
      </p:sp>
      <p:pic>
        <p:nvPicPr>
          <p:cNvPr id="103" name="Google Shape;103;p19"/>
          <p:cNvPicPr preferRelativeResize="0"/>
          <p:nvPr/>
        </p:nvPicPr>
        <p:blipFill>
          <a:blip r:embed="rId3">
            <a:alphaModFix/>
          </a:blip>
          <a:stretch>
            <a:fillRect/>
          </a:stretch>
        </p:blipFill>
        <p:spPr>
          <a:xfrm>
            <a:off x="6562900" y="29846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Pulled from other F</a:t>
            </a:r>
            <a:r>
              <a:rPr lang="en"/>
              <a:t>rameworks</a:t>
            </a:r>
            <a:endParaRPr/>
          </a:p>
        </p:txBody>
      </p:sp>
      <p:pic>
        <p:nvPicPr>
          <p:cNvPr id="109" name="Google Shape;109;p20"/>
          <p:cNvPicPr preferRelativeResize="0"/>
          <p:nvPr/>
        </p:nvPicPr>
        <p:blipFill rotWithShape="1">
          <a:blip r:embed="rId3">
            <a:alphaModFix/>
          </a:blip>
          <a:srcRect b="0" l="0" r="0" t="0"/>
          <a:stretch/>
        </p:blipFill>
        <p:spPr>
          <a:xfrm>
            <a:off x="374152" y="1204773"/>
            <a:ext cx="2545343" cy="3277399"/>
          </a:xfrm>
          <a:prstGeom prst="rect">
            <a:avLst/>
          </a:prstGeom>
          <a:noFill/>
          <a:ln>
            <a:noFill/>
          </a:ln>
        </p:spPr>
      </p:pic>
      <p:pic>
        <p:nvPicPr>
          <p:cNvPr id="110" name="Google Shape;110;p20"/>
          <p:cNvPicPr preferRelativeResize="0"/>
          <p:nvPr/>
        </p:nvPicPr>
        <p:blipFill>
          <a:blip r:embed="rId4">
            <a:alphaModFix/>
          </a:blip>
          <a:stretch>
            <a:fillRect/>
          </a:stretch>
        </p:blipFill>
        <p:spPr>
          <a:xfrm>
            <a:off x="3170675" y="1204763"/>
            <a:ext cx="5771050" cy="3182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2508489" y="-80650"/>
            <a:ext cx="3974522"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