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 id="2147483729" r:id="rId2"/>
  </p:sldMasterIdLst>
  <p:handoutMasterIdLst>
    <p:handoutMasterId r:id="rId19"/>
  </p:handoutMasterIdLst>
  <p:sldIdLst>
    <p:sldId id="256" r:id="rId3"/>
    <p:sldId id="258" r:id="rId4"/>
    <p:sldId id="263" r:id="rId5"/>
    <p:sldId id="257" r:id="rId6"/>
    <p:sldId id="259" r:id="rId7"/>
    <p:sldId id="281" r:id="rId8"/>
    <p:sldId id="261" r:id="rId9"/>
    <p:sldId id="285" r:id="rId10"/>
    <p:sldId id="270" r:id="rId11"/>
    <p:sldId id="280" r:id="rId12"/>
    <p:sldId id="282" r:id="rId13"/>
    <p:sldId id="283" r:id="rId14"/>
    <p:sldId id="286" r:id="rId15"/>
    <p:sldId id="284" r:id="rId16"/>
    <p:sldId id="279" r:id="rId17"/>
    <p:sldId id="260" r:id="rId18"/>
  </p:sldIdLst>
  <p:sldSz cx="12192000" cy="6858000"/>
  <p:notesSz cx="9309100" cy="7023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0" autoAdjust="0"/>
    <p:restoredTop sz="94660"/>
  </p:normalViewPr>
  <p:slideViewPr>
    <p:cSldViewPr snapToGrid="0">
      <p:cViewPr varScale="1">
        <p:scale>
          <a:sx n="123" d="100"/>
          <a:sy n="123" d="100"/>
        </p:scale>
        <p:origin x="114" y="1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ln>
              <a:noFill/>
            </a:ln>
          </c:spPr>
          <c:dPt>
            <c:idx val="0"/>
            <c:bubble3D val="0"/>
            <c:spPr>
              <a:solidFill>
                <a:schemeClr val="accent1"/>
              </a:solidFill>
              <a:ln w="19050">
                <a:noFill/>
              </a:ln>
              <a:effectLst/>
            </c:spPr>
            <c:extLst>
              <c:ext xmlns:c16="http://schemas.microsoft.com/office/drawing/2014/chart" uri="{C3380CC4-5D6E-409C-BE32-E72D297353CC}">
                <c16:uniqueId val="{00000001-3A1F-4FA9-A7B5-594CC21598F0}"/>
              </c:ext>
            </c:extLst>
          </c:dPt>
          <c:dPt>
            <c:idx val="1"/>
            <c:bubble3D val="0"/>
            <c:spPr>
              <a:solidFill>
                <a:schemeClr val="accent2">
                  <a:lumMod val="60000"/>
                  <a:lumOff val="40000"/>
                </a:schemeClr>
              </a:solidFill>
              <a:ln w="19050">
                <a:noFill/>
              </a:ln>
              <a:effectLst/>
            </c:spPr>
            <c:extLst>
              <c:ext xmlns:c16="http://schemas.microsoft.com/office/drawing/2014/chart" uri="{C3380CC4-5D6E-409C-BE32-E72D297353CC}">
                <c16:uniqueId val="{00000003-3A1F-4FA9-A7B5-594CC21598F0}"/>
              </c:ext>
            </c:extLst>
          </c:dPt>
          <c:dPt>
            <c:idx val="2"/>
            <c:bubble3D val="0"/>
            <c:spPr>
              <a:solidFill>
                <a:srgbClr val="7030A0"/>
              </a:solidFill>
              <a:ln w="19050">
                <a:noFill/>
              </a:ln>
              <a:effectLst/>
            </c:spPr>
            <c:extLst>
              <c:ext xmlns:c16="http://schemas.microsoft.com/office/drawing/2014/chart" uri="{C3380CC4-5D6E-409C-BE32-E72D297353CC}">
                <c16:uniqueId val="{00000005-3A1F-4FA9-A7B5-594CC21598F0}"/>
              </c:ext>
            </c:extLst>
          </c:dPt>
          <c:dPt>
            <c:idx val="3"/>
            <c:bubble3D val="0"/>
            <c:spPr>
              <a:solidFill>
                <a:schemeClr val="accent6">
                  <a:lumMod val="75000"/>
                </a:schemeClr>
              </a:solidFill>
              <a:ln w="19050">
                <a:noFill/>
              </a:ln>
              <a:effectLst/>
            </c:spPr>
            <c:extLst>
              <c:ext xmlns:c16="http://schemas.microsoft.com/office/drawing/2014/chart" uri="{C3380CC4-5D6E-409C-BE32-E72D297353CC}">
                <c16:uniqueId val="{00000007-3A1F-4FA9-A7B5-594CC21598F0}"/>
              </c:ext>
            </c:extLst>
          </c:dPt>
          <c:dLbls>
            <c:dLbl>
              <c:idx val="0"/>
              <c:layout>
                <c:manualLayout>
                  <c:x val="-0.13626709286749969"/>
                  <c:y val="0.1139584128250909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A1F-4FA9-A7B5-594CC21598F0}"/>
                </c:ext>
              </c:extLst>
            </c:dLbl>
            <c:dLbl>
              <c:idx val="1"/>
              <c:layout>
                <c:manualLayout>
                  <c:x val="9.9619764064390826E-2"/>
                  <c:y val="-0.272523650259744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A1F-4FA9-A7B5-594CC21598F0}"/>
                </c:ext>
              </c:extLst>
            </c:dLbl>
            <c:dLbl>
              <c:idx val="2"/>
              <c:layout>
                <c:manualLayout>
                  <c:x val="-2.88543854140864E-2"/>
                  <c:y val="-6.27400805540013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A1F-4FA9-A7B5-594CC21598F0}"/>
                </c:ext>
              </c:extLst>
            </c:dLbl>
            <c:dLbl>
              <c:idx val="3"/>
              <c:layout>
                <c:manualLayout>
                  <c:x val="5.0660521885654654E-2"/>
                  <c:y val="0.1807513483699743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3A1F-4FA9-A7B5-594CC21598F0}"/>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Sheet1!$B$2:$E$2</c:f>
              <c:strCache>
                <c:ptCount val="4"/>
                <c:pt idx="0">
                  <c:v>LatinX</c:v>
                </c:pt>
                <c:pt idx="1">
                  <c:v>Black</c:v>
                </c:pt>
                <c:pt idx="2">
                  <c:v>White</c:v>
                </c:pt>
                <c:pt idx="3">
                  <c:v>Asian</c:v>
                </c:pt>
              </c:strCache>
            </c:strRef>
          </c:cat>
          <c:val>
            <c:numRef>
              <c:f>Sheet1!$B$3:$E$3</c:f>
              <c:numCache>
                <c:formatCode>0%</c:formatCode>
                <c:ptCount val="4"/>
                <c:pt idx="0">
                  <c:v>0.2</c:v>
                </c:pt>
                <c:pt idx="1">
                  <c:v>0.4</c:v>
                </c:pt>
                <c:pt idx="2" formatCode="0.0%">
                  <c:v>1.4999999999999999E-2</c:v>
                </c:pt>
                <c:pt idx="3">
                  <c:v>7.0000000000000007E-2</c:v>
                </c:pt>
              </c:numCache>
            </c:numRef>
          </c:val>
          <c:extLst>
            <c:ext xmlns:c16="http://schemas.microsoft.com/office/drawing/2014/chart" uri="{C3380CC4-5D6E-409C-BE32-E72D297353CC}">
              <c16:uniqueId val="{00000008-3A1F-4FA9-A7B5-594CC21598F0}"/>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73482874015748034"/>
          <c:y val="0.26041557305336827"/>
          <c:w val="0.2270619121923205"/>
          <c:h val="0.56807623370987159"/>
        </c:manualLayout>
      </c:layout>
      <c:overlay val="0"/>
      <c:spPr>
        <a:noFill/>
        <a:ln>
          <a:noFill/>
        </a:ln>
        <a:effectLst/>
      </c:spPr>
      <c:txPr>
        <a:bodyPr rot="0" spcFirstLastPara="1" vertOverflow="ellipsis" vert="horz" wrap="square" anchor="ctr" anchorCtr="1"/>
        <a:lstStyle/>
        <a:p>
          <a:pPr rtl="0">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drawing1.xml><?xml version="1.0" encoding="utf-8"?>
<c:userShapes xmlns:c="http://schemas.openxmlformats.org/drawingml/2006/chart">
  <cdr:relSizeAnchor xmlns:cdr="http://schemas.openxmlformats.org/drawingml/2006/chartDrawing">
    <cdr:from>
      <cdr:x>0.4791</cdr:x>
      <cdr:y>0.35467</cdr:y>
    </cdr:from>
    <cdr:to>
      <cdr:x>0.61942</cdr:x>
      <cdr:y>0.48486</cdr:y>
    </cdr:to>
    <cdr:sp macro="" textlink="">
      <cdr:nvSpPr>
        <cdr:cNvPr id="2" name="TextBox 1"/>
        <cdr:cNvSpPr txBox="1"/>
      </cdr:nvSpPr>
      <cdr:spPr>
        <a:xfrm xmlns:a="http://schemas.openxmlformats.org/drawingml/2006/main">
          <a:off x="3036635" y="1339457"/>
          <a:ext cx="889348" cy="49164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800" dirty="0" smtClean="0">
              <a:solidFill>
                <a:schemeClr val="tx1"/>
              </a:solidFill>
            </a:rPr>
            <a:t>LatinX</a:t>
          </a:r>
          <a:endParaRPr lang="en-US" sz="1800" dirty="0">
            <a:solidFill>
              <a:schemeClr val="tx1"/>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3804" cy="3521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273193" y="0"/>
            <a:ext cx="4033804" cy="352113"/>
          </a:xfrm>
          <a:prstGeom prst="rect">
            <a:avLst/>
          </a:prstGeom>
        </p:spPr>
        <p:txBody>
          <a:bodyPr vert="horz" lIns="91440" tIns="45720" rIns="91440" bIns="45720" rtlCol="0"/>
          <a:lstStyle>
            <a:lvl1pPr algn="r">
              <a:defRPr sz="1200"/>
            </a:lvl1pPr>
          </a:lstStyle>
          <a:p>
            <a:fld id="{C96A94BB-F7BE-4B3D-8202-EF06ED229B92}" type="datetimeFigureOut">
              <a:rPr lang="en-US" smtClean="0"/>
              <a:t>6/3/2019</a:t>
            </a:fld>
            <a:endParaRPr lang="en-US"/>
          </a:p>
        </p:txBody>
      </p:sp>
      <p:sp>
        <p:nvSpPr>
          <p:cNvPr id="4" name="Footer Placeholder 3"/>
          <p:cNvSpPr>
            <a:spLocks noGrp="1"/>
          </p:cNvSpPr>
          <p:nvPr>
            <p:ph type="ftr" sz="quarter" idx="2"/>
          </p:nvPr>
        </p:nvSpPr>
        <p:spPr>
          <a:xfrm>
            <a:off x="0" y="6670987"/>
            <a:ext cx="4033804" cy="35211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273193" y="6670987"/>
            <a:ext cx="4033804" cy="352113"/>
          </a:xfrm>
          <a:prstGeom prst="rect">
            <a:avLst/>
          </a:prstGeom>
        </p:spPr>
        <p:txBody>
          <a:bodyPr vert="horz" lIns="91440" tIns="45720" rIns="91440" bIns="45720" rtlCol="0" anchor="b"/>
          <a:lstStyle>
            <a:lvl1pPr algn="r">
              <a:defRPr sz="1200"/>
            </a:lvl1pPr>
          </a:lstStyle>
          <a:p>
            <a:fld id="{1A29507D-B8EA-4395-AAED-4F3E98DAAF74}" type="slidenum">
              <a:rPr lang="en-US" smtClean="0"/>
              <a:t>‹#›</a:t>
            </a:fld>
            <a:endParaRPr lang="en-US"/>
          </a:p>
        </p:txBody>
      </p:sp>
    </p:spTree>
    <p:extLst>
      <p:ext uri="{BB962C8B-B14F-4D97-AF65-F5344CB8AC3E}">
        <p14:creationId xmlns:p14="http://schemas.microsoft.com/office/powerpoint/2010/main" val="144600461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7F2AC35-04B0-420D-A597-BCE0FE0338A9}" type="datetimeFigureOut">
              <a:rPr lang="en-US" smtClean="0"/>
              <a:t>6/3/2019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FC30ED-F690-4689-AC9F-68640B14FCF7}" type="slidenum">
              <a:rPr lang="en-US" smtClean="0"/>
              <a:t>‹#›</a:t>
            </a:fld>
            <a:endParaRPr lang="en-US" dirty="0"/>
          </a:p>
        </p:txBody>
      </p:sp>
    </p:spTree>
    <p:extLst>
      <p:ext uri="{BB962C8B-B14F-4D97-AF65-F5344CB8AC3E}">
        <p14:creationId xmlns:p14="http://schemas.microsoft.com/office/powerpoint/2010/main" val="156120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7F2AC35-04B0-420D-A597-BCE0FE0338A9}" type="datetimeFigureOut">
              <a:rPr lang="en-US" smtClean="0"/>
              <a:t>6/3/2019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FC30ED-F690-4689-AC9F-68640B14FCF7}" type="slidenum">
              <a:rPr lang="en-US" smtClean="0"/>
              <a:t>‹#›</a:t>
            </a:fld>
            <a:endParaRPr lang="en-US" dirty="0"/>
          </a:p>
        </p:txBody>
      </p:sp>
    </p:spTree>
    <p:extLst>
      <p:ext uri="{BB962C8B-B14F-4D97-AF65-F5344CB8AC3E}">
        <p14:creationId xmlns:p14="http://schemas.microsoft.com/office/powerpoint/2010/main" val="1523980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7F2AC35-04B0-420D-A597-BCE0FE0338A9}" type="datetimeFigureOut">
              <a:rPr lang="en-US" smtClean="0"/>
              <a:t>6/3/2019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FC30ED-F690-4689-AC9F-68640B14FCF7}"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66224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7F2AC35-04B0-420D-A597-BCE0FE0338A9}" type="datetimeFigureOut">
              <a:rPr lang="en-US" smtClean="0"/>
              <a:t>6/3/2019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FC30ED-F690-4689-AC9F-68640B14FCF7}" type="slidenum">
              <a:rPr lang="en-US" smtClean="0"/>
              <a:t>‹#›</a:t>
            </a:fld>
            <a:endParaRPr lang="en-US" dirty="0"/>
          </a:p>
        </p:txBody>
      </p:sp>
    </p:spTree>
    <p:extLst>
      <p:ext uri="{BB962C8B-B14F-4D97-AF65-F5344CB8AC3E}">
        <p14:creationId xmlns:p14="http://schemas.microsoft.com/office/powerpoint/2010/main" val="27415363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7F2AC35-04B0-420D-A597-BCE0FE0338A9}" type="datetimeFigureOut">
              <a:rPr lang="en-US" smtClean="0"/>
              <a:t>6/3/2019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FC30ED-F690-4689-AC9F-68640B14FCF7}"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738155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7F2AC35-04B0-420D-A597-BCE0FE0338A9}" type="datetimeFigureOut">
              <a:rPr lang="en-US" smtClean="0"/>
              <a:t>6/3/2019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FC30ED-F690-4689-AC9F-68640B14FCF7}" type="slidenum">
              <a:rPr lang="en-US" smtClean="0"/>
              <a:t>‹#›</a:t>
            </a:fld>
            <a:endParaRPr lang="en-US" dirty="0"/>
          </a:p>
        </p:txBody>
      </p:sp>
    </p:spTree>
    <p:extLst>
      <p:ext uri="{BB962C8B-B14F-4D97-AF65-F5344CB8AC3E}">
        <p14:creationId xmlns:p14="http://schemas.microsoft.com/office/powerpoint/2010/main" val="17340563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F2AC35-04B0-420D-A597-BCE0FE0338A9}" type="datetimeFigureOut">
              <a:rPr lang="en-US" smtClean="0"/>
              <a:t>6/3/2019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FC30ED-F690-4689-AC9F-68640B14FCF7}" type="slidenum">
              <a:rPr lang="en-US" smtClean="0"/>
              <a:t>‹#›</a:t>
            </a:fld>
            <a:endParaRPr lang="en-US" dirty="0"/>
          </a:p>
        </p:txBody>
      </p:sp>
    </p:spTree>
    <p:extLst>
      <p:ext uri="{BB962C8B-B14F-4D97-AF65-F5344CB8AC3E}">
        <p14:creationId xmlns:p14="http://schemas.microsoft.com/office/powerpoint/2010/main" val="6950959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F2AC35-04B0-420D-A597-BCE0FE0338A9}" type="datetimeFigureOut">
              <a:rPr lang="en-US" smtClean="0"/>
              <a:t>6/3/2019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FC30ED-F690-4689-AC9F-68640B14FCF7}" type="slidenum">
              <a:rPr lang="en-US" smtClean="0"/>
              <a:t>‹#›</a:t>
            </a:fld>
            <a:endParaRPr lang="en-US" dirty="0"/>
          </a:p>
        </p:txBody>
      </p:sp>
    </p:spTree>
    <p:extLst>
      <p:ext uri="{BB962C8B-B14F-4D97-AF65-F5344CB8AC3E}">
        <p14:creationId xmlns:p14="http://schemas.microsoft.com/office/powerpoint/2010/main" val="37749998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7F2AC35-04B0-420D-A597-BCE0FE0338A9}" type="datetimeFigureOut">
              <a:rPr lang="en-US" smtClean="0"/>
              <a:t>6/3/2019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FC30ED-F690-4689-AC9F-68640B14FCF7}" type="slidenum">
              <a:rPr lang="en-US" smtClean="0"/>
              <a:t>‹#›</a:t>
            </a:fld>
            <a:endParaRPr lang="en-US" dirty="0"/>
          </a:p>
        </p:txBody>
      </p:sp>
    </p:spTree>
    <p:extLst>
      <p:ext uri="{BB962C8B-B14F-4D97-AF65-F5344CB8AC3E}">
        <p14:creationId xmlns:p14="http://schemas.microsoft.com/office/powerpoint/2010/main" val="16391480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F2AC35-04B0-420D-A597-BCE0FE0338A9}" type="datetimeFigureOut">
              <a:rPr lang="en-US" smtClean="0"/>
              <a:t>6/3/2019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FC30ED-F690-4689-AC9F-68640B14FCF7}" type="slidenum">
              <a:rPr lang="en-US" smtClean="0"/>
              <a:t>‹#›</a:t>
            </a:fld>
            <a:endParaRPr lang="en-US" dirty="0"/>
          </a:p>
        </p:txBody>
      </p:sp>
    </p:spTree>
    <p:extLst>
      <p:ext uri="{BB962C8B-B14F-4D97-AF65-F5344CB8AC3E}">
        <p14:creationId xmlns:p14="http://schemas.microsoft.com/office/powerpoint/2010/main" val="15438862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7F2AC35-04B0-420D-A597-BCE0FE0338A9}" type="datetimeFigureOut">
              <a:rPr lang="en-US" smtClean="0"/>
              <a:t>6/3/2019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FC30ED-F690-4689-AC9F-68640B14FCF7}" type="slidenum">
              <a:rPr lang="en-US" smtClean="0"/>
              <a:t>‹#›</a:t>
            </a:fld>
            <a:endParaRPr lang="en-US" dirty="0"/>
          </a:p>
        </p:txBody>
      </p:sp>
    </p:spTree>
    <p:extLst>
      <p:ext uri="{BB962C8B-B14F-4D97-AF65-F5344CB8AC3E}">
        <p14:creationId xmlns:p14="http://schemas.microsoft.com/office/powerpoint/2010/main" val="3299183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F2AC35-04B0-420D-A597-BCE0FE0338A9}" type="datetimeFigureOut">
              <a:rPr lang="en-US" smtClean="0"/>
              <a:t>6/3/2019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FC30ED-F690-4689-AC9F-68640B14FCF7}" type="slidenum">
              <a:rPr lang="en-US" smtClean="0"/>
              <a:t>‹#›</a:t>
            </a:fld>
            <a:endParaRPr lang="en-US" dirty="0"/>
          </a:p>
        </p:txBody>
      </p:sp>
    </p:spTree>
    <p:extLst>
      <p:ext uri="{BB962C8B-B14F-4D97-AF65-F5344CB8AC3E}">
        <p14:creationId xmlns:p14="http://schemas.microsoft.com/office/powerpoint/2010/main" val="14252349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7F2AC35-04B0-420D-A597-BCE0FE0338A9}" type="datetimeFigureOut">
              <a:rPr lang="en-US" smtClean="0"/>
              <a:t>6/3/2019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2FC30ED-F690-4689-AC9F-68640B14FCF7}" type="slidenum">
              <a:rPr lang="en-US" smtClean="0"/>
              <a:t>‹#›</a:t>
            </a:fld>
            <a:endParaRPr lang="en-US" dirty="0"/>
          </a:p>
        </p:txBody>
      </p:sp>
    </p:spTree>
    <p:extLst>
      <p:ext uri="{BB962C8B-B14F-4D97-AF65-F5344CB8AC3E}">
        <p14:creationId xmlns:p14="http://schemas.microsoft.com/office/powerpoint/2010/main" val="31884851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7F2AC35-04B0-420D-A597-BCE0FE0338A9}" type="datetimeFigureOut">
              <a:rPr lang="en-US" smtClean="0"/>
              <a:t>6/3/2019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2FC30ED-F690-4689-AC9F-68640B14FCF7}" type="slidenum">
              <a:rPr lang="en-US" smtClean="0"/>
              <a:t>‹#›</a:t>
            </a:fld>
            <a:endParaRPr lang="en-US" dirty="0"/>
          </a:p>
        </p:txBody>
      </p:sp>
    </p:spTree>
    <p:extLst>
      <p:ext uri="{BB962C8B-B14F-4D97-AF65-F5344CB8AC3E}">
        <p14:creationId xmlns:p14="http://schemas.microsoft.com/office/powerpoint/2010/main" val="23762501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F2AC35-04B0-420D-A597-BCE0FE0338A9}" type="datetimeFigureOut">
              <a:rPr lang="en-US" smtClean="0"/>
              <a:t>6/3/2019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2FC30ED-F690-4689-AC9F-68640B14FCF7}" type="slidenum">
              <a:rPr lang="en-US" smtClean="0"/>
              <a:t>‹#›</a:t>
            </a:fld>
            <a:endParaRPr lang="en-US" dirty="0"/>
          </a:p>
        </p:txBody>
      </p:sp>
    </p:spTree>
    <p:extLst>
      <p:ext uri="{BB962C8B-B14F-4D97-AF65-F5344CB8AC3E}">
        <p14:creationId xmlns:p14="http://schemas.microsoft.com/office/powerpoint/2010/main" val="48620851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F2AC35-04B0-420D-A597-BCE0FE0338A9}" type="datetimeFigureOut">
              <a:rPr lang="en-US" smtClean="0"/>
              <a:t>6/3/2019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2FC30ED-F690-4689-AC9F-68640B14FCF7}" type="slidenum">
              <a:rPr lang="en-US" smtClean="0"/>
              <a:t>‹#›</a:t>
            </a:fld>
            <a:endParaRPr lang="en-US" dirty="0"/>
          </a:p>
        </p:txBody>
      </p:sp>
    </p:spTree>
    <p:extLst>
      <p:ext uri="{BB962C8B-B14F-4D97-AF65-F5344CB8AC3E}">
        <p14:creationId xmlns:p14="http://schemas.microsoft.com/office/powerpoint/2010/main" val="6706112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F2AC35-04B0-420D-A597-BCE0FE0338A9}" type="datetimeFigureOut">
              <a:rPr lang="en-US" smtClean="0"/>
              <a:t>6/3/2019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2FC30ED-F690-4689-AC9F-68640B14FCF7}" type="slidenum">
              <a:rPr lang="en-US" smtClean="0"/>
              <a:t>‹#›</a:t>
            </a:fld>
            <a:endParaRPr lang="en-US" dirty="0"/>
          </a:p>
        </p:txBody>
      </p:sp>
    </p:spTree>
    <p:extLst>
      <p:ext uri="{BB962C8B-B14F-4D97-AF65-F5344CB8AC3E}">
        <p14:creationId xmlns:p14="http://schemas.microsoft.com/office/powerpoint/2010/main" val="50290702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F2AC35-04B0-420D-A597-BCE0FE0338A9}" type="datetimeFigureOut">
              <a:rPr lang="en-US" smtClean="0"/>
              <a:t>6/3/2019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2FC30ED-F690-4689-AC9F-68640B14FCF7}" type="slidenum">
              <a:rPr lang="en-US" smtClean="0"/>
              <a:t>‹#›</a:t>
            </a:fld>
            <a:endParaRPr lang="en-US" dirty="0"/>
          </a:p>
        </p:txBody>
      </p:sp>
    </p:spTree>
    <p:extLst>
      <p:ext uri="{BB962C8B-B14F-4D97-AF65-F5344CB8AC3E}">
        <p14:creationId xmlns:p14="http://schemas.microsoft.com/office/powerpoint/2010/main" val="77531863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F2AC35-04B0-420D-A597-BCE0FE0338A9}" type="datetimeFigureOut">
              <a:rPr lang="en-US" smtClean="0"/>
              <a:t>6/3/2019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FC30ED-F690-4689-AC9F-68640B14FCF7}" type="slidenum">
              <a:rPr lang="en-US" smtClean="0"/>
              <a:t>‹#›</a:t>
            </a:fld>
            <a:endParaRPr lang="en-US" dirty="0"/>
          </a:p>
        </p:txBody>
      </p:sp>
    </p:spTree>
    <p:extLst>
      <p:ext uri="{BB962C8B-B14F-4D97-AF65-F5344CB8AC3E}">
        <p14:creationId xmlns:p14="http://schemas.microsoft.com/office/powerpoint/2010/main" val="365858955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F2AC35-04B0-420D-A597-BCE0FE0338A9}" type="datetimeFigureOut">
              <a:rPr lang="en-US" smtClean="0"/>
              <a:t>6/3/2019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FC30ED-F690-4689-AC9F-68640B14FCF7}" type="slidenum">
              <a:rPr lang="en-US" smtClean="0"/>
              <a:t>‹#›</a:t>
            </a:fld>
            <a:endParaRPr lang="en-US" dirty="0"/>
          </a:p>
        </p:txBody>
      </p:sp>
    </p:spTree>
    <p:extLst>
      <p:ext uri="{BB962C8B-B14F-4D97-AF65-F5344CB8AC3E}">
        <p14:creationId xmlns:p14="http://schemas.microsoft.com/office/powerpoint/2010/main" val="2282325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7F2AC35-04B0-420D-A597-BCE0FE0338A9}" type="datetimeFigureOut">
              <a:rPr lang="en-US" smtClean="0"/>
              <a:t>6/3/2019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FC30ED-F690-4689-AC9F-68640B14FCF7}" type="slidenum">
              <a:rPr lang="en-US" smtClean="0"/>
              <a:t>‹#›</a:t>
            </a:fld>
            <a:endParaRPr lang="en-US" dirty="0"/>
          </a:p>
        </p:txBody>
      </p:sp>
    </p:spTree>
    <p:extLst>
      <p:ext uri="{BB962C8B-B14F-4D97-AF65-F5344CB8AC3E}">
        <p14:creationId xmlns:p14="http://schemas.microsoft.com/office/powerpoint/2010/main" val="1367133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7F2AC35-04B0-420D-A597-BCE0FE0338A9}" type="datetimeFigureOut">
              <a:rPr lang="en-US" smtClean="0"/>
              <a:t>6/3/2019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2FC30ED-F690-4689-AC9F-68640B14FCF7}" type="slidenum">
              <a:rPr lang="en-US" smtClean="0"/>
              <a:t>‹#›</a:t>
            </a:fld>
            <a:endParaRPr lang="en-US" dirty="0"/>
          </a:p>
        </p:txBody>
      </p:sp>
    </p:spTree>
    <p:extLst>
      <p:ext uri="{BB962C8B-B14F-4D97-AF65-F5344CB8AC3E}">
        <p14:creationId xmlns:p14="http://schemas.microsoft.com/office/powerpoint/2010/main" val="2918973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7F2AC35-04B0-420D-A597-BCE0FE0338A9}" type="datetimeFigureOut">
              <a:rPr lang="en-US" smtClean="0"/>
              <a:t>6/3/2019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2FC30ED-F690-4689-AC9F-68640B14FCF7}" type="slidenum">
              <a:rPr lang="en-US" smtClean="0"/>
              <a:t>‹#›</a:t>
            </a:fld>
            <a:endParaRPr lang="en-US" dirty="0"/>
          </a:p>
        </p:txBody>
      </p:sp>
    </p:spTree>
    <p:extLst>
      <p:ext uri="{BB962C8B-B14F-4D97-AF65-F5344CB8AC3E}">
        <p14:creationId xmlns:p14="http://schemas.microsoft.com/office/powerpoint/2010/main" val="3744684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7F2AC35-04B0-420D-A597-BCE0FE0338A9}" type="datetimeFigureOut">
              <a:rPr lang="en-US" smtClean="0"/>
              <a:t>6/3/2019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2FC30ED-F690-4689-AC9F-68640B14FCF7}" type="slidenum">
              <a:rPr lang="en-US" smtClean="0"/>
              <a:t>‹#›</a:t>
            </a:fld>
            <a:endParaRPr lang="en-US" dirty="0"/>
          </a:p>
        </p:txBody>
      </p:sp>
    </p:spTree>
    <p:extLst>
      <p:ext uri="{BB962C8B-B14F-4D97-AF65-F5344CB8AC3E}">
        <p14:creationId xmlns:p14="http://schemas.microsoft.com/office/powerpoint/2010/main" val="1529717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F2AC35-04B0-420D-A597-BCE0FE0338A9}" type="datetimeFigureOut">
              <a:rPr lang="en-US" smtClean="0"/>
              <a:t>6/3/2019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2FC30ED-F690-4689-AC9F-68640B14FCF7}" type="slidenum">
              <a:rPr lang="en-US" smtClean="0"/>
              <a:t>‹#›</a:t>
            </a:fld>
            <a:endParaRPr lang="en-US" dirty="0"/>
          </a:p>
        </p:txBody>
      </p:sp>
    </p:spTree>
    <p:extLst>
      <p:ext uri="{BB962C8B-B14F-4D97-AF65-F5344CB8AC3E}">
        <p14:creationId xmlns:p14="http://schemas.microsoft.com/office/powerpoint/2010/main" val="4050690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F2AC35-04B0-420D-A597-BCE0FE0338A9}" type="datetimeFigureOut">
              <a:rPr lang="en-US" smtClean="0"/>
              <a:t>6/3/2019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2FC30ED-F690-4689-AC9F-68640B14FCF7}" type="slidenum">
              <a:rPr lang="en-US" smtClean="0"/>
              <a:t>‹#›</a:t>
            </a:fld>
            <a:endParaRPr lang="en-US" dirty="0"/>
          </a:p>
        </p:txBody>
      </p:sp>
    </p:spTree>
    <p:extLst>
      <p:ext uri="{BB962C8B-B14F-4D97-AF65-F5344CB8AC3E}">
        <p14:creationId xmlns:p14="http://schemas.microsoft.com/office/powerpoint/2010/main" val="208476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2FC30ED-F690-4689-AC9F-68640B14FCF7}" type="slidenum">
              <a:rPr lang="en-US" smtClean="0"/>
              <a:t>‹#›</a:t>
            </a:fld>
            <a:endParaRPr lang="en-US" dirty="0"/>
          </a:p>
        </p:txBody>
      </p:sp>
      <p:sp>
        <p:nvSpPr>
          <p:cNvPr id="5" name="Date Placeholder 4"/>
          <p:cNvSpPr>
            <a:spLocks noGrp="1"/>
          </p:cNvSpPr>
          <p:nvPr>
            <p:ph type="dt" sz="half" idx="10"/>
          </p:nvPr>
        </p:nvSpPr>
        <p:spPr/>
        <p:txBody>
          <a:bodyPr/>
          <a:lstStyle/>
          <a:p>
            <a:fld id="{C7F2AC35-04B0-420D-A597-BCE0FE0338A9}" type="datetimeFigureOut">
              <a:rPr lang="en-US" smtClean="0"/>
              <a:t>6/3/2019</a:t>
            </a:fld>
            <a:endParaRPr lang="en-US" dirty="0"/>
          </a:p>
        </p:txBody>
      </p:sp>
    </p:spTree>
    <p:extLst>
      <p:ext uri="{BB962C8B-B14F-4D97-AF65-F5344CB8AC3E}">
        <p14:creationId xmlns:p14="http://schemas.microsoft.com/office/powerpoint/2010/main" val="767146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7F2AC35-04B0-420D-A597-BCE0FE0338A9}" type="datetimeFigureOut">
              <a:rPr lang="en-US" smtClean="0"/>
              <a:t>6/3/2019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2FC30ED-F690-4689-AC9F-68640B14FCF7}" type="slidenum">
              <a:rPr lang="en-US" smtClean="0"/>
              <a:t>‹#›</a:t>
            </a:fld>
            <a:endParaRPr lang="en-US" dirty="0"/>
          </a:p>
        </p:txBody>
      </p:sp>
    </p:spTree>
    <p:extLst>
      <p:ext uri="{BB962C8B-B14F-4D97-AF65-F5344CB8AC3E}">
        <p14:creationId xmlns:p14="http://schemas.microsoft.com/office/powerpoint/2010/main" val="1123918845"/>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 id="2147483726" r:id="rId14"/>
    <p:sldLayoutId id="2147483727" r:id="rId15"/>
    <p:sldLayoutId id="214748372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F2AC35-04B0-420D-A597-BCE0FE0338A9}" type="datetimeFigureOut">
              <a:rPr lang="en-US" smtClean="0"/>
              <a:t>6/3/2019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FC30ED-F690-4689-AC9F-68640B14FCF7}" type="slidenum">
              <a:rPr lang="en-US" smtClean="0"/>
              <a:t>‹#›</a:t>
            </a:fld>
            <a:endParaRPr lang="en-US" dirty="0"/>
          </a:p>
        </p:txBody>
      </p:sp>
    </p:spTree>
    <p:extLst>
      <p:ext uri="{BB962C8B-B14F-4D97-AF65-F5344CB8AC3E}">
        <p14:creationId xmlns:p14="http://schemas.microsoft.com/office/powerpoint/2010/main" val="985886889"/>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8.xml"/><Relationship Id="rId1" Type="http://schemas.openxmlformats.org/officeDocument/2006/relationships/vmlDrawing" Target="../drawings/vmlDrawing1.vml"/><Relationship Id="rId4" Type="http://schemas.openxmlformats.org/officeDocument/2006/relationships/image" Target="../media/image5.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screencast.com/t/QZ2jn6jb" TargetMode="External"/><Relationship Id="rId2" Type="http://schemas.openxmlformats.org/officeDocument/2006/relationships/hyperlink" Target="https://www.nsf.gov/statistics/2016/nsb2016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hyperlink" Target="https://www.nsf.gov/statistics/2016/nsb20161/#/"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39793" y="1899004"/>
            <a:ext cx="7766936" cy="3068203"/>
          </a:xfrm>
        </p:spPr>
        <p:txBody>
          <a:bodyPr/>
          <a:lstStyle/>
          <a:p>
            <a:pPr algn="ctr"/>
            <a:r>
              <a:rPr lang="en-US" sz="4800" dirty="0" err="1" smtClean="0">
                <a:solidFill>
                  <a:srgbClr val="0070C0"/>
                </a:solidFill>
              </a:rPr>
              <a:t>Lightboard</a:t>
            </a:r>
            <a:r>
              <a:rPr lang="en-US" sz="4800" dirty="0" smtClean="0">
                <a:solidFill>
                  <a:srgbClr val="0070C0"/>
                </a:solidFill>
              </a:rPr>
              <a:t> videos, Teaching </a:t>
            </a:r>
            <a:r>
              <a:rPr lang="en-US" sz="4800" dirty="0">
                <a:solidFill>
                  <a:srgbClr val="0070C0"/>
                </a:solidFill>
              </a:rPr>
              <a:t>I</a:t>
            </a:r>
            <a:r>
              <a:rPr lang="en-US" sz="4800" dirty="0" smtClean="0">
                <a:solidFill>
                  <a:srgbClr val="0070C0"/>
                </a:solidFill>
              </a:rPr>
              <a:t>ntroductory Chemistry, and Reducing Stereotype Threat</a:t>
            </a:r>
            <a:endParaRPr lang="en-US" sz="4800" dirty="0">
              <a:solidFill>
                <a:srgbClr val="0070C0"/>
              </a:solidFill>
            </a:endParaRPr>
          </a:p>
        </p:txBody>
      </p:sp>
      <p:pic>
        <p:nvPicPr>
          <p:cNvPr id="9218"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4556" y="229021"/>
            <a:ext cx="4831958" cy="1437508"/>
          </a:xfrm>
          <a:prstGeom prst="rect">
            <a:avLst/>
          </a:prstGeom>
          <a:noFill/>
          <a:extLst>
            <a:ext uri="{909E8E84-426E-40DD-AFC4-6F175D3DCCD1}">
              <a14:hiddenFill xmlns:a14="http://schemas.microsoft.com/office/drawing/2010/main">
                <a:solidFill>
                  <a:srgbClr val="FFFFFF"/>
                </a:solidFill>
              </a14:hiddenFill>
            </a:ext>
          </a:extLst>
        </p:spPr>
      </p:pic>
      <p:sp>
        <p:nvSpPr>
          <p:cNvPr id="4" name="Subtitle 2"/>
          <p:cNvSpPr>
            <a:spLocks noGrp="1"/>
          </p:cNvSpPr>
          <p:nvPr>
            <p:ph type="subTitle" idx="1"/>
          </p:nvPr>
        </p:nvSpPr>
        <p:spPr>
          <a:xfrm>
            <a:off x="1239793" y="5678155"/>
            <a:ext cx="7766936" cy="1096899"/>
          </a:xfrm>
        </p:spPr>
        <p:txBody>
          <a:bodyPr>
            <a:normAutofit lnSpcReduction="10000"/>
          </a:bodyPr>
          <a:lstStyle/>
          <a:p>
            <a:pPr algn="ctr"/>
            <a:r>
              <a:rPr lang="en-US" dirty="0" smtClean="0">
                <a:solidFill>
                  <a:srgbClr val="7030A0"/>
                </a:solidFill>
                <a:latin typeface="Calibri" panose="020F0502020204030204" pitchFamily="34" charset="0"/>
                <a:cs typeface="Calibri" panose="020F0502020204030204" pitchFamily="34" charset="0"/>
              </a:rPr>
              <a:t>Darlene M. </a:t>
            </a:r>
            <a:r>
              <a:rPr lang="en-US" dirty="0" err="1" smtClean="0">
                <a:solidFill>
                  <a:srgbClr val="7030A0"/>
                </a:solidFill>
                <a:latin typeface="Calibri" panose="020F0502020204030204" pitchFamily="34" charset="0"/>
                <a:cs typeface="Calibri" panose="020F0502020204030204" pitchFamily="34" charset="0"/>
              </a:rPr>
              <a:t>Loprete</a:t>
            </a:r>
            <a:r>
              <a:rPr lang="en-US" dirty="0" smtClean="0">
                <a:solidFill>
                  <a:srgbClr val="7030A0"/>
                </a:solidFill>
                <a:latin typeface="Calibri" panose="020F0502020204030204" pitchFamily="34" charset="0"/>
                <a:cs typeface="Calibri" panose="020F0502020204030204" pitchFamily="34" charset="0"/>
              </a:rPr>
              <a:t>, Ph.D.</a:t>
            </a:r>
          </a:p>
          <a:p>
            <a:pPr algn="ctr"/>
            <a:r>
              <a:rPr lang="en-US" smtClean="0">
                <a:solidFill>
                  <a:srgbClr val="7030A0"/>
                </a:solidFill>
                <a:latin typeface="Calibri" panose="020F0502020204030204" pitchFamily="34" charset="0"/>
                <a:cs typeface="Calibri" panose="020F0502020204030204" pitchFamily="34" charset="0"/>
              </a:rPr>
              <a:t>Professor of </a:t>
            </a:r>
            <a:r>
              <a:rPr lang="en-US" dirty="0" smtClean="0">
                <a:solidFill>
                  <a:srgbClr val="7030A0"/>
                </a:solidFill>
                <a:latin typeface="Calibri" panose="020F0502020204030204" pitchFamily="34" charset="0"/>
                <a:cs typeface="Calibri" panose="020F0502020204030204" pitchFamily="34" charset="0"/>
              </a:rPr>
              <a:t>Chemistry (Biochemistry)</a:t>
            </a:r>
          </a:p>
          <a:p>
            <a:pPr algn="ctr"/>
            <a:r>
              <a:rPr lang="en-US" dirty="0" smtClean="0">
                <a:solidFill>
                  <a:srgbClr val="7030A0"/>
                </a:solidFill>
                <a:latin typeface="Calibri" panose="020F0502020204030204" pitchFamily="34" charset="0"/>
                <a:cs typeface="Calibri" panose="020F0502020204030204" pitchFamily="34" charset="0"/>
              </a:rPr>
              <a:t>Rhodes College, Memphis TN</a:t>
            </a:r>
            <a:endParaRPr lang="en-US" dirty="0">
              <a:solidFill>
                <a:srgbClr val="7030A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322932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9842" y="322881"/>
            <a:ext cx="8596668" cy="792997"/>
          </a:xfrm>
        </p:spPr>
        <p:txBody>
          <a:bodyPr/>
          <a:lstStyle/>
          <a:p>
            <a:pPr algn="ctr"/>
            <a:r>
              <a:rPr lang="en-US" dirty="0" smtClean="0">
                <a:solidFill>
                  <a:srgbClr val="7030A0"/>
                </a:solidFill>
              </a:rPr>
              <a:t>The Project in More Detail</a:t>
            </a:r>
            <a:endParaRPr lang="en-US" dirty="0">
              <a:solidFill>
                <a:srgbClr val="7030A0"/>
              </a:solidFill>
            </a:endParaRPr>
          </a:p>
        </p:txBody>
      </p:sp>
      <p:sp>
        <p:nvSpPr>
          <p:cNvPr id="3" name="Content Placeholder 2"/>
          <p:cNvSpPr>
            <a:spLocks noGrp="1"/>
          </p:cNvSpPr>
          <p:nvPr>
            <p:ph idx="1"/>
          </p:nvPr>
        </p:nvSpPr>
        <p:spPr>
          <a:xfrm>
            <a:off x="677334" y="1704815"/>
            <a:ext cx="8596668" cy="4336548"/>
          </a:xfrm>
        </p:spPr>
        <p:txBody>
          <a:bodyPr/>
          <a:lstStyle/>
          <a:p>
            <a:pPr marL="0" indent="0">
              <a:buNone/>
            </a:pPr>
            <a:r>
              <a:rPr lang="en-US" dirty="0" smtClean="0"/>
              <a:t>Showcase diverse scientists</a:t>
            </a:r>
          </a:p>
          <a:p>
            <a:pPr marL="0" indent="0">
              <a:buNone/>
            </a:pPr>
            <a:r>
              <a:rPr lang="en-US" dirty="0" smtClean="0"/>
              <a:t>We created 5 </a:t>
            </a:r>
            <a:r>
              <a:rPr lang="en-US" dirty="0" err="1" smtClean="0"/>
              <a:t>lightboard</a:t>
            </a:r>
            <a:r>
              <a:rPr lang="en-US" dirty="0" smtClean="0"/>
              <a:t> videos (10-12 minutes) devoted to certain topics in introductory chemistry– three major components:</a:t>
            </a:r>
          </a:p>
          <a:p>
            <a:pPr marL="0" indent="0">
              <a:buNone/>
            </a:pPr>
            <a:endParaRPr lang="en-US" dirty="0" smtClean="0"/>
          </a:p>
          <a:p>
            <a:pPr marL="0" indent="0">
              <a:buNone/>
            </a:pPr>
            <a:r>
              <a:rPr lang="en-US" dirty="0"/>
              <a:t>	</a:t>
            </a:r>
            <a:r>
              <a:rPr lang="en-US" dirty="0" smtClean="0"/>
              <a:t>1. Vignette about ourselves (showcase our identities)</a:t>
            </a:r>
          </a:p>
          <a:p>
            <a:pPr marL="0" indent="0">
              <a:buNone/>
            </a:pPr>
            <a:r>
              <a:rPr lang="en-US" dirty="0"/>
              <a:t>	</a:t>
            </a:r>
            <a:r>
              <a:rPr lang="en-US" dirty="0" smtClean="0"/>
              <a:t>		- journey and obstacles</a:t>
            </a:r>
          </a:p>
          <a:p>
            <a:pPr marL="0" indent="0">
              <a:buNone/>
            </a:pPr>
            <a:r>
              <a:rPr lang="en-US" dirty="0"/>
              <a:t>	</a:t>
            </a:r>
            <a:r>
              <a:rPr lang="en-US" dirty="0" smtClean="0"/>
              <a:t>		- interests outside of science</a:t>
            </a:r>
          </a:p>
          <a:p>
            <a:pPr marL="0" indent="0">
              <a:buNone/>
            </a:pPr>
            <a:r>
              <a:rPr lang="en-US" dirty="0"/>
              <a:t>	</a:t>
            </a:r>
            <a:r>
              <a:rPr lang="en-US" dirty="0" smtClean="0"/>
              <a:t>2. </a:t>
            </a:r>
            <a:r>
              <a:rPr lang="en-US" dirty="0"/>
              <a:t> </a:t>
            </a:r>
            <a:r>
              <a:rPr lang="en-US" dirty="0" smtClean="0"/>
              <a:t>Contextualize the topics</a:t>
            </a:r>
          </a:p>
          <a:p>
            <a:pPr marL="0" indent="0">
              <a:buNone/>
            </a:pPr>
            <a:r>
              <a:rPr lang="en-US" dirty="0"/>
              <a:t>	</a:t>
            </a:r>
            <a:r>
              <a:rPr lang="en-US" dirty="0" smtClean="0"/>
              <a:t>3.  Practice problem solving</a:t>
            </a:r>
          </a:p>
          <a:p>
            <a:pPr marL="0" indent="0">
              <a:buNone/>
            </a:pPr>
            <a:endParaRPr lang="en-US" dirty="0"/>
          </a:p>
          <a:p>
            <a:pPr marL="0" indent="0">
              <a:buNone/>
            </a:pPr>
            <a:r>
              <a:rPr lang="en-US" dirty="0" smtClean="0"/>
              <a:t>The videos supplemented class material (not in place of)</a:t>
            </a:r>
            <a:endParaRPr lang="en-US" dirty="0"/>
          </a:p>
        </p:txBody>
      </p:sp>
    </p:spTree>
    <p:extLst>
      <p:ext uri="{BB962C8B-B14F-4D97-AF65-F5344CB8AC3E}">
        <p14:creationId xmlns:p14="http://schemas.microsoft.com/office/powerpoint/2010/main" val="10466089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28293"/>
            <a:ext cx="8596668" cy="731863"/>
          </a:xfrm>
        </p:spPr>
        <p:txBody>
          <a:bodyPr>
            <a:normAutofit/>
          </a:bodyPr>
          <a:lstStyle/>
          <a:p>
            <a:pPr algn="ctr"/>
            <a:r>
              <a:rPr lang="en-US" sz="4000" b="1" dirty="0" smtClean="0">
                <a:solidFill>
                  <a:srgbClr val="7030A0"/>
                </a:solidFill>
              </a:rPr>
              <a:t>What we learned</a:t>
            </a:r>
            <a:endParaRPr lang="en-US" sz="4000" b="1" dirty="0">
              <a:solidFill>
                <a:srgbClr val="7030A0"/>
              </a:solidFill>
            </a:endParaRPr>
          </a:p>
        </p:txBody>
      </p:sp>
      <p:sp>
        <p:nvSpPr>
          <p:cNvPr id="5"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3341640379"/>
              </p:ext>
            </p:extLst>
          </p:nvPr>
        </p:nvGraphicFramePr>
        <p:xfrm>
          <a:off x="953146" y="860156"/>
          <a:ext cx="8725546" cy="5691205"/>
        </p:xfrm>
        <a:graphic>
          <a:graphicData uri="http://schemas.openxmlformats.org/presentationml/2006/ole">
            <mc:AlternateContent xmlns:mc="http://schemas.openxmlformats.org/markup-compatibility/2006">
              <mc:Choice xmlns:v="urn:schemas-microsoft-com:vml" Requires="v">
                <p:oleObj spid="_x0000_s1094" r:id="rId3" imgW="8663020" imgH="5647438" progId="Prism7.Document">
                  <p:embed/>
                </p:oleObj>
              </mc:Choice>
              <mc:Fallback>
                <p:oleObj r:id="rId3" imgW="8663020" imgH="5647438" progId="Prism7.Document">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3146" y="860156"/>
                        <a:ext cx="8725546" cy="5691205"/>
                      </a:xfrm>
                      <a:prstGeom prst="rect">
                        <a:avLst/>
                      </a:prstGeom>
                      <a:noFill/>
                    </p:spPr>
                  </p:pic>
                </p:oleObj>
              </mc:Fallback>
            </mc:AlternateContent>
          </a:graphicData>
        </a:graphic>
      </p:graphicFrame>
    </p:spTree>
    <p:extLst>
      <p:ext uri="{BB962C8B-B14F-4D97-AF65-F5344CB8AC3E}">
        <p14:creationId xmlns:p14="http://schemas.microsoft.com/office/powerpoint/2010/main" val="18896409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8073" y="113655"/>
            <a:ext cx="8596668" cy="761999"/>
          </a:xfrm>
        </p:spPr>
        <p:txBody>
          <a:bodyPr/>
          <a:lstStyle/>
          <a:p>
            <a:r>
              <a:rPr lang="en-US" dirty="0" smtClean="0">
                <a:solidFill>
                  <a:srgbClr val="7030A0"/>
                </a:solidFill>
              </a:rPr>
              <a:t>Perceptions of Scientists</a:t>
            </a:r>
            <a:r>
              <a:rPr lang="en-US" dirty="0" smtClean="0"/>
              <a:t>	</a:t>
            </a:r>
            <a:endParaRPr lang="en-US" dirty="0"/>
          </a:p>
        </p:txBody>
      </p:sp>
      <p:sp>
        <p:nvSpPr>
          <p:cNvPr id="3" name="Content Placeholder 2"/>
          <p:cNvSpPr>
            <a:spLocks noGrp="1"/>
          </p:cNvSpPr>
          <p:nvPr>
            <p:ph idx="1"/>
          </p:nvPr>
        </p:nvSpPr>
        <p:spPr>
          <a:xfrm>
            <a:off x="599842" y="1013713"/>
            <a:ext cx="8596668" cy="5774544"/>
          </a:xfrm>
        </p:spPr>
        <p:txBody>
          <a:bodyPr>
            <a:normAutofit/>
          </a:bodyPr>
          <a:lstStyle/>
          <a:p>
            <a:pPr marL="0" indent="0">
              <a:buNone/>
            </a:pPr>
            <a:endParaRPr lang="en-US" dirty="0" smtClean="0"/>
          </a:p>
          <a:p>
            <a:pPr marL="0" indent="0">
              <a:buNone/>
            </a:pPr>
            <a:r>
              <a:rPr lang="en-US" dirty="0" smtClean="0"/>
              <a:t>1. Based </a:t>
            </a:r>
            <a:r>
              <a:rPr lang="en-US" dirty="0"/>
              <a:t>on what you know now, describe the types of people that do science.  If possible, refer to specific scientists and what they tell you about the types of people that do science. </a:t>
            </a:r>
            <a:endParaRPr lang="en-US" dirty="0" smtClean="0"/>
          </a:p>
          <a:p>
            <a:pPr marL="0" indent="0">
              <a:buNone/>
            </a:pPr>
            <a:endParaRPr lang="en-US" dirty="0"/>
          </a:p>
          <a:p>
            <a:pPr marL="0" indent="0">
              <a:buNone/>
            </a:pPr>
            <a:r>
              <a:rPr lang="en-US" dirty="0" smtClean="0"/>
              <a:t>Pre- and post- no real change</a:t>
            </a:r>
            <a:endParaRPr lang="en-US" dirty="0"/>
          </a:p>
          <a:p>
            <a:pPr marL="0" indent="0">
              <a:buNone/>
            </a:pPr>
            <a:r>
              <a:rPr lang="en-US" dirty="0" smtClean="0">
                <a:solidFill>
                  <a:srgbClr val="0070C0"/>
                </a:solidFill>
              </a:rPr>
              <a:t>curious </a:t>
            </a:r>
            <a:r>
              <a:rPr lang="en-US" dirty="0">
                <a:solidFill>
                  <a:srgbClr val="0070C0"/>
                </a:solidFill>
              </a:rPr>
              <a:t>(33</a:t>
            </a:r>
            <a:r>
              <a:rPr lang="en-US" dirty="0" smtClean="0">
                <a:solidFill>
                  <a:srgbClr val="0070C0"/>
                </a:solidFill>
              </a:rPr>
              <a:t>%)</a:t>
            </a:r>
          </a:p>
          <a:p>
            <a:pPr marL="0" indent="0">
              <a:buNone/>
            </a:pPr>
            <a:r>
              <a:rPr lang="en-US" dirty="0" smtClean="0">
                <a:solidFill>
                  <a:srgbClr val="0070C0"/>
                </a:solidFill>
              </a:rPr>
              <a:t>passionate </a:t>
            </a:r>
            <a:r>
              <a:rPr lang="en-US" dirty="0">
                <a:solidFill>
                  <a:srgbClr val="0070C0"/>
                </a:solidFill>
              </a:rPr>
              <a:t>(19</a:t>
            </a:r>
            <a:r>
              <a:rPr lang="en-US" dirty="0" smtClean="0">
                <a:solidFill>
                  <a:srgbClr val="0070C0"/>
                </a:solidFill>
              </a:rPr>
              <a:t>%)</a:t>
            </a:r>
          </a:p>
          <a:p>
            <a:pPr marL="0" indent="0">
              <a:buNone/>
            </a:pPr>
            <a:r>
              <a:rPr lang="en-US" dirty="0" smtClean="0">
                <a:solidFill>
                  <a:srgbClr val="0070C0"/>
                </a:solidFill>
              </a:rPr>
              <a:t>smart/intelligent/well </a:t>
            </a:r>
            <a:r>
              <a:rPr lang="en-US" dirty="0">
                <a:solidFill>
                  <a:srgbClr val="0070C0"/>
                </a:solidFill>
              </a:rPr>
              <a:t>educated (18</a:t>
            </a:r>
            <a:r>
              <a:rPr lang="en-US" dirty="0" smtClean="0">
                <a:solidFill>
                  <a:srgbClr val="0070C0"/>
                </a:solidFill>
              </a:rPr>
              <a:t>%)</a:t>
            </a:r>
          </a:p>
          <a:p>
            <a:pPr marL="0" indent="0">
              <a:buNone/>
            </a:pPr>
            <a:r>
              <a:rPr lang="en-US" dirty="0" smtClean="0">
                <a:solidFill>
                  <a:srgbClr val="0070C0"/>
                </a:solidFill>
              </a:rPr>
              <a:t>tendency </a:t>
            </a:r>
            <a:r>
              <a:rPr lang="en-US" dirty="0">
                <a:solidFill>
                  <a:srgbClr val="0070C0"/>
                </a:solidFill>
              </a:rPr>
              <a:t>to solve problems through logic or facts (18</a:t>
            </a:r>
            <a:r>
              <a:rPr lang="en-US" dirty="0" smtClean="0">
                <a:solidFill>
                  <a:srgbClr val="0070C0"/>
                </a:solidFill>
              </a:rPr>
              <a:t>%)</a:t>
            </a:r>
          </a:p>
          <a:p>
            <a:pPr marL="0" indent="0">
              <a:buNone/>
            </a:pPr>
            <a:r>
              <a:rPr lang="en-US" b="1" dirty="0" smtClean="0">
                <a:solidFill>
                  <a:srgbClr val="0070C0"/>
                </a:solidFill>
              </a:rPr>
              <a:t>creativity </a:t>
            </a:r>
            <a:r>
              <a:rPr lang="en-US" b="1" dirty="0">
                <a:solidFill>
                  <a:srgbClr val="0070C0"/>
                </a:solidFill>
              </a:rPr>
              <a:t>(2</a:t>
            </a:r>
            <a:r>
              <a:rPr lang="en-US" b="1" dirty="0" smtClean="0">
                <a:solidFill>
                  <a:srgbClr val="0070C0"/>
                </a:solidFill>
              </a:rPr>
              <a:t>%)</a:t>
            </a:r>
          </a:p>
          <a:p>
            <a:pPr marL="0" indent="0">
              <a:buNone/>
            </a:pPr>
            <a:endParaRPr lang="en-US" dirty="0">
              <a:solidFill>
                <a:srgbClr val="0070C0"/>
              </a:solidFill>
            </a:endParaRPr>
          </a:p>
        </p:txBody>
      </p:sp>
    </p:spTree>
    <p:extLst>
      <p:ext uri="{BB962C8B-B14F-4D97-AF65-F5344CB8AC3E}">
        <p14:creationId xmlns:p14="http://schemas.microsoft.com/office/powerpoint/2010/main" val="33358865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8073" y="113655"/>
            <a:ext cx="8596668" cy="761999"/>
          </a:xfrm>
        </p:spPr>
        <p:txBody>
          <a:bodyPr/>
          <a:lstStyle/>
          <a:p>
            <a:r>
              <a:rPr lang="en-US" dirty="0" smtClean="0">
                <a:solidFill>
                  <a:srgbClr val="7030A0"/>
                </a:solidFill>
              </a:rPr>
              <a:t>Perceptions of Scientists (</a:t>
            </a:r>
            <a:r>
              <a:rPr lang="en-US" dirty="0" err="1" smtClean="0">
                <a:solidFill>
                  <a:srgbClr val="7030A0"/>
                </a:solidFill>
              </a:rPr>
              <a:t>con’t</a:t>
            </a:r>
            <a:r>
              <a:rPr lang="en-US" dirty="0" smtClean="0"/>
              <a:t>	</a:t>
            </a:r>
            <a:r>
              <a:rPr lang="en-US" dirty="0" smtClean="0">
                <a:solidFill>
                  <a:srgbClr val="7030A0"/>
                </a:solidFill>
              </a:rPr>
              <a:t>)</a:t>
            </a:r>
            <a:endParaRPr lang="en-US" dirty="0">
              <a:solidFill>
                <a:srgbClr val="7030A0"/>
              </a:solidFill>
            </a:endParaRPr>
          </a:p>
        </p:txBody>
      </p:sp>
      <p:sp>
        <p:nvSpPr>
          <p:cNvPr id="3" name="Content Placeholder 2"/>
          <p:cNvSpPr>
            <a:spLocks noGrp="1"/>
          </p:cNvSpPr>
          <p:nvPr>
            <p:ph idx="1"/>
          </p:nvPr>
        </p:nvSpPr>
        <p:spPr>
          <a:xfrm>
            <a:off x="530100" y="951720"/>
            <a:ext cx="8596668" cy="5774544"/>
          </a:xfrm>
        </p:spPr>
        <p:txBody>
          <a:bodyPr>
            <a:normAutofit/>
          </a:bodyPr>
          <a:lstStyle/>
          <a:p>
            <a:pPr marL="0" indent="0">
              <a:buNone/>
            </a:pPr>
            <a:endParaRPr lang="en-US" dirty="0">
              <a:solidFill>
                <a:srgbClr val="0070C0"/>
              </a:solidFill>
            </a:endParaRPr>
          </a:p>
          <a:p>
            <a:pPr marL="0" indent="0">
              <a:buNone/>
            </a:pPr>
            <a:r>
              <a:rPr lang="en-US" dirty="0" smtClean="0"/>
              <a:t>2</a:t>
            </a:r>
            <a:r>
              <a:rPr lang="en-US" dirty="0"/>
              <a:t>.  I know of one or more important scientist to whom I can personally relate to (</a:t>
            </a:r>
            <a:r>
              <a:rPr lang="en-US" i="1" dirty="0"/>
              <a:t>circle one</a:t>
            </a:r>
            <a:r>
              <a:rPr lang="en-US" dirty="0" smtClean="0"/>
              <a:t>)”:</a:t>
            </a:r>
          </a:p>
          <a:p>
            <a:pPr marL="0" indent="0">
              <a:buNone/>
            </a:pPr>
            <a:r>
              <a:rPr lang="en-US" dirty="0" smtClean="0"/>
              <a:t>I </a:t>
            </a:r>
            <a:r>
              <a:rPr lang="en-US" dirty="0"/>
              <a:t>don’t know   	   disagree       somewhat disagree	 </a:t>
            </a:r>
            <a:r>
              <a:rPr lang="en-US" dirty="0">
                <a:solidFill>
                  <a:schemeClr val="accent4">
                    <a:lumMod val="75000"/>
                  </a:schemeClr>
                </a:solidFill>
              </a:rPr>
              <a:t>somewhat agree	  agree</a:t>
            </a:r>
          </a:p>
          <a:p>
            <a:pPr marL="0" indent="0">
              <a:buNone/>
            </a:pPr>
            <a:endParaRPr lang="en-US" dirty="0" smtClean="0"/>
          </a:p>
          <a:p>
            <a:pPr marL="0" indent="0">
              <a:buNone/>
            </a:pPr>
            <a:r>
              <a:rPr lang="en-US" dirty="0" smtClean="0">
                <a:solidFill>
                  <a:schemeClr val="accent5">
                    <a:lumMod val="75000"/>
                  </a:schemeClr>
                </a:solidFill>
              </a:rPr>
              <a:t>“</a:t>
            </a:r>
            <a:r>
              <a:rPr lang="en-US" dirty="0">
                <a:solidFill>
                  <a:schemeClr val="accent5">
                    <a:lumMod val="75000"/>
                  </a:schemeClr>
                </a:solidFill>
              </a:rPr>
              <a:t>agreed” or “strongly </a:t>
            </a:r>
            <a:r>
              <a:rPr lang="en-US" dirty="0" smtClean="0">
                <a:solidFill>
                  <a:schemeClr val="accent5">
                    <a:lumMod val="75000"/>
                  </a:schemeClr>
                </a:solidFill>
              </a:rPr>
              <a:t>agreed”</a:t>
            </a:r>
          </a:p>
          <a:p>
            <a:pPr marL="0" indent="0">
              <a:buNone/>
            </a:pPr>
            <a:r>
              <a:rPr lang="en-US" dirty="0" smtClean="0">
                <a:solidFill>
                  <a:schemeClr val="accent5">
                    <a:lumMod val="75000"/>
                  </a:schemeClr>
                </a:solidFill>
              </a:rPr>
              <a:t> - 48 % related </a:t>
            </a:r>
            <a:r>
              <a:rPr lang="en-US" dirty="0">
                <a:solidFill>
                  <a:schemeClr val="accent5">
                    <a:lumMod val="75000"/>
                  </a:schemeClr>
                </a:solidFill>
              </a:rPr>
              <a:t>to a specific teacher or family member who was a scientist </a:t>
            </a:r>
            <a:endParaRPr lang="en-US" dirty="0" smtClean="0">
              <a:solidFill>
                <a:schemeClr val="accent5">
                  <a:lumMod val="75000"/>
                </a:schemeClr>
              </a:solidFill>
            </a:endParaRPr>
          </a:p>
          <a:p>
            <a:pPr marL="0" indent="0">
              <a:buNone/>
            </a:pPr>
            <a:r>
              <a:rPr lang="en-US" dirty="0" smtClean="0">
                <a:solidFill>
                  <a:schemeClr val="accent5">
                    <a:lumMod val="75000"/>
                  </a:schemeClr>
                </a:solidFill>
              </a:rPr>
              <a:t> - 28% had </a:t>
            </a:r>
            <a:r>
              <a:rPr lang="en-US" dirty="0">
                <a:solidFill>
                  <a:schemeClr val="accent5">
                    <a:lumMod val="75000"/>
                  </a:schemeClr>
                </a:solidFill>
              </a:rPr>
              <a:t>shared </a:t>
            </a:r>
            <a:r>
              <a:rPr lang="en-US" dirty="0" smtClean="0">
                <a:solidFill>
                  <a:schemeClr val="accent5">
                    <a:lumMod val="75000"/>
                  </a:schemeClr>
                </a:solidFill>
              </a:rPr>
              <a:t>qualities/background </a:t>
            </a:r>
            <a:r>
              <a:rPr lang="en-US" dirty="0">
                <a:solidFill>
                  <a:schemeClr val="accent5">
                    <a:lumMod val="75000"/>
                  </a:schemeClr>
                </a:solidFill>
              </a:rPr>
              <a:t>with scientists </a:t>
            </a:r>
            <a:r>
              <a:rPr lang="en-US" dirty="0" smtClean="0">
                <a:solidFill>
                  <a:schemeClr val="accent5">
                    <a:lumMod val="75000"/>
                  </a:schemeClr>
                </a:solidFill>
              </a:rPr>
              <a:t>(curiosity </a:t>
            </a:r>
            <a:r>
              <a:rPr lang="en-US" dirty="0">
                <a:solidFill>
                  <a:schemeClr val="accent5">
                    <a:lumMod val="75000"/>
                  </a:schemeClr>
                </a:solidFill>
              </a:rPr>
              <a:t>and </a:t>
            </a:r>
            <a:r>
              <a:rPr lang="en-US" dirty="0" smtClean="0">
                <a:solidFill>
                  <a:schemeClr val="accent5">
                    <a:lumMod val="75000"/>
                  </a:schemeClr>
                </a:solidFill>
              </a:rPr>
              <a:t>passion)   	</a:t>
            </a:r>
          </a:p>
          <a:p>
            <a:pPr marL="0" indent="0">
              <a:buNone/>
            </a:pPr>
            <a:endParaRPr lang="en-US" dirty="0"/>
          </a:p>
          <a:p>
            <a:pPr marL="0" indent="0">
              <a:buNone/>
            </a:pPr>
            <a:r>
              <a:rPr lang="en-US" dirty="0" smtClean="0"/>
              <a:t>“</a:t>
            </a:r>
            <a:r>
              <a:rPr lang="en-US" dirty="0"/>
              <a:t>strongly disagreed” or “disagreed</a:t>
            </a:r>
            <a:r>
              <a:rPr lang="en-US" dirty="0" smtClean="0"/>
              <a:t>” </a:t>
            </a:r>
          </a:p>
          <a:p>
            <a:pPr marL="0" indent="0">
              <a:buNone/>
            </a:pPr>
            <a:r>
              <a:rPr lang="en-US" dirty="0" smtClean="0"/>
              <a:t> - 91% did </a:t>
            </a:r>
            <a:r>
              <a:rPr lang="en-US" dirty="0"/>
              <a:t>not know a scientist they could relate to </a:t>
            </a:r>
            <a:r>
              <a:rPr lang="en-US" dirty="0" smtClean="0"/>
              <a:t> </a:t>
            </a:r>
          </a:p>
          <a:p>
            <a:pPr marL="0" indent="0">
              <a:buNone/>
            </a:pPr>
            <a:r>
              <a:rPr lang="en-US" dirty="0" smtClean="0"/>
              <a:t> </a:t>
            </a:r>
            <a:endParaRPr lang="en-US" dirty="0"/>
          </a:p>
        </p:txBody>
      </p:sp>
    </p:spTree>
    <p:extLst>
      <p:ext uri="{BB962C8B-B14F-4D97-AF65-F5344CB8AC3E}">
        <p14:creationId xmlns:p14="http://schemas.microsoft.com/office/powerpoint/2010/main" val="40155308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4658" y="206644"/>
            <a:ext cx="8245100" cy="1133960"/>
          </a:xfrm>
        </p:spPr>
        <p:txBody>
          <a:bodyPr>
            <a:normAutofit fontScale="90000"/>
          </a:bodyPr>
          <a:lstStyle/>
          <a:p>
            <a:r>
              <a:rPr lang="en-US" dirty="0" smtClean="0">
                <a:solidFill>
                  <a:srgbClr val="7030A0"/>
                </a:solidFill>
              </a:rPr>
              <a:t>Overall, what we learned and </a:t>
            </a:r>
            <a:r>
              <a:rPr lang="en-US" dirty="0">
                <a:solidFill>
                  <a:srgbClr val="7030A0"/>
                </a:solidFill>
              </a:rPr>
              <a:t>N</a:t>
            </a:r>
            <a:r>
              <a:rPr lang="en-US" dirty="0" smtClean="0">
                <a:solidFill>
                  <a:srgbClr val="7030A0"/>
                </a:solidFill>
              </a:rPr>
              <a:t>ext Steps</a:t>
            </a:r>
            <a:r>
              <a:rPr lang="en-US" dirty="0" smtClean="0"/>
              <a:t>	</a:t>
            </a:r>
            <a:endParaRPr lang="en-US" dirty="0"/>
          </a:p>
        </p:txBody>
      </p:sp>
      <p:sp>
        <p:nvSpPr>
          <p:cNvPr id="3" name="Content Placeholder 2"/>
          <p:cNvSpPr>
            <a:spLocks noGrp="1"/>
          </p:cNvSpPr>
          <p:nvPr>
            <p:ph idx="1"/>
          </p:nvPr>
        </p:nvSpPr>
        <p:spPr>
          <a:xfrm>
            <a:off x="623090" y="1517409"/>
            <a:ext cx="8596668" cy="4999628"/>
          </a:xfrm>
        </p:spPr>
        <p:txBody>
          <a:bodyPr>
            <a:normAutofit/>
          </a:bodyPr>
          <a:lstStyle/>
          <a:p>
            <a:pPr marL="0" indent="0">
              <a:buNone/>
            </a:pPr>
            <a:r>
              <a:rPr lang="en-US" dirty="0" smtClean="0"/>
              <a:t>The videos had a positive impact on student motivation and perception</a:t>
            </a:r>
          </a:p>
          <a:p>
            <a:pPr marL="0" indent="0">
              <a:buNone/>
            </a:pPr>
            <a:endParaRPr lang="en-US" dirty="0" smtClean="0"/>
          </a:p>
          <a:p>
            <a:pPr marL="0" indent="0">
              <a:buNone/>
            </a:pPr>
            <a:r>
              <a:rPr lang="en-US" dirty="0" smtClean="0"/>
              <a:t>No real impact on students’ views of who does science (curiosity was low and attention here will be important)</a:t>
            </a:r>
          </a:p>
          <a:p>
            <a:pPr marL="0" indent="0">
              <a:buNone/>
            </a:pPr>
            <a:endParaRPr lang="en-US" dirty="0"/>
          </a:p>
          <a:p>
            <a:pPr marL="0" indent="0">
              <a:buNone/>
            </a:pPr>
            <a:r>
              <a:rPr lang="en-US" dirty="0" smtClean="0"/>
              <a:t>91</a:t>
            </a:r>
            <a:r>
              <a:rPr lang="en-US" dirty="0"/>
              <a:t>% did not know a scientist they could relate to </a:t>
            </a:r>
            <a:r>
              <a:rPr lang="en-US" dirty="0" smtClean="0"/>
              <a:t>(need to correlate this with performance and persistence)</a:t>
            </a:r>
          </a:p>
          <a:p>
            <a:pPr marL="0" indent="0">
              <a:buNone/>
            </a:pPr>
            <a:endParaRPr lang="en-US" dirty="0"/>
          </a:p>
          <a:p>
            <a:pPr marL="0" indent="0">
              <a:buNone/>
            </a:pPr>
            <a:r>
              <a:rPr lang="en-US" sz="2000" dirty="0" smtClean="0">
                <a:solidFill>
                  <a:srgbClr val="7030A0"/>
                </a:solidFill>
              </a:rPr>
              <a:t>Next steps</a:t>
            </a:r>
            <a:endParaRPr lang="en-US" sz="2000" dirty="0">
              <a:solidFill>
                <a:srgbClr val="7030A0"/>
              </a:solidFill>
            </a:endParaRPr>
          </a:p>
          <a:p>
            <a:pPr marL="0" indent="0">
              <a:buNone/>
            </a:pPr>
            <a:r>
              <a:rPr lang="en-US" dirty="0" smtClean="0"/>
              <a:t>Prepare more videos (Students at BSC have prepared some already)</a:t>
            </a:r>
          </a:p>
          <a:p>
            <a:pPr marL="0" indent="0">
              <a:buNone/>
            </a:pPr>
            <a:r>
              <a:rPr lang="en-US" dirty="0" smtClean="0"/>
              <a:t>Try this experiment again in the fall semester</a:t>
            </a:r>
          </a:p>
          <a:p>
            <a:pPr marL="0" indent="0">
              <a:buNone/>
            </a:pPr>
            <a:r>
              <a:rPr lang="en-US" dirty="0" smtClean="0"/>
              <a:t>Write a grant </a:t>
            </a:r>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11814305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Collaborators</a:t>
            </a:r>
            <a:endParaRPr lang="en-US" dirty="0"/>
          </a:p>
        </p:txBody>
      </p:sp>
      <p:sp>
        <p:nvSpPr>
          <p:cNvPr id="4" name="Subtitle 2"/>
          <p:cNvSpPr txBox="1">
            <a:spLocks/>
          </p:cNvSpPr>
          <p:nvPr/>
        </p:nvSpPr>
        <p:spPr>
          <a:xfrm>
            <a:off x="844585" y="2268527"/>
            <a:ext cx="7766936" cy="2179486"/>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n-US" b="1" dirty="0" smtClean="0">
                <a:solidFill>
                  <a:srgbClr val="00B0F0"/>
                </a:solidFill>
              </a:rPr>
              <a:t>Rhodes College						Birmingham-Southern College</a:t>
            </a:r>
          </a:p>
          <a:p>
            <a:pPr marL="0" indent="0">
              <a:buNone/>
            </a:pPr>
            <a:r>
              <a:rPr lang="en-US" dirty="0" smtClean="0">
                <a:solidFill>
                  <a:srgbClr val="7030A0"/>
                </a:solidFill>
              </a:rPr>
              <a:t>Darlene M. Loprete					Kate Hayden</a:t>
            </a:r>
          </a:p>
          <a:p>
            <a:pPr marL="0" indent="0">
              <a:buNone/>
            </a:pPr>
            <a:r>
              <a:rPr lang="en-US" dirty="0" smtClean="0">
                <a:solidFill>
                  <a:srgbClr val="7030A0"/>
                </a:solidFill>
              </a:rPr>
              <a:t>Professor Chemistry					Assistant Prof. Chemistry</a:t>
            </a:r>
          </a:p>
          <a:p>
            <a:endParaRPr lang="en-US" dirty="0" smtClean="0">
              <a:solidFill>
                <a:srgbClr val="7030A0"/>
              </a:solidFill>
            </a:endParaRPr>
          </a:p>
          <a:p>
            <a:pPr marL="0" indent="0">
              <a:buNone/>
            </a:pPr>
            <a:r>
              <a:rPr lang="en-US" dirty="0" err="1" smtClean="0">
                <a:solidFill>
                  <a:srgbClr val="7030A0"/>
                </a:solidFill>
              </a:rPr>
              <a:t>Dhammi</a:t>
            </a:r>
            <a:r>
              <a:rPr lang="en-US" dirty="0" smtClean="0">
                <a:solidFill>
                  <a:srgbClr val="7030A0"/>
                </a:solidFill>
              </a:rPr>
              <a:t> </a:t>
            </a:r>
            <a:r>
              <a:rPr lang="en-US" dirty="0" err="1" smtClean="0">
                <a:solidFill>
                  <a:srgbClr val="7030A0"/>
                </a:solidFill>
              </a:rPr>
              <a:t>Muesse</a:t>
            </a:r>
            <a:r>
              <a:rPr lang="en-US" dirty="0" smtClean="0">
                <a:solidFill>
                  <a:srgbClr val="7030A0"/>
                </a:solidFill>
              </a:rPr>
              <a:t>						Scott Dorman</a:t>
            </a:r>
          </a:p>
          <a:p>
            <a:pPr marL="0" indent="0">
              <a:buNone/>
            </a:pPr>
            <a:r>
              <a:rPr lang="en-US" dirty="0" smtClean="0">
                <a:solidFill>
                  <a:srgbClr val="7030A0"/>
                </a:solidFill>
              </a:rPr>
              <a:t>Assistant Prof. Chemistry				Professor Chemistry</a:t>
            </a:r>
          </a:p>
          <a:p>
            <a:endParaRPr lang="en-US" dirty="0" smtClean="0">
              <a:solidFill>
                <a:srgbClr val="7030A0"/>
              </a:solidFill>
            </a:endParaRPr>
          </a:p>
        </p:txBody>
      </p:sp>
      <p:sp>
        <p:nvSpPr>
          <p:cNvPr id="5" name="Subtitle 2"/>
          <p:cNvSpPr txBox="1">
            <a:spLocks/>
          </p:cNvSpPr>
          <p:nvPr/>
        </p:nvSpPr>
        <p:spPr>
          <a:xfrm>
            <a:off x="844585" y="5280364"/>
            <a:ext cx="7766936" cy="926707"/>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n-US" dirty="0" smtClean="0">
                <a:solidFill>
                  <a:schemeClr val="tx1"/>
                </a:solidFill>
              </a:rPr>
              <a:t>Thanks to the Associated Colleges of the South </a:t>
            </a:r>
            <a:r>
              <a:rPr lang="en-US" smtClean="0">
                <a:solidFill>
                  <a:schemeClr val="tx1"/>
                </a:solidFill>
              </a:rPr>
              <a:t>and Rhodes </a:t>
            </a:r>
            <a:r>
              <a:rPr lang="en-US" dirty="0" smtClean="0">
                <a:solidFill>
                  <a:schemeClr val="tx1"/>
                </a:solidFill>
              </a:rPr>
              <a:t>for funding. </a:t>
            </a:r>
            <a:endParaRPr lang="en-US" dirty="0" smtClean="0">
              <a:solidFill>
                <a:schemeClr val="tx1"/>
              </a:solidFill>
            </a:endParaRPr>
          </a:p>
        </p:txBody>
      </p:sp>
    </p:spTree>
    <p:extLst>
      <p:ext uri="{BB962C8B-B14F-4D97-AF65-F5344CB8AC3E}">
        <p14:creationId xmlns:p14="http://schemas.microsoft.com/office/powerpoint/2010/main" val="16792079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08976"/>
            <a:ext cx="8596668" cy="517742"/>
          </a:xfrm>
        </p:spPr>
        <p:txBody>
          <a:bodyPr>
            <a:normAutofit fontScale="90000"/>
          </a:bodyPr>
          <a:lstStyle/>
          <a:p>
            <a:pPr algn="ctr"/>
            <a:r>
              <a:rPr lang="en-US" dirty="0" smtClean="0"/>
              <a:t>Resources</a:t>
            </a:r>
            <a:endParaRPr lang="en-US" dirty="0"/>
          </a:p>
        </p:txBody>
      </p:sp>
      <p:sp>
        <p:nvSpPr>
          <p:cNvPr id="3" name="Content Placeholder 2"/>
          <p:cNvSpPr>
            <a:spLocks noGrp="1"/>
          </p:cNvSpPr>
          <p:nvPr>
            <p:ph idx="1"/>
          </p:nvPr>
        </p:nvSpPr>
        <p:spPr>
          <a:xfrm>
            <a:off x="213870" y="1052186"/>
            <a:ext cx="9894633" cy="4525713"/>
          </a:xfrm>
        </p:spPr>
        <p:txBody>
          <a:bodyPr>
            <a:normAutofit fontScale="92500" lnSpcReduction="20000"/>
          </a:bodyPr>
          <a:lstStyle/>
          <a:p>
            <a:pPr marL="0" indent="0">
              <a:spcBef>
                <a:spcPts val="0"/>
              </a:spcBef>
              <a:buNone/>
            </a:pPr>
            <a:endParaRPr lang="en-US" sz="1400" dirty="0" smtClean="0">
              <a:solidFill>
                <a:schemeClr val="tx1"/>
              </a:solidFill>
            </a:endParaRPr>
          </a:p>
          <a:p>
            <a:pPr marL="0" indent="0">
              <a:spcBef>
                <a:spcPts val="0"/>
              </a:spcBef>
              <a:buNone/>
            </a:pPr>
            <a:r>
              <a:rPr lang="en-US" sz="1400" dirty="0">
                <a:solidFill>
                  <a:schemeClr val="tx1"/>
                </a:solidFill>
              </a:rPr>
              <a:t>Cabrera, A.F., Colbeck, C.L.,and Terenzini, P. T. (2001) Developing performance indicators for assessing classroom </a:t>
            </a:r>
          </a:p>
          <a:p>
            <a:pPr marL="0" indent="0">
              <a:spcBef>
                <a:spcPts val="0"/>
              </a:spcBef>
              <a:buNone/>
            </a:pPr>
            <a:r>
              <a:rPr lang="en-US" sz="1400" dirty="0">
                <a:solidFill>
                  <a:schemeClr val="tx1"/>
                </a:solidFill>
              </a:rPr>
              <a:t>	teaching practices and student learning. Res High Educ 42, </a:t>
            </a:r>
            <a:r>
              <a:rPr lang="en-US" sz="1400" dirty="0" smtClean="0">
                <a:solidFill>
                  <a:schemeClr val="tx1"/>
                </a:solidFill>
              </a:rPr>
              <a:t>327-352</a:t>
            </a:r>
          </a:p>
          <a:p>
            <a:pPr marL="0" indent="0">
              <a:spcBef>
                <a:spcPts val="0"/>
              </a:spcBef>
              <a:buNone/>
            </a:pPr>
            <a:endParaRPr lang="en-US" sz="1400" dirty="0">
              <a:solidFill>
                <a:schemeClr val="tx1"/>
              </a:solidFill>
            </a:endParaRPr>
          </a:p>
          <a:p>
            <a:pPr marL="0" indent="0">
              <a:spcBef>
                <a:spcPts val="0"/>
              </a:spcBef>
              <a:buNone/>
            </a:pPr>
            <a:r>
              <a:rPr lang="en-US" sz="1400" dirty="0">
                <a:solidFill>
                  <a:schemeClr val="tx1"/>
                </a:solidFill>
              </a:rPr>
              <a:t>Johnson, A. (2007) Unintended consequences: how science professors discourage women of color. Sci. Educ. 91, </a:t>
            </a:r>
          </a:p>
          <a:p>
            <a:pPr marL="0" indent="0">
              <a:spcBef>
                <a:spcPts val="0"/>
              </a:spcBef>
              <a:buNone/>
            </a:pPr>
            <a:r>
              <a:rPr lang="en-US" sz="1400" dirty="0">
                <a:solidFill>
                  <a:schemeClr val="tx1"/>
                </a:solidFill>
              </a:rPr>
              <a:t>	805-821. </a:t>
            </a:r>
            <a:endParaRPr lang="en-US" sz="1400" dirty="0" smtClean="0">
              <a:solidFill>
                <a:schemeClr val="tx1"/>
              </a:solidFill>
            </a:endParaRPr>
          </a:p>
          <a:p>
            <a:pPr marL="0" indent="0">
              <a:spcBef>
                <a:spcPts val="0"/>
              </a:spcBef>
              <a:buNone/>
            </a:pPr>
            <a:endParaRPr lang="en-US" sz="1400" dirty="0">
              <a:solidFill>
                <a:schemeClr val="tx1"/>
              </a:solidFill>
            </a:endParaRPr>
          </a:p>
          <a:p>
            <a:pPr marL="0" indent="0">
              <a:spcBef>
                <a:spcPts val="0"/>
              </a:spcBef>
              <a:buNone/>
            </a:pPr>
            <a:r>
              <a:rPr lang="en-US" sz="1400" dirty="0"/>
              <a:t>National Science Board 2016 </a:t>
            </a:r>
            <a:r>
              <a:rPr lang="en-US" sz="1400" dirty="0">
                <a:hlinkClick r:id="rId2"/>
              </a:rPr>
              <a:t>https://www.nsf.gov/statistics/2016/nsb20161/#/</a:t>
            </a:r>
            <a:endParaRPr lang="en-US" sz="1400" dirty="0"/>
          </a:p>
          <a:p>
            <a:pPr marL="0" indent="0">
              <a:spcBef>
                <a:spcPts val="0"/>
              </a:spcBef>
              <a:buNone/>
            </a:pPr>
            <a:endParaRPr lang="en-US" sz="1400" dirty="0" smtClean="0">
              <a:solidFill>
                <a:schemeClr val="tx1"/>
              </a:solidFill>
            </a:endParaRPr>
          </a:p>
          <a:p>
            <a:pPr marL="0" indent="0">
              <a:spcBef>
                <a:spcPts val="0"/>
              </a:spcBef>
              <a:buNone/>
            </a:pPr>
            <a:endParaRPr lang="en-US" sz="1400" dirty="0" smtClean="0">
              <a:solidFill>
                <a:schemeClr val="tx1"/>
              </a:solidFill>
            </a:endParaRPr>
          </a:p>
          <a:p>
            <a:pPr marL="0" indent="0">
              <a:spcBef>
                <a:spcPts val="0"/>
              </a:spcBef>
              <a:buNone/>
            </a:pPr>
            <a:r>
              <a:rPr lang="en-US" sz="1400" dirty="0"/>
              <a:t>National Science Foundation Digest (2015). Women, Minorities, and Persons with Disabilities in Science and </a:t>
            </a:r>
            <a:r>
              <a:rPr lang="en-US" sz="1400" dirty="0" smtClean="0"/>
              <a:t>Engineering</a:t>
            </a:r>
          </a:p>
          <a:p>
            <a:pPr marL="0" indent="0">
              <a:spcBef>
                <a:spcPts val="0"/>
              </a:spcBef>
              <a:buNone/>
            </a:pPr>
            <a:endParaRPr lang="en-US" sz="1400" dirty="0"/>
          </a:p>
          <a:p>
            <a:pPr marL="0" indent="0">
              <a:spcBef>
                <a:spcPts val="0"/>
              </a:spcBef>
              <a:buNone/>
            </a:pPr>
            <a:endParaRPr lang="en-US" sz="1400" dirty="0" smtClean="0">
              <a:solidFill>
                <a:schemeClr val="tx1"/>
              </a:solidFill>
            </a:endParaRPr>
          </a:p>
          <a:p>
            <a:pPr marL="0" indent="0">
              <a:spcBef>
                <a:spcPts val="0"/>
              </a:spcBef>
              <a:buNone/>
            </a:pPr>
            <a:r>
              <a:rPr lang="en-US" sz="1400" dirty="0" smtClean="0">
                <a:solidFill>
                  <a:schemeClr val="tx1"/>
                </a:solidFill>
              </a:rPr>
              <a:t>Tanner</a:t>
            </a:r>
            <a:r>
              <a:rPr lang="en-US" sz="1400" dirty="0">
                <a:solidFill>
                  <a:schemeClr val="tx1"/>
                </a:solidFill>
              </a:rPr>
              <a:t>, K and Allen, D. (2007) Cultural Competence in the College Biology Classroom.  CBE Vol. 6 251-258</a:t>
            </a:r>
          </a:p>
          <a:p>
            <a:pPr marL="0" indent="0">
              <a:spcBef>
                <a:spcPts val="0"/>
              </a:spcBef>
              <a:buNone/>
            </a:pPr>
            <a:endParaRPr lang="en-US" sz="1400" dirty="0">
              <a:solidFill>
                <a:schemeClr val="tx1"/>
              </a:solidFill>
            </a:endParaRPr>
          </a:p>
          <a:p>
            <a:pPr marL="0" indent="0">
              <a:spcBef>
                <a:spcPts val="0"/>
              </a:spcBef>
              <a:buNone/>
            </a:pPr>
            <a:r>
              <a:rPr lang="en-US" sz="1400" dirty="0" smtClean="0">
                <a:solidFill>
                  <a:schemeClr val="tx1"/>
                </a:solidFill>
              </a:rPr>
              <a:t>Tess </a:t>
            </a:r>
            <a:r>
              <a:rPr lang="en-US" sz="1400" dirty="0">
                <a:solidFill>
                  <a:schemeClr val="tx1"/>
                </a:solidFill>
              </a:rPr>
              <a:t>L. </a:t>
            </a:r>
            <a:r>
              <a:rPr lang="en-US" sz="1400" dirty="0" smtClean="0">
                <a:solidFill>
                  <a:schemeClr val="tx1"/>
                </a:solidFill>
              </a:rPr>
              <a:t>Killpack </a:t>
            </a:r>
            <a:r>
              <a:rPr lang="en-US" sz="1400" dirty="0">
                <a:solidFill>
                  <a:schemeClr val="tx1"/>
                </a:solidFill>
              </a:rPr>
              <a:t>and Laverne C. </a:t>
            </a:r>
            <a:r>
              <a:rPr lang="en-US" sz="1400" dirty="0" smtClean="0">
                <a:solidFill>
                  <a:schemeClr val="tx1"/>
                </a:solidFill>
              </a:rPr>
              <a:t>Melón</a:t>
            </a:r>
            <a:r>
              <a:rPr lang="en-US" sz="1400" dirty="0" smtClean="0"/>
              <a:t>.  2016. </a:t>
            </a:r>
            <a:r>
              <a:rPr lang="en-US" sz="1400" dirty="0" smtClean="0">
                <a:solidFill>
                  <a:schemeClr val="tx1"/>
                </a:solidFill>
              </a:rPr>
              <a:t>Toward </a:t>
            </a:r>
            <a:r>
              <a:rPr lang="en-US" sz="1400" dirty="0">
                <a:solidFill>
                  <a:schemeClr val="tx1"/>
                </a:solidFill>
              </a:rPr>
              <a:t>Inclusive STEM Classrooms: What Personal Role Do Faculty Play</a:t>
            </a:r>
            <a:r>
              <a:rPr lang="en-US" sz="1400" dirty="0" smtClean="0">
                <a:solidFill>
                  <a:schemeClr val="tx1"/>
                </a:solidFill>
              </a:rPr>
              <a:t>? 	CBE </a:t>
            </a:r>
            <a:r>
              <a:rPr lang="en-US" sz="1400" dirty="0">
                <a:solidFill>
                  <a:schemeClr val="tx1"/>
                </a:solidFill>
              </a:rPr>
              <a:t>Life Sci Educ</a:t>
            </a:r>
            <a:r>
              <a:rPr lang="en-US" sz="1400" dirty="0" smtClean="0">
                <a:solidFill>
                  <a:schemeClr val="tx1"/>
                </a:solidFill>
              </a:rPr>
              <a:t>.; </a:t>
            </a:r>
            <a:r>
              <a:rPr lang="en-US" sz="1400" dirty="0">
                <a:solidFill>
                  <a:schemeClr val="tx1"/>
                </a:solidFill>
              </a:rPr>
              <a:t>15(3</a:t>
            </a:r>
            <a:r>
              <a:rPr lang="en-US" sz="1400" dirty="0" smtClean="0">
                <a:solidFill>
                  <a:schemeClr val="tx1"/>
                </a:solidFill>
              </a:rPr>
              <a:t>)</a:t>
            </a:r>
          </a:p>
          <a:p>
            <a:pPr marL="0" indent="0">
              <a:spcBef>
                <a:spcPts val="0"/>
              </a:spcBef>
              <a:buNone/>
            </a:pPr>
            <a:endParaRPr lang="en-US" sz="1400" dirty="0" smtClean="0">
              <a:solidFill>
                <a:schemeClr val="tx1"/>
              </a:solidFill>
            </a:endParaRPr>
          </a:p>
          <a:p>
            <a:pPr marL="0" indent="0">
              <a:spcBef>
                <a:spcPts val="0"/>
              </a:spcBef>
              <a:buNone/>
            </a:pPr>
            <a:r>
              <a:rPr lang="en-US" sz="1400" dirty="0" smtClean="0">
                <a:solidFill>
                  <a:schemeClr val="tx1"/>
                </a:solidFill>
              </a:rPr>
              <a:t>Tobias, Sheila.  (1990) They’re not Dumb they’re different: A new tier of talent for science.  Change 22, 11-30</a:t>
            </a:r>
          </a:p>
          <a:p>
            <a:pPr marL="0" indent="0">
              <a:spcBef>
                <a:spcPts val="0"/>
              </a:spcBef>
              <a:buNone/>
            </a:pPr>
            <a:endParaRPr lang="en-US" sz="1400" dirty="0" smtClean="0">
              <a:solidFill>
                <a:schemeClr val="tx1"/>
              </a:solidFill>
            </a:endParaRPr>
          </a:p>
          <a:p>
            <a:pPr marL="0" indent="0">
              <a:spcBef>
                <a:spcPts val="0"/>
              </a:spcBef>
              <a:buNone/>
            </a:pPr>
            <a:r>
              <a:rPr lang="en-US" sz="1400" dirty="0">
                <a:solidFill>
                  <a:schemeClr val="tx1"/>
                </a:solidFill>
              </a:rPr>
              <a:t>Schinske, J. N., Perkins, H. Snyder, A, and Wyer, M. (2016) CBE Vol. 15 1-18</a:t>
            </a:r>
          </a:p>
          <a:p>
            <a:pPr marL="0" indent="0">
              <a:spcBef>
                <a:spcPts val="0"/>
              </a:spcBef>
              <a:buNone/>
            </a:pPr>
            <a:endParaRPr lang="en-US" sz="1400" dirty="0" smtClean="0">
              <a:solidFill>
                <a:schemeClr val="tx1"/>
              </a:solidFill>
            </a:endParaRPr>
          </a:p>
          <a:p>
            <a:pPr marL="0" indent="0">
              <a:spcBef>
                <a:spcPts val="0"/>
              </a:spcBef>
              <a:buNone/>
            </a:pPr>
            <a:r>
              <a:rPr lang="en-US" sz="1400" dirty="0">
                <a:solidFill>
                  <a:schemeClr val="tx1"/>
                </a:solidFill>
              </a:rPr>
              <a:t>S</a:t>
            </a:r>
            <a:r>
              <a:rPr lang="en-US" sz="1400" dirty="0" smtClean="0">
                <a:solidFill>
                  <a:schemeClr val="tx1"/>
                </a:solidFill>
              </a:rPr>
              <a:t>eymour, E. and Hewitt, N.M. (1997) Talking about leaving:  Why undergraduates leave the sciences. Westview Press.</a:t>
            </a:r>
          </a:p>
          <a:p>
            <a:pPr marL="0" indent="0">
              <a:spcBef>
                <a:spcPts val="0"/>
              </a:spcBef>
              <a:buNone/>
            </a:pPr>
            <a:endParaRPr lang="en-US" sz="1400" dirty="0">
              <a:solidFill>
                <a:schemeClr val="tx1"/>
              </a:solidFill>
            </a:endParaRPr>
          </a:p>
          <a:p>
            <a:pPr marL="0" indent="0">
              <a:spcBef>
                <a:spcPts val="0"/>
              </a:spcBef>
              <a:buNone/>
            </a:pPr>
            <a:endParaRPr lang="en-US" sz="1400" dirty="0" smtClean="0">
              <a:solidFill>
                <a:schemeClr val="tx1"/>
              </a:solidFill>
            </a:endParaRPr>
          </a:p>
          <a:p>
            <a:pPr marL="0" indent="0">
              <a:spcBef>
                <a:spcPts val="0"/>
              </a:spcBef>
              <a:buNone/>
            </a:pPr>
            <a:r>
              <a:rPr lang="en-US" sz="1400" dirty="0" smtClean="0">
                <a:solidFill>
                  <a:schemeClr val="tx1"/>
                </a:solidFill>
              </a:rPr>
              <a:t>Video link:  </a:t>
            </a:r>
            <a:r>
              <a:rPr lang="en-US" u="sng" dirty="0">
                <a:hlinkClick r:id="rId3"/>
              </a:rPr>
              <a:t>http://www.screencast.com/t/QZ2jn6jb</a:t>
            </a:r>
            <a:endParaRPr lang="en-US" dirty="0"/>
          </a:p>
          <a:p>
            <a:pPr marL="0" indent="0">
              <a:spcBef>
                <a:spcPts val="0"/>
              </a:spcBef>
              <a:buNone/>
            </a:pPr>
            <a:endParaRPr lang="en-US" sz="1400" dirty="0" smtClean="0">
              <a:solidFill>
                <a:schemeClr val="tx1"/>
              </a:solidFill>
            </a:endParaRPr>
          </a:p>
          <a:p>
            <a:pPr marL="0" indent="0">
              <a:spcBef>
                <a:spcPts val="0"/>
              </a:spcBef>
              <a:buNone/>
            </a:pPr>
            <a:endParaRPr lang="en-US" sz="1400" dirty="0" smtClean="0">
              <a:solidFill>
                <a:schemeClr val="tx1"/>
              </a:solidFill>
            </a:endParaRPr>
          </a:p>
          <a:p>
            <a:pPr marL="0" indent="0">
              <a:spcBef>
                <a:spcPts val="0"/>
              </a:spcBef>
              <a:buNone/>
            </a:pPr>
            <a:endParaRPr lang="en-US" sz="1400" dirty="0">
              <a:solidFill>
                <a:schemeClr val="tx1"/>
              </a:solidFill>
            </a:endParaRPr>
          </a:p>
        </p:txBody>
      </p:sp>
    </p:spTree>
    <p:extLst>
      <p:ext uri="{BB962C8B-B14F-4D97-AF65-F5344CB8AC3E}">
        <p14:creationId xmlns:p14="http://schemas.microsoft.com/office/powerpoint/2010/main" val="520688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solidFill>
                  <a:srgbClr val="0070C0"/>
                </a:solidFill>
              </a:rPr>
              <a:t>Crisis of Representation</a:t>
            </a:r>
            <a:br>
              <a:rPr lang="en-US" dirty="0" smtClean="0">
                <a:solidFill>
                  <a:srgbClr val="0070C0"/>
                </a:solidFill>
              </a:rPr>
            </a:br>
            <a:r>
              <a:rPr lang="en-US" dirty="0" smtClean="0">
                <a:solidFill>
                  <a:srgbClr val="0070C0"/>
                </a:solidFill>
              </a:rPr>
              <a:t> Participation by Race &amp; Gender</a:t>
            </a:r>
            <a:endParaRPr lang="en-US" dirty="0">
              <a:solidFill>
                <a:srgbClr val="0070C0"/>
              </a:solidFill>
            </a:endParaRPr>
          </a:p>
        </p:txBody>
      </p:sp>
      <p:sp>
        <p:nvSpPr>
          <p:cNvPr id="3" name="TextBox 2"/>
          <p:cNvSpPr txBox="1"/>
          <p:nvPr/>
        </p:nvSpPr>
        <p:spPr>
          <a:xfrm>
            <a:off x="677334" y="5664770"/>
            <a:ext cx="8596668" cy="523220"/>
          </a:xfrm>
          <a:prstGeom prst="rect">
            <a:avLst/>
          </a:prstGeom>
          <a:noFill/>
          <a:ln>
            <a:solidFill>
              <a:schemeClr val="tx1"/>
            </a:solidFill>
          </a:ln>
        </p:spPr>
        <p:txBody>
          <a:bodyPr wrap="square" rtlCol="0">
            <a:spAutoFit/>
          </a:bodyPr>
          <a:lstStyle/>
          <a:p>
            <a:r>
              <a:rPr lang="en-US" sz="1400" i="1" dirty="0"/>
              <a:t>National Science Foundation Digest (2015). Women, Minorities, and Persons with Disabilities in Science and Engineering</a:t>
            </a:r>
          </a:p>
        </p:txBody>
      </p:sp>
      <p:graphicFrame>
        <p:nvGraphicFramePr>
          <p:cNvPr id="7" name="Content Placeholder 7"/>
          <p:cNvGraphicFramePr>
            <a:graphicFrameLocks/>
          </p:cNvGraphicFramePr>
          <p:nvPr>
            <p:extLst>
              <p:ext uri="{D42A27DB-BD31-4B8C-83A1-F6EECF244321}">
                <p14:modId xmlns:p14="http://schemas.microsoft.com/office/powerpoint/2010/main" val="283156480"/>
              </p:ext>
            </p:extLst>
          </p:nvPr>
        </p:nvGraphicFramePr>
        <p:xfrm>
          <a:off x="860868" y="1911342"/>
          <a:ext cx="8229600" cy="3606800"/>
        </p:xfrm>
        <a:graphic>
          <a:graphicData uri="http://schemas.openxmlformats.org/drawingml/2006/table">
            <a:tbl>
              <a:tblPr firstRow="1" bandRow="1"/>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840">
                <a:tc>
                  <a:txBody>
                    <a:bodyPr/>
                    <a:lstStyle>
                      <a:lvl1pPr marL="0" algn="l" defTabSz="457200" rtl="0" eaLnBrk="1" latinLnBrk="0" hangingPunct="1">
                        <a:defRPr sz="1800" b="1" kern="1200">
                          <a:solidFill>
                            <a:schemeClr val="lt1"/>
                          </a:solidFill>
                          <a:latin typeface="Century Gothic" panose="020F0302020204030204"/>
                        </a:defRPr>
                      </a:lvl1pPr>
                      <a:lvl2pPr marL="457200" algn="l" defTabSz="457200" rtl="0" eaLnBrk="1" latinLnBrk="0" hangingPunct="1">
                        <a:defRPr sz="1800" b="1" kern="1200">
                          <a:solidFill>
                            <a:schemeClr val="lt1"/>
                          </a:solidFill>
                          <a:latin typeface="Century Gothic" panose="020F0302020204030204"/>
                        </a:defRPr>
                      </a:lvl2pPr>
                      <a:lvl3pPr marL="914400" algn="l" defTabSz="457200" rtl="0" eaLnBrk="1" latinLnBrk="0" hangingPunct="1">
                        <a:defRPr sz="1800" b="1" kern="1200">
                          <a:solidFill>
                            <a:schemeClr val="lt1"/>
                          </a:solidFill>
                          <a:latin typeface="Century Gothic" panose="020F0302020204030204"/>
                        </a:defRPr>
                      </a:lvl3pPr>
                      <a:lvl4pPr marL="1371600" algn="l" defTabSz="457200" rtl="0" eaLnBrk="1" latinLnBrk="0" hangingPunct="1">
                        <a:defRPr sz="1800" b="1" kern="1200">
                          <a:solidFill>
                            <a:schemeClr val="lt1"/>
                          </a:solidFill>
                          <a:latin typeface="Century Gothic" panose="020F0302020204030204"/>
                        </a:defRPr>
                      </a:lvl4pPr>
                      <a:lvl5pPr marL="1828800" algn="l" defTabSz="457200" rtl="0" eaLnBrk="1" latinLnBrk="0" hangingPunct="1">
                        <a:defRPr sz="1800" b="1" kern="1200">
                          <a:solidFill>
                            <a:schemeClr val="lt1"/>
                          </a:solidFill>
                          <a:latin typeface="Century Gothic" panose="020F0302020204030204"/>
                        </a:defRPr>
                      </a:lvl5pPr>
                      <a:lvl6pPr marL="2286000" algn="l" defTabSz="457200" rtl="0" eaLnBrk="1" latinLnBrk="0" hangingPunct="1">
                        <a:defRPr sz="1800" b="1" kern="1200">
                          <a:solidFill>
                            <a:schemeClr val="lt1"/>
                          </a:solidFill>
                          <a:latin typeface="Century Gothic" panose="020F0302020204030204"/>
                        </a:defRPr>
                      </a:lvl6pPr>
                      <a:lvl7pPr marL="2743200" algn="l" defTabSz="457200" rtl="0" eaLnBrk="1" latinLnBrk="0" hangingPunct="1">
                        <a:defRPr sz="1800" b="1" kern="1200">
                          <a:solidFill>
                            <a:schemeClr val="lt1"/>
                          </a:solidFill>
                          <a:latin typeface="Century Gothic" panose="020F0302020204030204"/>
                        </a:defRPr>
                      </a:lvl7pPr>
                      <a:lvl8pPr marL="3200400" algn="l" defTabSz="457200" rtl="0" eaLnBrk="1" latinLnBrk="0" hangingPunct="1">
                        <a:defRPr sz="1800" b="1" kern="1200">
                          <a:solidFill>
                            <a:schemeClr val="lt1"/>
                          </a:solidFill>
                          <a:latin typeface="Century Gothic" panose="020F0302020204030204"/>
                        </a:defRPr>
                      </a:lvl8pPr>
                      <a:lvl9pPr marL="3657600" algn="l" defTabSz="457200" rtl="0" eaLnBrk="1" latinLnBrk="0" hangingPunct="1">
                        <a:defRPr sz="1800" b="1" kern="1200">
                          <a:solidFill>
                            <a:schemeClr val="lt1"/>
                          </a:solidFill>
                          <a:latin typeface="Century Gothic" panose="020F0302020204030204"/>
                        </a:defRPr>
                      </a:lvl9pPr>
                    </a:lstStyle>
                    <a:p>
                      <a:r>
                        <a:rPr lang="en-US" dirty="0" smtClean="0"/>
                        <a:t>RACE</a:t>
                      </a:r>
                      <a:endParaRPr lang="en-US"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457200" rtl="0" eaLnBrk="1" latinLnBrk="0" hangingPunct="1">
                        <a:defRPr sz="1800" b="1" kern="1200">
                          <a:solidFill>
                            <a:schemeClr val="lt1"/>
                          </a:solidFill>
                          <a:latin typeface="Century Gothic" panose="020F0302020204030204"/>
                        </a:defRPr>
                      </a:lvl1pPr>
                      <a:lvl2pPr marL="457200" algn="l" defTabSz="457200" rtl="0" eaLnBrk="1" latinLnBrk="0" hangingPunct="1">
                        <a:defRPr sz="1800" b="1" kern="1200">
                          <a:solidFill>
                            <a:schemeClr val="lt1"/>
                          </a:solidFill>
                          <a:latin typeface="Century Gothic" panose="020F0302020204030204"/>
                        </a:defRPr>
                      </a:lvl2pPr>
                      <a:lvl3pPr marL="914400" algn="l" defTabSz="457200" rtl="0" eaLnBrk="1" latinLnBrk="0" hangingPunct="1">
                        <a:defRPr sz="1800" b="1" kern="1200">
                          <a:solidFill>
                            <a:schemeClr val="lt1"/>
                          </a:solidFill>
                          <a:latin typeface="Century Gothic" panose="020F0302020204030204"/>
                        </a:defRPr>
                      </a:lvl3pPr>
                      <a:lvl4pPr marL="1371600" algn="l" defTabSz="457200" rtl="0" eaLnBrk="1" latinLnBrk="0" hangingPunct="1">
                        <a:defRPr sz="1800" b="1" kern="1200">
                          <a:solidFill>
                            <a:schemeClr val="lt1"/>
                          </a:solidFill>
                          <a:latin typeface="Century Gothic" panose="020F0302020204030204"/>
                        </a:defRPr>
                      </a:lvl4pPr>
                      <a:lvl5pPr marL="1828800" algn="l" defTabSz="457200" rtl="0" eaLnBrk="1" latinLnBrk="0" hangingPunct="1">
                        <a:defRPr sz="1800" b="1" kern="1200">
                          <a:solidFill>
                            <a:schemeClr val="lt1"/>
                          </a:solidFill>
                          <a:latin typeface="Century Gothic" panose="020F0302020204030204"/>
                        </a:defRPr>
                      </a:lvl5pPr>
                      <a:lvl6pPr marL="2286000" algn="l" defTabSz="457200" rtl="0" eaLnBrk="1" latinLnBrk="0" hangingPunct="1">
                        <a:defRPr sz="1800" b="1" kern="1200">
                          <a:solidFill>
                            <a:schemeClr val="lt1"/>
                          </a:solidFill>
                          <a:latin typeface="Century Gothic" panose="020F0302020204030204"/>
                        </a:defRPr>
                      </a:lvl6pPr>
                      <a:lvl7pPr marL="2743200" algn="l" defTabSz="457200" rtl="0" eaLnBrk="1" latinLnBrk="0" hangingPunct="1">
                        <a:defRPr sz="1800" b="1" kern="1200">
                          <a:solidFill>
                            <a:schemeClr val="lt1"/>
                          </a:solidFill>
                          <a:latin typeface="Century Gothic" panose="020F0302020204030204"/>
                        </a:defRPr>
                      </a:lvl7pPr>
                      <a:lvl8pPr marL="3200400" algn="l" defTabSz="457200" rtl="0" eaLnBrk="1" latinLnBrk="0" hangingPunct="1">
                        <a:defRPr sz="1800" b="1" kern="1200">
                          <a:solidFill>
                            <a:schemeClr val="lt1"/>
                          </a:solidFill>
                          <a:latin typeface="Century Gothic" panose="020F0302020204030204"/>
                        </a:defRPr>
                      </a:lvl8pPr>
                      <a:lvl9pPr marL="3657600" algn="l" defTabSz="457200" rtl="0" eaLnBrk="1" latinLnBrk="0" hangingPunct="1">
                        <a:defRPr sz="1800" b="1" kern="1200">
                          <a:solidFill>
                            <a:schemeClr val="lt1"/>
                          </a:solidFill>
                          <a:latin typeface="Century Gothic" panose="020F0302020204030204"/>
                        </a:defRPr>
                      </a:lvl9pPr>
                    </a:lstStyle>
                    <a:p>
                      <a:pPr algn="ctr"/>
                      <a:r>
                        <a:rPr lang="en-US" dirty="0" smtClean="0"/>
                        <a:t>Percent of STEM Population (S&amp;E)</a:t>
                      </a:r>
                      <a:endParaRPr lang="en-US"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457200" rtl="0" eaLnBrk="1" latinLnBrk="0" hangingPunct="1">
                        <a:defRPr sz="1800" b="1" kern="1200">
                          <a:solidFill>
                            <a:schemeClr val="lt1"/>
                          </a:solidFill>
                          <a:latin typeface="Century Gothic" panose="020F0302020204030204"/>
                        </a:defRPr>
                      </a:lvl1pPr>
                      <a:lvl2pPr marL="457200" algn="l" defTabSz="457200" rtl="0" eaLnBrk="1" latinLnBrk="0" hangingPunct="1">
                        <a:defRPr sz="1800" b="1" kern="1200">
                          <a:solidFill>
                            <a:schemeClr val="lt1"/>
                          </a:solidFill>
                          <a:latin typeface="Century Gothic" panose="020F0302020204030204"/>
                        </a:defRPr>
                      </a:lvl2pPr>
                      <a:lvl3pPr marL="914400" algn="l" defTabSz="457200" rtl="0" eaLnBrk="1" latinLnBrk="0" hangingPunct="1">
                        <a:defRPr sz="1800" b="1" kern="1200">
                          <a:solidFill>
                            <a:schemeClr val="lt1"/>
                          </a:solidFill>
                          <a:latin typeface="Century Gothic" panose="020F0302020204030204"/>
                        </a:defRPr>
                      </a:lvl3pPr>
                      <a:lvl4pPr marL="1371600" algn="l" defTabSz="457200" rtl="0" eaLnBrk="1" latinLnBrk="0" hangingPunct="1">
                        <a:defRPr sz="1800" b="1" kern="1200">
                          <a:solidFill>
                            <a:schemeClr val="lt1"/>
                          </a:solidFill>
                          <a:latin typeface="Century Gothic" panose="020F0302020204030204"/>
                        </a:defRPr>
                      </a:lvl4pPr>
                      <a:lvl5pPr marL="1828800" algn="l" defTabSz="457200" rtl="0" eaLnBrk="1" latinLnBrk="0" hangingPunct="1">
                        <a:defRPr sz="1800" b="1" kern="1200">
                          <a:solidFill>
                            <a:schemeClr val="lt1"/>
                          </a:solidFill>
                          <a:latin typeface="Century Gothic" panose="020F0302020204030204"/>
                        </a:defRPr>
                      </a:lvl5pPr>
                      <a:lvl6pPr marL="2286000" algn="l" defTabSz="457200" rtl="0" eaLnBrk="1" latinLnBrk="0" hangingPunct="1">
                        <a:defRPr sz="1800" b="1" kern="1200">
                          <a:solidFill>
                            <a:schemeClr val="lt1"/>
                          </a:solidFill>
                          <a:latin typeface="Century Gothic" panose="020F0302020204030204"/>
                        </a:defRPr>
                      </a:lvl6pPr>
                      <a:lvl7pPr marL="2743200" algn="l" defTabSz="457200" rtl="0" eaLnBrk="1" latinLnBrk="0" hangingPunct="1">
                        <a:defRPr sz="1800" b="1" kern="1200">
                          <a:solidFill>
                            <a:schemeClr val="lt1"/>
                          </a:solidFill>
                          <a:latin typeface="Century Gothic" panose="020F0302020204030204"/>
                        </a:defRPr>
                      </a:lvl7pPr>
                      <a:lvl8pPr marL="3200400" algn="l" defTabSz="457200" rtl="0" eaLnBrk="1" latinLnBrk="0" hangingPunct="1">
                        <a:defRPr sz="1800" b="1" kern="1200">
                          <a:solidFill>
                            <a:schemeClr val="lt1"/>
                          </a:solidFill>
                          <a:latin typeface="Century Gothic" panose="020F0302020204030204"/>
                        </a:defRPr>
                      </a:lvl8pPr>
                      <a:lvl9pPr marL="3657600" algn="l" defTabSz="457200" rtl="0" eaLnBrk="1" latinLnBrk="0" hangingPunct="1">
                        <a:defRPr sz="1800" b="1" kern="1200">
                          <a:solidFill>
                            <a:schemeClr val="lt1"/>
                          </a:solidFill>
                          <a:latin typeface="Century Gothic" panose="020F0302020204030204"/>
                        </a:defRPr>
                      </a:lvl9pPr>
                    </a:lstStyle>
                    <a:p>
                      <a:pPr algn="ctr"/>
                      <a:r>
                        <a:rPr lang="en-US" dirty="0" smtClean="0"/>
                        <a:t>Percent of US Working Population</a:t>
                      </a:r>
                      <a:endParaRPr lang="en-US"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extLst>
                  <a:ext uri="{0D108BD9-81ED-4DB2-BD59-A6C34878D82A}">
                    <a16:rowId xmlns:a16="http://schemas.microsoft.com/office/drawing/2014/main" val="10000"/>
                  </a:ext>
                </a:extLst>
              </a:tr>
              <a:tr h="370840">
                <a:tc>
                  <a:txBody>
                    <a:bodyPr/>
                    <a:lstStyle>
                      <a:lvl1pPr marL="0" algn="l" defTabSz="457200" rtl="0" eaLnBrk="1" latinLnBrk="0" hangingPunct="1">
                        <a:defRPr sz="1800" kern="1200">
                          <a:solidFill>
                            <a:schemeClr val="dk1"/>
                          </a:solidFill>
                          <a:latin typeface="Century Gothic" panose="020F0302020204030204"/>
                        </a:defRPr>
                      </a:lvl1pPr>
                      <a:lvl2pPr marL="457200" algn="l" defTabSz="457200" rtl="0" eaLnBrk="1" latinLnBrk="0" hangingPunct="1">
                        <a:defRPr sz="1800" kern="1200">
                          <a:solidFill>
                            <a:schemeClr val="dk1"/>
                          </a:solidFill>
                          <a:latin typeface="Century Gothic" panose="020F0302020204030204"/>
                        </a:defRPr>
                      </a:lvl2pPr>
                      <a:lvl3pPr marL="914400" algn="l" defTabSz="457200" rtl="0" eaLnBrk="1" latinLnBrk="0" hangingPunct="1">
                        <a:defRPr sz="1800" kern="1200">
                          <a:solidFill>
                            <a:schemeClr val="dk1"/>
                          </a:solidFill>
                          <a:latin typeface="Century Gothic" panose="020F0302020204030204"/>
                        </a:defRPr>
                      </a:lvl3pPr>
                      <a:lvl4pPr marL="1371600" algn="l" defTabSz="457200" rtl="0" eaLnBrk="1" latinLnBrk="0" hangingPunct="1">
                        <a:defRPr sz="1800" kern="1200">
                          <a:solidFill>
                            <a:schemeClr val="dk1"/>
                          </a:solidFill>
                          <a:latin typeface="Century Gothic" panose="020F0302020204030204"/>
                        </a:defRPr>
                      </a:lvl4pPr>
                      <a:lvl5pPr marL="1828800" algn="l" defTabSz="457200" rtl="0" eaLnBrk="1" latinLnBrk="0" hangingPunct="1">
                        <a:defRPr sz="1800" kern="1200">
                          <a:solidFill>
                            <a:schemeClr val="dk1"/>
                          </a:solidFill>
                          <a:latin typeface="Century Gothic" panose="020F0302020204030204"/>
                        </a:defRPr>
                      </a:lvl5pPr>
                      <a:lvl6pPr marL="2286000" algn="l" defTabSz="457200" rtl="0" eaLnBrk="1" latinLnBrk="0" hangingPunct="1">
                        <a:defRPr sz="1800" kern="1200">
                          <a:solidFill>
                            <a:schemeClr val="dk1"/>
                          </a:solidFill>
                          <a:latin typeface="Century Gothic" panose="020F0302020204030204"/>
                        </a:defRPr>
                      </a:lvl6pPr>
                      <a:lvl7pPr marL="2743200" algn="l" defTabSz="457200" rtl="0" eaLnBrk="1" latinLnBrk="0" hangingPunct="1">
                        <a:defRPr sz="1800" kern="1200">
                          <a:solidFill>
                            <a:schemeClr val="dk1"/>
                          </a:solidFill>
                          <a:latin typeface="Century Gothic" panose="020F0302020204030204"/>
                        </a:defRPr>
                      </a:lvl7pPr>
                      <a:lvl8pPr marL="3200400" algn="l" defTabSz="457200" rtl="0" eaLnBrk="1" latinLnBrk="0" hangingPunct="1">
                        <a:defRPr sz="1800" kern="1200">
                          <a:solidFill>
                            <a:schemeClr val="dk1"/>
                          </a:solidFill>
                          <a:latin typeface="Century Gothic" panose="020F0302020204030204"/>
                        </a:defRPr>
                      </a:lvl8pPr>
                      <a:lvl9pPr marL="3657600" algn="l" defTabSz="457200" rtl="0" eaLnBrk="1" latinLnBrk="0" hangingPunct="1">
                        <a:defRPr sz="1800" kern="1200">
                          <a:solidFill>
                            <a:schemeClr val="dk1"/>
                          </a:solidFill>
                          <a:latin typeface="Century Gothic" panose="020F0302020204030204"/>
                        </a:defRPr>
                      </a:lvl9pPr>
                    </a:lstStyle>
                    <a:p>
                      <a:r>
                        <a:rPr lang="en-US" dirty="0" smtClean="0"/>
                        <a:t>White Men</a:t>
                      </a:r>
                      <a:endParaRPr lang="en-US" dirty="0"/>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entury Gothic" panose="020F0302020204030204"/>
                        </a:defRPr>
                      </a:lvl1pPr>
                      <a:lvl2pPr marL="457200" algn="l" defTabSz="457200" rtl="0" eaLnBrk="1" latinLnBrk="0" hangingPunct="1">
                        <a:defRPr sz="1800" kern="1200">
                          <a:solidFill>
                            <a:schemeClr val="dk1"/>
                          </a:solidFill>
                          <a:latin typeface="Century Gothic" panose="020F0302020204030204"/>
                        </a:defRPr>
                      </a:lvl2pPr>
                      <a:lvl3pPr marL="914400" algn="l" defTabSz="457200" rtl="0" eaLnBrk="1" latinLnBrk="0" hangingPunct="1">
                        <a:defRPr sz="1800" kern="1200">
                          <a:solidFill>
                            <a:schemeClr val="dk1"/>
                          </a:solidFill>
                          <a:latin typeface="Century Gothic" panose="020F0302020204030204"/>
                        </a:defRPr>
                      </a:lvl3pPr>
                      <a:lvl4pPr marL="1371600" algn="l" defTabSz="457200" rtl="0" eaLnBrk="1" latinLnBrk="0" hangingPunct="1">
                        <a:defRPr sz="1800" kern="1200">
                          <a:solidFill>
                            <a:schemeClr val="dk1"/>
                          </a:solidFill>
                          <a:latin typeface="Century Gothic" panose="020F0302020204030204"/>
                        </a:defRPr>
                      </a:lvl4pPr>
                      <a:lvl5pPr marL="1828800" algn="l" defTabSz="457200" rtl="0" eaLnBrk="1" latinLnBrk="0" hangingPunct="1">
                        <a:defRPr sz="1800" kern="1200">
                          <a:solidFill>
                            <a:schemeClr val="dk1"/>
                          </a:solidFill>
                          <a:latin typeface="Century Gothic" panose="020F0302020204030204"/>
                        </a:defRPr>
                      </a:lvl5pPr>
                      <a:lvl6pPr marL="2286000" algn="l" defTabSz="457200" rtl="0" eaLnBrk="1" latinLnBrk="0" hangingPunct="1">
                        <a:defRPr sz="1800" kern="1200">
                          <a:solidFill>
                            <a:schemeClr val="dk1"/>
                          </a:solidFill>
                          <a:latin typeface="Century Gothic" panose="020F0302020204030204"/>
                        </a:defRPr>
                      </a:lvl6pPr>
                      <a:lvl7pPr marL="2743200" algn="l" defTabSz="457200" rtl="0" eaLnBrk="1" latinLnBrk="0" hangingPunct="1">
                        <a:defRPr sz="1800" kern="1200">
                          <a:solidFill>
                            <a:schemeClr val="dk1"/>
                          </a:solidFill>
                          <a:latin typeface="Century Gothic" panose="020F0302020204030204"/>
                        </a:defRPr>
                      </a:lvl7pPr>
                      <a:lvl8pPr marL="3200400" algn="l" defTabSz="457200" rtl="0" eaLnBrk="1" latinLnBrk="0" hangingPunct="1">
                        <a:defRPr sz="1800" kern="1200">
                          <a:solidFill>
                            <a:schemeClr val="dk1"/>
                          </a:solidFill>
                          <a:latin typeface="Century Gothic" panose="020F0302020204030204"/>
                        </a:defRPr>
                      </a:lvl8pPr>
                      <a:lvl9pPr marL="3657600" algn="l" defTabSz="457200" rtl="0" eaLnBrk="1" latinLnBrk="0" hangingPunct="1">
                        <a:defRPr sz="1800" kern="1200">
                          <a:solidFill>
                            <a:schemeClr val="dk1"/>
                          </a:solidFill>
                          <a:latin typeface="Century Gothic" panose="020F0302020204030204"/>
                        </a:defRPr>
                      </a:lvl9pPr>
                    </a:lstStyle>
                    <a:p>
                      <a:pPr algn="ctr"/>
                      <a:r>
                        <a:rPr lang="en-US" dirty="0" smtClean="0"/>
                        <a:t>51</a:t>
                      </a:r>
                      <a:endParaRPr lang="en-US" dirty="0"/>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rowSpan="2">
                  <a:txBody>
                    <a:bodyPr/>
                    <a:lstStyle>
                      <a:lvl1pPr marL="0" algn="l" defTabSz="457200" rtl="0" eaLnBrk="1" latinLnBrk="0" hangingPunct="1">
                        <a:defRPr sz="1800" kern="1200">
                          <a:solidFill>
                            <a:schemeClr val="dk1"/>
                          </a:solidFill>
                          <a:latin typeface="Century Gothic" panose="020F0302020204030204"/>
                        </a:defRPr>
                      </a:lvl1pPr>
                      <a:lvl2pPr marL="457200" algn="l" defTabSz="457200" rtl="0" eaLnBrk="1" latinLnBrk="0" hangingPunct="1">
                        <a:defRPr sz="1800" kern="1200">
                          <a:solidFill>
                            <a:schemeClr val="dk1"/>
                          </a:solidFill>
                          <a:latin typeface="Century Gothic" panose="020F0302020204030204"/>
                        </a:defRPr>
                      </a:lvl2pPr>
                      <a:lvl3pPr marL="914400" algn="l" defTabSz="457200" rtl="0" eaLnBrk="1" latinLnBrk="0" hangingPunct="1">
                        <a:defRPr sz="1800" kern="1200">
                          <a:solidFill>
                            <a:schemeClr val="dk1"/>
                          </a:solidFill>
                          <a:latin typeface="Century Gothic" panose="020F0302020204030204"/>
                        </a:defRPr>
                      </a:lvl3pPr>
                      <a:lvl4pPr marL="1371600" algn="l" defTabSz="457200" rtl="0" eaLnBrk="1" latinLnBrk="0" hangingPunct="1">
                        <a:defRPr sz="1800" kern="1200">
                          <a:solidFill>
                            <a:schemeClr val="dk1"/>
                          </a:solidFill>
                          <a:latin typeface="Century Gothic" panose="020F0302020204030204"/>
                        </a:defRPr>
                      </a:lvl4pPr>
                      <a:lvl5pPr marL="1828800" algn="l" defTabSz="457200" rtl="0" eaLnBrk="1" latinLnBrk="0" hangingPunct="1">
                        <a:defRPr sz="1800" kern="1200">
                          <a:solidFill>
                            <a:schemeClr val="dk1"/>
                          </a:solidFill>
                          <a:latin typeface="Century Gothic" panose="020F0302020204030204"/>
                        </a:defRPr>
                      </a:lvl5pPr>
                      <a:lvl6pPr marL="2286000" algn="l" defTabSz="457200" rtl="0" eaLnBrk="1" latinLnBrk="0" hangingPunct="1">
                        <a:defRPr sz="1800" kern="1200">
                          <a:solidFill>
                            <a:schemeClr val="dk1"/>
                          </a:solidFill>
                          <a:latin typeface="Century Gothic" panose="020F0302020204030204"/>
                        </a:defRPr>
                      </a:lvl6pPr>
                      <a:lvl7pPr marL="2743200" algn="l" defTabSz="457200" rtl="0" eaLnBrk="1" latinLnBrk="0" hangingPunct="1">
                        <a:defRPr sz="1800" kern="1200">
                          <a:solidFill>
                            <a:schemeClr val="dk1"/>
                          </a:solidFill>
                          <a:latin typeface="Century Gothic" panose="020F0302020204030204"/>
                        </a:defRPr>
                      </a:lvl7pPr>
                      <a:lvl8pPr marL="3200400" algn="l" defTabSz="457200" rtl="0" eaLnBrk="1" latinLnBrk="0" hangingPunct="1">
                        <a:defRPr sz="1800" kern="1200">
                          <a:solidFill>
                            <a:schemeClr val="dk1"/>
                          </a:solidFill>
                          <a:latin typeface="Century Gothic" panose="020F0302020204030204"/>
                        </a:defRPr>
                      </a:lvl8pPr>
                      <a:lvl9pPr marL="3657600" algn="l" defTabSz="457200" rtl="0" eaLnBrk="1" latinLnBrk="0" hangingPunct="1">
                        <a:defRPr sz="1800" kern="1200">
                          <a:solidFill>
                            <a:schemeClr val="dk1"/>
                          </a:solidFill>
                          <a:latin typeface="Century Gothic" panose="020F0302020204030204"/>
                        </a:defRPr>
                      </a:lvl9pPr>
                    </a:lstStyle>
                    <a:p>
                      <a:pPr algn="ctr"/>
                      <a:r>
                        <a:rPr lang="en-US" dirty="0" smtClean="0"/>
                        <a:t>70</a:t>
                      </a:r>
                      <a:endParaRPr lang="en-US" dirty="0"/>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1"/>
                  </a:ext>
                </a:extLst>
              </a:tr>
              <a:tr h="370840">
                <a:tc>
                  <a:txBody>
                    <a:bodyPr/>
                    <a:lstStyle>
                      <a:lvl1pPr marL="0" algn="l" defTabSz="457200" rtl="0" eaLnBrk="1" latinLnBrk="0" hangingPunct="1">
                        <a:defRPr sz="1800" kern="1200">
                          <a:solidFill>
                            <a:schemeClr val="dk1"/>
                          </a:solidFill>
                          <a:latin typeface="Century Gothic" panose="020F0302020204030204"/>
                        </a:defRPr>
                      </a:lvl1pPr>
                      <a:lvl2pPr marL="457200" algn="l" defTabSz="457200" rtl="0" eaLnBrk="1" latinLnBrk="0" hangingPunct="1">
                        <a:defRPr sz="1800" kern="1200">
                          <a:solidFill>
                            <a:schemeClr val="dk1"/>
                          </a:solidFill>
                          <a:latin typeface="Century Gothic" panose="020F0302020204030204"/>
                        </a:defRPr>
                      </a:lvl2pPr>
                      <a:lvl3pPr marL="914400" algn="l" defTabSz="457200" rtl="0" eaLnBrk="1" latinLnBrk="0" hangingPunct="1">
                        <a:defRPr sz="1800" kern="1200">
                          <a:solidFill>
                            <a:schemeClr val="dk1"/>
                          </a:solidFill>
                          <a:latin typeface="Century Gothic" panose="020F0302020204030204"/>
                        </a:defRPr>
                      </a:lvl3pPr>
                      <a:lvl4pPr marL="1371600" algn="l" defTabSz="457200" rtl="0" eaLnBrk="1" latinLnBrk="0" hangingPunct="1">
                        <a:defRPr sz="1800" kern="1200">
                          <a:solidFill>
                            <a:schemeClr val="dk1"/>
                          </a:solidFill>
                          <a:latin typeface="Century Gothic" panose="020F0302020204030204"/>
                        </a:defRPr>
                      </a:lvl4pPr>
                      <a:lvl5pPr marL="1828800" algn="l" defTabSz="457200" rtl="0" eaLnBrk="1" latinLnBrk="0" hangingPunct="1">
                        <a:defRPr sz="1800" kern="1200">
                          <a:solidFill>
                            <a:schemeClr val="dk1"/>
                          </a:solidFill>
                          <a:latin typeface="Century Gothic" panose="020F0302020204030204"/>
                        </a:defRPr>
                      </a:lvl5pPr>
                      <a:lvl6pPr marL="2286000" algn="l" defTabSz="457200" rtl="0" eaLnBrk="1" latinLnBrk="0" hangingPunct="1">
                        <a:defRPr sz="1800" kern="1200">
                          <a:solidFill>
                            <a:schemeClr val="dk1"/>
                          </a:solidFill>
                          <a:latin typeface="Century Gothic" panose="020F0302020204030204"/>
                        </a:defRPr>
                      </a:lvl6pPr>
                      <a:lvl7pPr marL="2743200" algn="l" defTabSz="457200" rtl="0" eaLnBrk="1" latinLnBrk="0" hangingPunct="1">
                        <a:defRPr sz="1800" kern="1200">
                          <a:solidFill>
                            <a:schemeClr val="dk1"/>
                          </a:solidFill>
                          <a:latin typeface="Century Gothic" panose="020F0302020204030204"/>
                        </a:defRPr>
                      </a:lvl7pPr>
                      <a:lvl8pPr marL="3200400" algn="l" defTabSz="457200" rtl="0" eaLnBrk="1" latinLnBrk="0" hangingPunct="1">
                        <a:defRPr sz="1800" kern="1200">
                          <a:solidFill>
                            <a:schemeClr val="dk1"/>
                          </a:solidFill>
                          <a:latin typeface="Century Gothic" panose="020F0302020204030204"/>
                        </a:defRPr>
                      </a:lvl8pPr>
                      <a:lvl9pPr marL="3657600" algn="l" defTabSz="457200" rtl="0" eaLnBrk="1" latinLnBrk="0" hangingPunct="1">
                        <a:defRPr sz="1800" kern="1200">
                          <a:solidFill>
                            <a:schemeClr val="dk1"/>
                          </a:solidFill>
                          <a:latin typeface="Century Gothic" panose="020F0302020204030204"/>
                        </a:defRPr>
                      </a:lvl9pPr>
                    </a:lstStyle>
                    <a:p>
                      <a:r>
                        <a:rPr lang="en-US" dirty="0" smtClean="0"/>
                        <a:t>White Women</a:t>
                      </a:r>
                      <a:endParaRPr 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entury Gothic" panose="020F0302020204030204"/>
                        </a:defRPr>
                      </a:lvl1pPr>
                      <a:lvl2pPr marL="457200" algn="l" defTabSz="457200" rtl="0" eaLnBrk="1" latinLnBrk="0" hangingPunct="1">
                        <a:defRPr sz="1800" kern="1200">
                          <a:solidFill>
                            <a:schemeClr val="dk1"/>
                          </a:solidFill>
                          <a:latin typeface="Century Gothic" panose="020F0302020204030204"/>
                        </a:defRPr>
                      </a:lvl2pPr>
                      <a:lvl3pPr marL="914400" algn="l" defTabSz="457200" rtl="0" eaLnBrk="1" latinLnBrk="0" hangingPunct="1">
                        <a:defRPr sz="1800" kern="1200">
                          <a:solidFill>
                            <a:schemeClr val="dk1"/>
                          </a:solidFill>
                          <a:latin typeface="Century Gothic" panose="020F0302020204030204"/>
                        </a:defRPr>
                      </a:lvl3pPr>
                      <a:lvl4pPr marL="1371600" algn="l" defTabSz="457200" rtl="0" eaLnBrk="1" latinLnBrk="0" hangingPunct="1">
                        <a:defRPr sz="1800" kern="1200">
                          <a:solidFill>
                            <a:schemeClr val="dk1"/>
                          </a:solidFill>
                          <a:latin typeface="Century Gothic" panose="020F0302020204030204"/>
                        </a:defRPr>
                      </a:lvl4pPr>
                      <a:lvl5pPr marL="1828800" algn="l" defTabSz="457200" rtl="0" eaLnBrk="1" latinLnBrk="0" hangingPunct="1">
                        <a:defRPr sz="1800" kern="1200">
                          <a:solidFill>
                            <a:schemeClr val="dk1"/>
                          </a:solidFill>
                          <a:latin typeface="Century Gothic" panose="020F0302020204030204"/>
                        </a:defRPr>
                      </a:lvl5pPr>
                      <a:lvl6pPr marL="2286000" algn="l" defTabSz="457200" rtl="0" eaLnBrk="1" latinLnBrk="0" hangingPunct="1">
                        <a:defRPr sz="1800" kern="1200">
                          <a:solidFill>
                            <a:schemeClr val="dk1"/>
                          </a:solidFill>
                          <a:latin typeface="Century Gothic" panose="020F0302020204030204"/>
                        </a:defRPr>
                      </a:lvl6pPr>
                      <a:lvl7pPr marL="2743200" algn="l" defTabSz="457200" rtl="0" eaLnBrk="1" latinLnBrk="0" hangingPunct="1">
                        <a:defRPr sz="1800" kern="1200">
                          <a:solidFill>
                            <a:schemeClr val="dk1"/>
                          </a:solidFill>
                          <a:latin typeface="Century Gothic" panose="020F0302020204030204"/>
                        </a:defRPr>
                      </a:lvl7pPr>
                      <a:lvl8pPr marL="3200400" algn="l" defTabSz="457200" rtl="0" eaLnBrk="1" latinLnBrk="0" hangingPunct="1">
                        <a:defRPr sz="1800" kern="1200">
                          <a:solidFill>
                            <a:schemeClr val="dk1"/>
                          </a:solidFill>
                          <a:latin typeface="Century Gothic" panose="020F0302020204030204"/>
                        </a:defRPr>
                      </a:lvl8pPr>
                      <a:lvl9pPr marL="3657600" algn="l" defTabSz="457200" rtl="0" eaLnBrk="1" latinLnBrk="0" hangingPunct="1">
                        <a:defRPr sz="1800" kern="1200">
                          <a:solidFill>
                            <a:schemeClr val="dk1"/>
                          </a:solidFill>
                          <a:latin typeface="Century Gothic" panose="020F0302020204030204"/>
                        </a:defRPr>
                      </a:lvl9pPr>
                    </a:lstStyle>
                    <a:p>
                      <a:pPr algn="ctr"/>
                      <a:r>
                        <a:rPr lang="en-US" dirty="0" smtClean="0"/>
                        <a:t>20</a:t>
                      </a:r>
                      <a:endParaRPr 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vMerge="1">
                  <a:txBody>
                    <a:bodyPr/>
                    <a:lstStyle/>
                    <a:p>
                      <a:endParaRPr lang="en-US" dirty="0"/>
                    </a:p>
                  </a:txBody>
                  <a:tcPr/>
                </a:tc>
                <a:extLst>
                  <a:ext uri="{0D108BD9-81ED-4DB2-BD59-A6C34878D82A}">
                    <a16:rowId xmlns:a16="http://schemas.microsoft.com/office/drawing/2014/main" val="10002"/>
                  </a:ext>
                </a:extLst>
              </a:tr>
              <a:tr h="370840">
                <a:tc>
                  <a:txBody>
                    <a:bodyPr/>
                    <a:lstStyle>
                      <a:lvl1pPr marL="0" algn="l" defTabSz="457200" rtl="0" eaLnBrk="1" latinLnBrk="0" hangingPunct="1">
                        <a:defRPr sz="1800" kern="1200">
                          <a:solidFill>
                            <a:schemeClr val="dk1"/>
                          </a:solidFill>
                          <a:latin typeface="Century Gothic" panose="020F0302020204030204"/>
                        </a:defRPr>
                      </a:lvl1pPr>
                      <a:lvl2pPr marL="457200" algn="l" defTabSz="457200" rtl="0" eaLnBrk="1" latinLnBrk="0" hangingPunct="1">
                        <a:defRPr sz="1800" kern="1200">
                          <a:solidFill>
                            <a:schemeClr val="dk1"/>
                          </a:solidFill>
                          <a:latin typeface="Century Gothic" panose="020F0302020204030204"/>
                        </a:defRPr>
                      </a:lvl2pPr>
                      <a:lvl3pPr marL="914400" algn="l" defTabSz="457200" rtl="0" eaLnBrk="1" latinLnBrk="0" hangingPunct="1">
                        <a:defRPr sz="1800" kern="1200">
                          <a:solidFill>
                            <a:schemeClr val="dk1"/>
                          </a:solidFill>
                          <a:latin typeface="Century Gothic" panose="020F0302020204030204"/>
                        </a:defRPr>
                      </a:lvl3pPr>
                      <a:lvl4pPr marL="1371600" algn="l" defTabSz="457200" rtl="0" eaLnBrk="1" latinLnBrk="0" hangingPunct="1">
                        <a:defRPr sz="1800" kern="1200">
                          <a:solidFill>
                            <a:schemeClr val="dk1"/>
                          </a:solidFill>
                          <a:latin typeface="Century Gothic" panose="020F0302020204030204"/>
                        </a:defRPr>
                      </a:lvl4pPr>
                      <a:lvl5pPr marL="1828800" algn="l" defTabSz="457200" rtl="0" eaLnBrk="1" latinLnBrk="0" hangingPunct="1">
                        <a:defRPr sz="1800" kern="1200">
                          <a:solidFill>
                            <a:schemeClr val="dk1"/>
                          </a:solidFill>
                          <a:latin typeface="Century Gothic" panose="020F0302020204030204"/>
                        </a:defRPr>
                      </a:lvl5pPr>
                      <a:lvl6pPr marL="2286000" algn="l" defTabSz="457200" rtl="0" eaLnBrk="1" latinLnBrk="0" hangingPunct="1">
                        <a:defRPr sz="1800" kern="1200">
                          <a:solidFill>
                            <a:schemeClr val="dk1"/>
                          </a:solidFill>
                          <a:latin typeface="Century Gothic" panose="020F0302020204030204"/>
                        </a:defRPr>
                      </a:lvl6pPr>
                      <a:lvl7pPr marL="2743200" algn="l" defTabSz="457200" rtl="0" eaLnBrk="1" latinLnBrk="0" hangingPunct="1">
                        <a:defRPr sz="1800" kern="1200">
                          <a:solidFill>
                            <a:schemeClr val="dk1"/>
                          </a:solidFill>
                          <a:latin typeface="Century Gothic" panose="020F0302020204030204"/>
                        </a:defRPr>
                      </a:lvl7pPr>
                      <a:lvl8pPr marL="3200400" algn="l" defTabSz="457200" rtl="0" eaLnBrk="1" latinLnBrk="0" hangingPunct="1">
                        <a:defRPr sz="1800" kern="1200">
                          <a:solidFill>
                            <a:schemeClr val="dk1"/>
                          </a:solidFill>
                          <a:latin typeface="Century Gothic" panose="020F0302020204030204"/>
                        </a:defRPr>
                      </a:lvl8pPr>
                      <a:lvl9pPr marL="3657600" algn="l" defTabSz="457200" rtl="0" eaLnBrk="1" latinLnBrk="0" hangingPunct="1">
                        <a:defRPr sz="1800" kern="1200">
                          <a:solidFill>
                            <a:schemeClr val="dk1"/>
                          </a:solidFill>
                          <a:latin typeface="Century Gothic" panose="020F0302020204030204"/>
                        </a:defRPr>
                      </a:lvl9pPr>
                    </a:lstStyle>
                    <a:p>
                      <a:r>
                        <a:rPr lang="en-US" dirty="0" smtClean="0"/>
                        <a:t>Asian</a:t>
                      </a:r>
                      <a:r>
                        <a:rPr lang="en-US" baseline="0" dirty="0" smtClean="0"/>
                        <a:t> Men</a:t>
                      </a:r>
                      <a:endParaRPr 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lumMod val="20000"/>
                        <a:lumOff val="80000"/>
                      </a:srgbClr>
                    </a:solidFill>
                  </a:tcPr>
                </a:tc>
                <a:tc>
                  <a:txBody>
                    <a:bodyPr/>
                    <a:lstStyle>
                      <a:lvl1pPr marL="0" algn="l" defTabSz="457200" rtl="0" eaLnBrk="1" latinLnBrk="0" hangingPunct="1">
                        <a:defRPr sz="1800" kern="1200">
                          <a:solidFill>
                            <a:schemeClr val="dk1"/>
                          </a:solidFill>
                          <a:latin typeface="Century Gothic" panose="020F0302020204030204"/>
                        </a:defRPr>
                      </a:lvl1pPr>
                      <a:lvl2pPr marL="457200" algn="l" defTabSz="457200" rtl="0" eaLnBrk="1" latinLnBrk="0" hangingPunct="1">
                        <a:defRPr sz="1800" kern="1200">
                          <a:solidFill>
                            <a:schemeClr val="dk1"/>
                          </a:solidFill>
                          <a:latin typeface="Century Gothic" panose="020F0302020204030204"/>
                        </a:defRPr>
                      </a:lvl2pPr>
                      <a:lvl3pPr marL="914400" algn="l" defTabSz="457200" rtl="0" eaLnBrk="1" latinLnBrk="0" hangingPunct="1">
                        <a:defRPr sz="1800" kern="1200">
                          <a:solidFill>
                            <a:schemeClr val="dk1"/>
                          </a:solidFill>
                          <a:latin typeface="Century Gothic" panose="020F0302020204030204"/>
                        </a:defRPr>
                      </a:lvl3pPr>
                      <a:lvl4pPr marL="1371600" algn="l" defTabSz="457200" rtl="0" eaLnBrk="1" latinLnBrk="0" hangingPunct="1">
                        <a:defRPr sz="1800" kern="1200">
                          <a:solidFill>
                            <a:schemeClr val="dk1"/>
                          </a:solidFill>
                          <a:latin typeface="Century Gothic" panose="020F0302020204030204"/>
                        </a:defRPr>
                      </a:lvl4pPr>
                      <a:lvl5pPr marL="1828800" algn="l" defTabSz="457200" rtl="0" eaLnBrk="1" latinLnBrk="0" hangingPunct="1">
                        <a:defRPr sz="1800" kern="1200">
                          <a:solidFill>
                            <a:schemeClr val="dk1"/>
                          </a:solidFill>
                          <a:latin typeface="Century Gothic" panose="020F0302020204030204"/>
                        </a:defRPr>
                      </a:lvl5pPr>
                      <a:lvl6pPr marL="2286000" algn="l" defTabSz="457200" rtl="0" eaLnBrk="1" latinLnBrk="0" hangingPunct="1">
                        <a:defRPr sz="1800" kern="1200">
                          <a:solidFill>
                            <a:schemeClr val="dk1"/>
                          </a:solidFill>
                          <a:latin typeface="Century Gothic" panose="020F0302020204030204"/>
                        </a:defRPr>
                      </a:lvl6pPr>
                      <a:lvl7pPr marL="2743200" algn="l" defTabSz="457200" rtl="0" eaLnBrk="1" latinLnBrk="0" hangingPunct="1">
                        <a:defRPr sz="1800" kern="1200">
                          <a:solidFill>
                            <a:schemeClr val="dk1"/>
                          </a:solidFill>
                          <a:latin typeface="Century Gothic" panose="020F0302020204030204"/>
                        </a:defRPr>
                      </a:lvl7pPr>
                      <a:lvl8pPr marL="3200400" algn="l" defTabSz="457200" rtl="0" eaLnBrk="1" latinLnBrk="0" hangingPunct="1">
                        <a:defRPr sz="1800" kern="1200">
                          <a:solidFill>
                            <a:schemeClr val="dk1"/>
                          </a:solidFill>
                          <a:latin typeface="Century Gothic" panose="020F0302020204030204"/>
                        </a:defRPr>
                      </a:lvl8pPr>
                      <a:lvl9pPr marL="3657600" algn="l" defTabSz="457200" rtl="0" eaLnBrk="1" latinLnBrk="0" hangingPunct="1">
                        <a:defRPr sz="1800" kern="1200">
                          <a:solidFill>
                            <a:schemeClr val="dk1"/>
                          </a:solidFill>
                          <a:latin typeface="Century Gothic" panose="020F0302020204030204"/>
                        </a:defRPr>
                      </a:lvl9pPr>
                    </a:lstStyle>
                    <a:p>
                      <a:pPr algn="ctr"/>
                      <a:r>
                        <a:rPr lang="en-US" dirty="0" smtClean="0"/>
                        <a:t>12</a:t>
                      </a:r>
                      <a:endParaRPr 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lumMod val="20000"/>
                        <a:lumOff val="80000"/>
                      </a:srgbClr>
                    </a:solidFill>
                  </a:tcPr>
                </a:tc>
                <a:tc rowSpan="2">
                  <a:txBody>
                    <a:bodyPr/>
                    <a:lstStyle>
                      <a:lvl1pPr marL="0" algn="l" defTabSz="457200" rtl="0" eaLnBrk="1" latinLnBrk="0" hangingPunct="1">
                        <a:defRPr sz="1800" kern="1200">
                          <a:solidFill>
                            <a:schemeClr val="dk1"/>
                          </a:solidFill>
                          <a:latin typeface="Century Gothic" panose="020F0302020204030204"/>
                        </a:defRPr>
                      </a:lvl1pPr>
                      <a:lvl2pPr marL="457200" algn="l" defTabSz="457200" rtl="0" eaLnBrk="1" latinLnBrk="0" hangingPunct="1">
                        <a:defRPr sz="1800" kern="1200">
                          <a:solidFill>
                            <a:schemeClr val="dk1"/>
                          </a:solidFill>
                          <a:latin typeface="Century Gothic" panose="020F0302020204030204"/>
                        </a:defRPr>
                      </a:lvl2pPr>
                      <a:lvl3pPr marL="914400" algn="l" defTabSz="457200" rtl="0" eaLnBrk="1" latinLnBrk="0" hangingPunct="1">
                        <a:defRPr sz="1800" kern="1200">
                          <a:solidFill>
                            <a:schemeClr val="dk1"/>
                          </a:solidFill>
                          <a:latin typeface="Century Gothic" panose="020F0302020204030204"/>
                        </a:defRPr>
                      </a:lvl3pPr>
                      <a:lvl4pPr marL="1371600" algn="l" defTabSz="457200" rtl="0" eaLnBrk="1" latinLnBrk="0" hangingPunct="1">
                        <a:defRPr sz="1800" kern="1200">
                          <a:solidFill>
                            <a:schemeClr val="dk1"/>
                          </a:solidFill>
                          <a:latin typeface="Century Gothic" panose="020F0302020204030204"/>
                        </a:defRPr>
                      </a:lvl4pPr>
                      <a:lvl5pPr marL="1828800" algn="l" defTabSz="457200" rtl="0" eaLnBrk="1" latinLnBrk="0" hangingPunct="1">
                        <a:defRPr sz="1800" kern="1200">
                          <a:solidFill>
                            <a:schemeClr val="dk1"/>
                          </a:solidFill>
                          <a:latin typeface="Century Gothic" panose="020F0302020204030204"/>
                        </a:defRPr>
                      </a:lvl5pPr>
                      <a:lvl6pPr marL="2286000" algn="l" defTabSz="457200" rtl="0" eaLnBrk="1" latinLnBrk="0" hangingPunct="1">
                        <a:defRPr sz="1800" kern="1200">
                          <a:solidFill>
                            <a:schemeClr val="dk1"/>
                          </a:solidFill>
                          <a:latin typeface="Century Gothic" panose="020F0302020204030204"/>
                        </a:defRPr>
                      </a:lvl6pPr>
                      <a:lvl7pPr marL="2743200" algn="l" defTabSz="457200" rtl="0" eaLnBrk="1" latinLnBrk="0" hangingPunct="1">
                        <a:defRPr sz="1800" kern="1200">
                          <a:solidFill>
                            <a:schemeClr val="dk1"/>
                          </a:solidFill>
                          <a:latin typeface="Century Gothic" panose="020F0302020204030204"/>
                        </a:defRPr>
                      </a:lvl7pPr>
                      <a:lvl8pPr marL="3200400" algn="l" defTabSz="457200" rtl="0" eaLnBrk="1" latinLnBrk="0" hangingPunct="1">
                        <a:defRPr sz="1800" kern="1200">
                          <a:solidFill>
                            <a:schemeClr val="dk1"/>
                          </a:solidFill>
                          <a:latin typeface="Century Gothic" panose="020F0302020204030204"/>
                        </a:defRPr>
                      </a:lvl8pPr>
                      <a:lvl9pPr marL="3657600" algn="l" defTabSz="457200" rtl="0" eaLnBrk="1" latinLnBrk="0" hangingPunct="1">
                        <a:defRPr sz="1800" kern="1200">
                          <a:solidFill>
                            <a:schemeClr val="dk1"/>
                          </a:solidFill>
                          <a:latin typeface="Century Gothic" panose="020F0302020204030204"/>
                        </a:defRPr>
                      </a:lvl9pPr>
                    </a:lstStyle>
                    <a:p>
                      <a:pPr algn="ctr"/>
                      <a:r>
                        <a:rPr lang="en-US" dirty="0" smtClean="0"/>
                        <a:t>5</a:t>
                      </a:r>
                      <a:endParaRPr lang="en-US" dirty="0"/>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lumMod val="20000"/>
                        <a:lumOff val="80000"/>
                      </a:srgbClr>
                    </a:solidFill>
                  </a:tcPr>
                </a:tc>
                <a:extLst>
                  <a:ext uri="{0D108BD9-81ED-4DB2-BD59-A6C34878D82A}">
                    <a16:rowId xmlns:a16="http://schemas.microsoft.com/office/drawing/2014/main" val="10003"/>
                  </a:ext>
                </a:extLst>
              </a:tr>
              <a:tr h="370840">
                <a:tc>
                  <a:txBody>
                    <a:bodyPr/>
                    <a:lstStyle>
                      <a:lvl1pPr marL="0" algn="l" defTabSz="457200" rtl="0" eaLnBrk="1" latinLnBrk="0" hangingPunct="1">
                        <a:defRPr sz="1800" kern="1200">
                          <a:solidFill>
                            <a:schemeClr val="dk1"/>
                          </a:solidFill>
                          <a:latin typeface="Century Gothic" panose="020F0302020204030204"/>
                        </a:defRPr>
                      </a:lvl1pPr>
                      <a:lvl2pPr marL="457200" algn="l" defTabSz="457200" rtl="0" eaLnBrk="1" latinLnBrk="0" hangingPunct="1">
                        <a:defRPr sz="1800" kern="1200">
                          <a:solidFill>
                            <a:schemeClr val="dk1"/>
                          </a:solidFill>
                          <a:latin typeface="Century Gothic" panose="020F0302020204030204"/>
                        </a:defRPr>
                      </a:lvl2pPr>
                      <a:lvl3pPr marL="914400" algn="l" defTabSz="457200" rtl="0" eaLnBrk="1" latinLnBrk="0" hangingPunct="1">
                        <a:defRPr sz="1800" kern="1200">
                          <a:solidFill>
                            <a:schemeClr val="dk1"/>
                          </a:solidFill>
                          <a:latin typeface="Century Gothic" panose="020F0302020204030204"/>
                        </a:defRPr>
                      </a:lvl3pPr>
                      <a:lvl4pPr marL="1371600" algn="l" defTabSz="457200" rtl="0" eaLnBrk="1" latinLnBrk="0" hangingPunct="1">
                        <a:defRPr sz="1800" kern="1200">
                          <a:solidFill>
                            <a:schemeClr val="dk1"/>
                          </a:solidFill>
                          <a:latin typeface="Century Gothic" panose="020F0302020204030204"/>
                        </a:defRPr>
                      </a:lvl4pPr>
                      <a:lvl5pPr marL="1828800" algn="l" defTabSz="457200" rtl="0" eaLnBrk="1" latinLnBrk="0" hangingPunct="1">
                        <a:defRPr sz="1800" kern="1200">
                          <a:solidFill>
                            <a:schemeClr val="dk1"/>
                          </a:solidFill>
                          <a:latin typeface="Century Gothic" panose="020F0302020204030204"/>
                        </a:defRPr>
                      </a:lvl5pPr>
                      <a:lvl6pPr marL="2286000" algn="l" defTabSz="457200" rtl="0" eaLnBrk="1" latinLnBrk="0" hangingPunct="1">
                        <a:defRPr sz="1800" kern="1200">
                          <a:solidFill>
                            <a:schemeClr val="dk1"/>
                          </a:solidFill>
                          <a:latin typeface="Century Gothic" panose="020F0302020204030204"/>
                        </a:defRPr>
                      </a:lvl6pPr>
                      <a:lvl7pPr marL="2743200" algn="l" defTabSz="457200" rtl="0" eaLnBrk="1" latinLnBrk="0" hangingPunct="1">
                        <a:defRPr sz="1800" kern="1200">
                          <a:solidFill>
                            <a:schemeClr val="dk1"/>
                          </a:solidFill>
                          <a:latin typeface="Century Gothic" panose="020F0302020204030204"/>
                        </a:defRPr>
                      </a:lvl7pPr>
                      <a:lvl8pPr marL="3200400" algn="l" defTabSz="457200" rtl="0" eaLnBrk="1" latinLnBrk="0" hangingPunct="1">
                        <a:defRPr sz="1800" kern="1200">
                          <a:solidFill>
                            <a:schemeClr val="dk1"/>
                          </a:solidFill>
                          <a:latin typeface="Century Gothic" panose="020F0302020204030204"/>
                        </a:defRPr>
                      </a:lvl8pPr>
                      <a:lvl9pPr marL="3657600" algn="l" defTabSz="457200" rtl="0" eaLnBrk="1" latinLnBrk="0" hangingPunct="1">
                        <a:defRPr sz="1800" kern="1200">
                          <a:solidFill>
                            <a:schemeClr val="dk1"/>
                          </a:solidFill>
                          <a:latin typeface="Century Gothic" panose="020F0302020204030204"/>
                        </a:defRPr>
                      </a:lvl9pPr>
                    </a:lstStyle>
                    <a:p>
                      <a:r>
                        <a:rPr lang="en-US" dirty="0" smtClean="0"/>
                        <a:t>Asian Women</a:t>
                      </a:r>
                      <a:endParaRPr 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lumMod val="20000"/>
                        <a:lumOff val="80000"/>
                      </a:srgbClr>
                    </a:solidFill>
                  </a:tcPr>
                </a:tc>
                <a:tc>
                  <a:txBody>
                    <a:bodyPr/>
                    <a:lstStyle>
                      <a:lvl1pPr marL="0" algn="l" defTabSz="457200" rtl="0" eaLnBrk="1" latinLnBrk="0" hangingPunct="1">
                        <a:defRPr sz="1800" kern="1200">
                          <a:solidFill>
                            <a:schemeClr val="dk1"/>
                          </a:solidFill>
                          <a:latin typeface="Century Gothic" panose="020F0302020204030204"/>
                        </a:defRPr>
                      </a:lvl1pPr>
                      <a:lvl2pPr marL="457200" algn="l" defTabSz="457200" rtl="0" eaLnBrk="1" latinLnBrk="0" hangingPunct="1">
                        <a:defRPr sz="1800" kern="1200">
                          <a:solidFill>
                            <a:schemeClr val="dk1"/>
                          </a:solidFill>
                          <a:latin typeface="Century Gothic" panose="020F0302020204030204"/>
                        </a:defRPr>
                      </a:lvl2pPr>
                      <a:lvl3pPr marL="914400" algn="l" defTabSz="457200" rtl="0" eaLnBrk="1" latinLnBrk="0" hangingPunct="1">
                        <a:defRPr sz="1800" kern="1200">
                          <a:solidFill>
                            <a:schemeClr val="dk1"/>
                          </a:solidFill>
                          <a:latin typeface="Century Gothic" panose="020F0302020204030204"/>
                        </a:defRPr>
                      </a:lvl3pPr>
                      <a:lvl4pPr marL="1371600" algn="l" defTabSz="457200" rtl="0" eaLnBrk="1" latinLnBrk="0" hangingPunct="1">
                        <a:defRPr sz="1800" kern="1200">
                          <a:solidFill>
                            <a:schemeClr val="dk1"/>
                          </a:solidFill>
                          <a:latin typeface="Century Gothic" panose="020F0302020204030204"/>
                        </a:defRPr>
                      </a:lvl4pPr>
                      <a:lvl5pPr marL="1828800" algn="l" defTabSz="457200" rtl="0" eaLnBrk="1" latinLnBrk="0" hangingPunct="1">
                        <a:defRPr sz="1800" kern="1200">
                          <a:solidFill>
                            <a:schemeClr val="dk1"/>
                          </a:solidFill>
                          <a:latin typeface="Century Gothic" panose="020F0302020204030204"/>
                        </a:defRPr>
                      </a:lvl5pPr>
                      <a:lvl6pPr marL="2286000" algn="l" defTabSz="457200" rtl="0" eaLnBrk="1" latinLnBrk="0" hangingPunct="1">
                        <a:defRPr sz="1800" kern="1200">
                          <a:solidFill>
                            <a:schemeClr val="dk1"/>
                          </a:solidFill>
                          <a:latin typeface="Century Gothic" panose="020F0302020204030204"/>
                        </a:defRPr>
                      </a:lvl6pPr>
                      <a:lvl7pPr marL="2743200" algn="l" defTabSz="457200" rtl="0" eaLnBrk="1" latinLnBrk="0" hangingPunct="1">
                        <a:defRPr sz="1800" kern="1200">
                          <a:solidFill>
                            <a:schemeClr val="dk1"/>
                          </a:solidFill>
                          <a:latin typeface="Century Gothic" panose="020F0302020204030204"/>
                        </a:defRPr>
                      </a:lvl7pPr>
                      <a:lvl8pPr marL="3200400" algn="l" defTabSz="457200" rtl="0" eaLnBrk="1" latinLnBrk="0" hangingPunct="1">
                        <a:defRPr sz="1800" kern="1200">
                          <a:solidFill>
                            <a:schemeClr val="dk1"/>
                          </a:solidFill>
                          <a:latin typeface="Century Gothic" panose="020F0302020204030204"/>
                        </a:defRPr>
                      </a:lvl8pPr>
                      <a:lvl9pPr marL="3657600" algn="l" defTabSz="457200" rtl="0" eaLnBrk="1" latinLnBrk="0" hangingPunct="1">
                        <a:defRPr sz="1800" kern="1200">
                          <a:solidFill>
                            <a:schemeClr val="dk1"/>
                          </a:solidFill>
                          <a:latin typeface="Century Gothic" panose="020F0302020204030204"/>
                        </a:defRPr>
                      </a:lvl9pPr>
                    </a:lstStyle>
                    <a:p>
                      <a:pPr algn="ctr"/>
                      <a:r>
                        <a:rPr lang="en-US" dirty="0" smtClean="0"/>
                        <a:t>5</a:t>
                      </a:r>
                      <a:endParaRPr 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lumMod val="20000"/>
                        <a:lumOff val="80000"/>
                      </a:srgbClr>
                    </a:solidFill>
                  </a:tcPr>
                </a:tc>
                <a:tc vMerge="1">
                  <a:txBody>
                    <a:bodyPr/>
                    <a:lstStyle/>
                    <a:p>
                      <a:endParaRPr lang="en-US" dirty="0"/>
                    </a:p>
                  </a:txBody>
                  <a:tcPr/>
                </a:tc>
                <a:extLst>
                  <a:ext uri="{0D108BD9-81ED-4DB2-BD59-A6C34878D82A}">
                    <a16:rowId xmlns:a16="http://schemas.microsoft.com/office/drawing/2014/main" val="10004"/>
                  </a:ext>
                </a:extLst>
              </a:tr>
              <a:tr h="370840">
                <a:tc>
                  <a:txBody>
                    <a:bodyPr/>
                    <a:lstStyle>
                      <a:lvl1pPr marL="0" algn="l" defTabSz="457200" rtl="0" eaLnBrk="1" latinLnBrk="0" hangingPunct="1">
                        <a:defRPr sz="1800" kern="1200">
                          <a:solidFill>
                            <a:schemeClr val="dk1"/>
                          </a:solidFill>
                          <a:latin typeface="Century Gothic" panose="020F0302020204030204"/>
                        </a:defRPr>
                      </a:lvl1pPr>
                      <a:lvl2pPr marL="457200" algn="l" defTabSz="457200" rtl="0" eaLnBrk="1" latinLnBrk="0" hangingPunct="1">
                        <a:defRPr sz="1800" kern="1200">
                          <a:solidFill>
                            <a:schemeClr val="dk1"/>
                          </a:solidFill>
                          <a:latin typeface="Century Gothic" panose="020F0302020204030204"/>
                        </a:defRPr>
                      </a:lvl2pPr>
                      <a:lvl3pPr marL="914400" algn="l" defTabSz="457200" rtl="0" eaLnBrk="1" latinLnBrk="0" hangingPunct="1">
                        <a:defRPr sz="1800" kern="1200">
                          <a:solidFill>
                            <a:schemeClr val="dk1"/>
                          </a:solidFill>
                          <a:latin typeface="Century Gothic" panose="020F0302020204030204"/>
                        </a:defRPr>
                      </a:lvl3pPr>
                      <a:lvl4pPr marL="1371600" algn="l" defTabSz="457200" rtl="0" eaLnBrk="1" latinLnBrk="0" hangingPunct="1">
                        <a:defRPr sz="1800" kern="1200">
                          <a:solidFill>
                            <a:schemeClr val="dk1"/>
                          </a:solidFill>
                          <a:latin typeface="Century Gothic" panose="020F0302020204030204"/>
                        </a:defRPr>
                      </a:lvl4pPr>
                      <a:lvl5pPr marL="1828800" algn="l" defTabSz="457200" rtl="0" eaLnBrk="1" latinLnBrk="0" hangingPunct="1">
                        <a:defRPr sz="1800" kern="1200">
                          <a:solidFill>
                            <a:schemeClr val="dk1"/>
                          </a:solidFill>
                          <a:latin typeface="Century Gothic" panose="020F0302020204030204"/>
                        </a:defRPr>
                      </a:lvl5pPr>
                      <a:lvl6pPr marL="2286000" algn="l" defTabSz="457200" rtl="0" eaLnBrk="1" latinLnBrk="0" hangingPunct="1">
                        <a:defRPr sz="1800" kern="1200">
                          <a:solidFill>
                            <a:schemeClr val="dk1"/>
                          </a:solidFill>
                          <a:latin typeface="Century Gothic" panose="020F0302020204030204"/>
                        </a:defRPr>
                      </a:lvl6pPr>
                      <a:lvl7pPr marL="2743200" algn="l" defTabSz="457200" rtl="0" eaLnBrk="1" latinLnBrk="0" hangingPunct="1">
                        <a:defRPr sz="1800" kern="1200">
                          <a:solidFill>
                            <a:schemeClr val="dk1"/>
                          </a:solidFill>
                          <a:latin typeface="Century Gothic" panose="020F0302020204030204"/>
                        </a:defRPr>
                      </a:lvl7pPr>
                      <a:lvl8pPr marL="3200400" algn="l" defTabSz="457200" rtl="0" eaLnBrk="1" latinLnBrk="0" hangingPunct="1">
                        <a:defRPr sz="1800" kern="1200">
                          <a:solidFill>
                            <a:schemeClr val="dk1"/>
                          </a:solidFill>
                          <a:latin typeface="Century Gothic" panose="020F0302020204030204"/>
                        </a:defRPr>
                      </a:lvl8pPr>
                      <a:lvl9pPr marL="3657600" algn="l" defTabSz="457200" rtl="0" eaLnBrk="1" latinLnBrk="0" hangingPunct="1">
                        <a:defRPr sz="1800" kern="1200">
                          <a:solidFill>
                            <a:schemeClr val="dk1"/>
                          </a:solidFill>
                          <a:latin typeface="Century Gothic" panose="020F0302020204030204"/>
                        </a:defRPr>
                      </a:lvl9pPr>
                    </a:lstStyle>
                    <a:p>
                      <a:r>
                        <a:rPr lang="en-US" dirty="0" smtClean="0"/>
                        <a:t>Black Men</a:t>
                      </a:r>
                      <a:endParaRPr 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entury Gothic" panose="020F0302020204030204"/>
                        </a:defRPr>
                      </a:lvl1pPr>
                      <a:lvl2pPr marL="457200" algn="l" defTabSz="457200" rtl="0" eaLnBrk="1" latinLnBrk="0" hangingPunct="1">
                        <a:defRPr sz="1800" kern="1200">
                          <a:solidFill>
                            <a:schemeClr val="dk1"/>
                          </a:solidFill>
                          <a:latin typeface="Century Gothic" panose="020F0302020204030204"/>
                        </a:defRPr>
                      </a:lvl2pPr>
                      <a:lvl3pPr marL="914400" algn="l" defTabSz="457200" rtl="0" eaLnBrk="1" latinLnBrk="0" hangingPunct="1">
                        <a:defRPr sz="1800" kern="1200">
                          <a:solidFill>
                            <a:schemeClr val="dk1"/>
                          </a:solidFill>
                          <a:latin typeface="Century Gothic" panose="020F0302020204030204"/>
                        </a:defRPr>
                      </a:lvl3pPr>
                      <a:lvl4pPr marL="1371600" algn="l" defTabSz="457200" rtl="0" eaLnBrk="1" latinLnBrk="0" hangingPunct="1">
                        <a:defRPr sz="1800" kern="1200">
                          <a:solidFill>
                            <a:schemeClr val="dk1"/>
                          </a:solidFill>
                          <a:latin typeface="Century Gothic" panose="020F0302020204030204"/>
                        </a:defRPr>
                      </a:lvl4pPr>
                      <a:lvl5pPr marL="1828800" algn="l" defTabSz="457200" rtl="0" eaLnBrk="1" latinLnBrk="0" hangingPunct="1">
                        <a:defRPr sz="1800" kern="1200">
                          <a:solidFill>
                            <a:schemeClr val="dk1"/>
                          </a:solidFill>
                          <a:latin typeface="Century Gothic" panose="020F0302020204030204"/>
                        </a:defRPr>
                      </a:lvl5pPr>
                      <a:lvl6pPr marL="2286000" algn="l" defTabSz="457200" rtl="0" eaLnBrk="1" latinLnBrk="0" hangingPunct="1">
                        <a:defRPr sz="1800" kern="1200">
                          <a:solidFill>
                            <a:schemeClr val="dk1"/>
                          </a:solidFill>
                          <a:latin typeface="Century Gothic" panose="020F0302020204030204"/>
                        </a:defRPr>
                      </a:lvl6pPr>
                      <a:lvl7pPr marL="2743200" algn="l" defTabSz="457200" rtl="0" eaLnBrk="1" latinLnBrk="0" hangingPunct="1">
                        <a:defRPr sz="1800" kern="1200">
                          <a:solidFill>
                            <a:schemeClr val="dk1"/>
                          </a:solidFill>
                          <a:latin typeface="Century Gothic" panose="020F0302020204030204"/>
                        </a:defRPr>
                      </a:lvl7pPr>
                      <a:lvl8pPr marL="3200400" algn="l" defTabSz="457200" rtl="0" eaLnBrk="1" latinLnBrk="0" hangingPunct="1">
                        <a:defRPr sz="1800" kern="1200">
                          <a:solidFill>
                            <a:schemeClr val="dk1"/>
                          </a:solidFill>
                          <a:latin typeface="Century Gothic" panose="020F0302020204030204"/>
                        </a:defRPr>
                      </a:lvl8pPr>
                      <a:lvl9pPr marL="3657600" algn="l" defTabSz="457200" rtl="0" eaLnBrk="1" latinLnBrk="0" hangingPunct="1">
                        <a:defRPr sz="1800" kern="1200">
                          <a:solidFill>
                            <a:schemeClr val="dk1"/>
                          </a:solidFill>
                          <a:latin typeface="Century Gothic" panose="020F0302020204030204"/>
                        </a:defRPr>
                      </a:lvl9pPr>
                    </a:lstStyle>
                    <a:p>
                      <a:pPr algn="ctr"/>
                      <a:r>
                        <a:rPr lang="en-US" dirty="0" smtClean="0"/>
                        <a:t>3</a:t>
                      </a:r>
                      <a:endParaRPr 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rowSpan="2">
                  <a:txBody>
                    <a:bodyPr/>
                    <a:lstStyle>
                      <a:lvl1pPr marL="0" algn="l" defTabSz="457200" rtl="0" eaLnBrk="1" latinLnBrk="0" hangingPunct="1">
                        <a:defRPr sz="1800" kern="1200">
                          <a:solidFill>
                            <a:schemeClr val="dk1"/>
                          </a:solidFill>
                          <a:latin typeface="Century Gothic" panose="020F0302020204030204"/>
                        </a:defRPr>
                      </a:lvl1pPr>
                      <a:lvl2pPr marL="457200" algn="l" defTabSz="457200" rtl="0" eaLnBrk="1" latinLnBrk="0" hangingPunct="1">
                        <a:defRPr sz="1800" kern="1200">
                          <a:solidFill>
                            <a:schemeClr val="dk1"/>
                          </a:solidFill>
                          <a:latin typeface="Century Gothic" panose="020F0302020204030204"/>
                        </a:defRPr>
                      </a:lvl2pPr>
                      <a:lvl3pPr marL="914400" algn="l" defTabSz="457200" rtl="0" eaLnBrk="1" latinLnBrk="0" hangingPunct="1">
                        <a:defRPr sz="1800" kern="1200">
                          <a:solidFill>
                            <a:schemeClr val="dk1"/>
                          </a:solidFill>
                          <a:latin typeface="Century Gothic" panose="020F0302020204030204"/>
                        </a:defRPr>
                      </a:lvl3pPr>
                      <a:lvl4pPr marL="1371600" algn="l" defTabSz="457200" rtl="0" eaLnBrk="1" latinLnBrk="0" hangingPunct="1">
                        <a:defRPr sz="1800" kern="1200">
                          <a:solidFill>
                            <a:schemeClr val="dk1"/>
                          </a:solidFill>
                          <a:latin typeface="Century Gothic" panose="020F0302020204030204"/>
                        </a:defRPr>
                      </a:lvl4pPr>
                      <a:lvl5pPr marL="1828800" algn="l" defTabSz="457200" rtl="0" eaLnBrk="1" latinLnBrk="0" hangingPunct="1">
                        <a:defRPr sz="1800" kern="1200">
                          <a:solidFill>
                            <a:schemeClr val="dk1"/>
                          </a:solidFill>
                          <a:latin typeface="Century Gothic" panose="020F0302020204030204"/>
                        </a:defRPr>
                      </a:lvl5pPr>
                      <a:lvl6pPr marL="2286000" algn="l" defTabSz="457200" rtl="0" eaLnBrk="1" latinLnBrk="0" hangingPunct="1">
                        <a:defRPr sz="1800" kern="1200">
                          <a:solidFill>
                            <a:schemeClr val="dk1"/>
                          </a:solidFill>
                          <a:latin typeface="Century Gothic" panose="020F0302020204030204"/>
                        </a:defRPr>
                      </a:lvl6pPr>
                      <a:lvl7pPr marL="2743200" algn="l" defTabSz="457200" rtl="0" eaLnBrk="1" latinLnBrk="0" hangingPunct="1">
                        <a:defRPr sz="1800" kern="1200">
                          <a:solidFill>
                            <a:schemeClr val="dk1"/>
                          </a:solidFill>
                          <a:latin typeface="Century Gothic" panose="020F0302020204030204"/>
                        </a:defRPr>
                      </a:lvl7pPr>
                      <a:lvl8pPr marL="3200400" algn="l" defTabSz="457200" rtl="0" eaLnBrk="1" latinLnBrk="0" hangingPunct="1">
                        <a:defRPr sz="1800" kern="1200">
                          <a:solidFill>
                            <a:schemeClr val="dk1"/>
                          </a:solidFill>
                          <a:latin typeface="Century Gothic" panose="020F0302020204030204"/>
                        </a:defRPr>
                      </a:lvl8pPr>
                      <a:lvl9pPr marL="3657600" algn="l" defTabSz="457200" rtl="0" eaLnBrk="1" latinLnBrk="0" hangingPunct="1">
                        <a:defRPr sz="1800" kern="1200">
                          <a:solidFill>
                            <a:schemeClr val="dk1"/>
                          </a:solidFill>
                          <a:latin typeface="Century Gothic" panose="020F0302020204030204"/>
                        </a:defRPr>
                      </a:lvl9pPr>
                    </a:lstStyle>
                    <a:p>
                      <a:pPr algn="ctr"/>
                      <a:r>
                        <a:rPr lang="en-US" dirty="0" smtClean="0"/>
                        <a:t>11</a:t>
                      </a:r>
                      <a:endParaRPr lang="en-US" dirty="0"/>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5"/>
                  </a:ext>
                </a:extLst>
              </a:tr>
              <a:tr h="370840">
                <a:tc>
                  <a:txBody>
                    <a:bodyPr/>
                    <a:lstStyle>
                      <a:lvl1pPr marL="0" algn="l" defTabSz="457200" rtl="0" eaLnBrk="1" latinLnBrk="0" hangingPunct="1">
                        <a:defRPr sz="1800" kern="1200">
                          <a:solidFill>
                            <a:schemeClr val="dk1"/>
                          </a:solidFill>
                          <a:latin typeface="Century Gothic" panose="020F0302020204030204"/>
                        </a:defRPr>
                      </a:lvl1pPr>
                      <a:lvl2pPr marL="457200" algn="l" defTabSz="457200" rtl="0" eaLnBrk="1" latinLnBrk="0" hangingPunct="1">
                        <a:defRPr sz="1800" kern="1200">
                          <a:solidFill>
                            <a:schemeClr val="dk1"/>
                          </a:solidFill>
                          <a:latin typeface="Century Gothic" panose="020F0302020204030204"/>
                        </a:defRPr>
                      </a:lvl2pPr>
                      <a:lvl3pPr marL="914400" algn="l" defTabSz="457200" rtl="0" eaLnBrk="1" latinLnBrk="0" hangingPunct="1">
                        <a:defRPr sz="1800" kern="1200">
                          <a:solidFill>
                            <a:schemeClr val="dk1"/>
                          </a:solidFill>
                          <a:latin typeface="Century Gothic" panose="020F0302020204030204"/>
                        </a:defRPr>
                      </a:lvl3pPr>
                      <a:lvl4pPr marL="1371600" algn="l" defTabSz="457200" rtl="0" eaLnBrk="1" latinLnBrk="0" hangingPunct="1">
                        <a:defRPr sz="1800" kern="1200">
                          <a:solidFill>
                            <a:schemeClr val="dk1"/>
                          </a:solidFill>
                          <a:latin typeface="Century Gothic" panose="020F0302020204030204"/>
                        </a:defRPr>
                      </a:lvl4pPr>
                      <a:lvl5pPr marL="1828800" algn="l" defTabSz="457200" rtl="0" eaLnBrk="1" latinLnBrk="0" hangingPunct="1">
                        <a:defRPr sz="1800" kern="1200">
                          <a:solidFill>
                            <a:schemeClr val="dk1"/>
                          </a:solidFill>
                          <a:latin typeface="Century Gothic" panose="020F0302020204030204"/>
                        </a:defRPr>
                      </a:lvl5pPr>
                      <a:lvl6pPr marL="2286000" algn="l" defTabSz="457200" rtl="0" eaLnBrk="1" latinLnBrk="0" hangingPunct="1">
                        <a:defRPr sz="1800" kern="1200">
                          <a:solidFill>
                            <a:schemeClr val="dk1"/>
                          </a:solidFill>
                          <a:latin typeface="Century Gothic" panose="020F0302020204030204"/>
                        </a:defRPr>
                      </a:lvl6pPr>
                      <a:lvl7pPr marL="2743200" algn="l" defTabSz="457200" rtl="0" eaLnBrk="1" latinLnBrk="0" hangingPunct="1">
                        <a:defRPr sz="1800" kern="1200">
                          <a:solidFill>
                            <a:schemeClr val="dk1"/>
                          </a:solidFill>
                          <a:latin typeface="Century Gothic" panose="020F0302020204030204"/>
                        </a:defRPr>
                      </a:lvl7pPr>
                      <a:lvl8pPr marL="3200400" algn="l" defTabSz="457200" rtl="0" eaLnBrk="1" latinLnBrk="0" hangingPunct="1">
                        <a:defRPr sz="1800" kern="1200">
                          <a:solidFill>
                            <a:schemeClr val="dk1"/>
                          </a:solidFill>
                          <a:latin typeface="Century Gothic" panose="020F0302020204030204"/>
                        </a:defRPr>
                      </a:lvl8pPr>
                      <a:lvl9pPr marL="3657600" algn="l" defTabSz="457200" rtl="0" eaLnBrk="1" latinLnBrk="0" hangingPunct="1">
                        <a:defRPr sz="1800" kern="1200">
                          <a:solidFill>
                            <a:schemeClr val="dk1"/>
                          </a:solidFill>
                          <a:latin typeface="Century Gothic" panose="020F0302020204030204"/>
                        </a:defRPr>
                      </a:lvl9pPr>
                    </a:lstStyle>
                    <a:p>
                      <a:r>
                        <a:rPr lang="en-US" dirty="0" smtClean="0"/>
                        <a:t>Black Women</a:t>
                      </a:r>
                      <a:endParaRPr 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entury Gothic" panose="020F0302020204030204"/>
                        </a:defRPr>
                      </a:lvl1pPr>
                      <a:lvl2pPr marL="457200" algn="l" defTabSz="457200" rtl="0" eaLnBrk="1" latinLnBrk="0" hangingPunct="1">
                        <a:defRPr sz="1800" kern="1200">
                          <a:solidFill>
                            <a:schemeClr val="dk1"/>
                          </a:solidFill>
                          <a:latin typeface="Century Gothic" panose="020F0302020204030204"/>
                        </a:defRPr>
                      </a:lvl2pPr>
                      <a:lvl3pPr marL="914400" algn="l" defTabSz="457200" rtl="0" eaLnBrk="1" latinLnBrk="0" hangingPunct="1">
                        <a:defRPr sz="1800" kern="1200">
                          <a:solidFill>
                            <a:schemeClr val="dk1"/>
                          </a:solidFill>
                          <a:latin typeface="Century Gothic" panose="020F0302020204030204"/>
                        </a:defRPr>
                      </a:lvl3pPr>
                      <a:lvl4pPr marL="1371600" algn="l" defTabSz="457200" rtl="0" eaLnBrk="1" latinLnBrk="0" hangingPunct="1">
                        <a:defRPr sz="1800" kern="1200">
                          <a:solidFill>
                            <a:schemeClr val="dk1"/>
                          </a:solidFill>
                          <a:latin typeface="Century Gothic" panose="020F0302020204030204"/>
                        </a:defRPr>
                      </a:lvl4pPr>
                      <a:lvl5pPr marL="1828800" algn="l" defTabSz="457200" rtl="0" eaLnBrk="1" latinLnBrk="0" hangingPunct="1">
                        <a:defRPr sz="1800" kern="1200">
                          <a:solidFill>
                            <a:schemeClr val="dk1"/>
                          </a:solidFill>
                          <a:latin typeface="Century Gothic" panose="020F0302020204030204"/>
                        </a:defRPr>
                      </a:lvl5pPr>
                      <a:lvl6pPr marL="2286000" algn="l" defTabSz="457200" rtl="0" eaLnBrk="1" latinLnBrk="0" hangingPunct="1">
                        <a:defRPr sz="1800" kern="1200">
                          <a:solidFill>
                            <a:schemeClr val="dk1"/>
                          </a:solidFill>
                          <a:latin typeface="Century Gothic" panose="020F0302020204030204"/>
                        </a:defRPr>
                      </a:lvl6pPr>
                      <a:lvl7pPr marL="2743200" algn="l" defTabSz="457200" rtl="0" eaLnBrk="1" latinLnBrk="0" hangingPunct="1">
                        <a:defRPr sz="1800" kern="1200">
                          <a:solidFill>
                            <a:schemeClr val="dk1"/>
                          </a:solidFill>
                          <a:latin typeface="Century Gothic" panose="020F0302020204030204"/>
                        </a:defRPr>
                      </a:lvl7pPr>
                      <a:lvl8pPr marL="3200400" algn="l" defTabSz="457200" rtl="0" eaLnBrk="1" latinLnBrk="0" hangingPunct="1">
                        <a:defRPr sz="1800" kern="1200">
                          <a:solidFill>
                            <a:schemeClr val="dk1"/>
                          </a:solidFill>
                          <a:latin typeface="Century Gothic" panose="020F0302020204030204"/>
                        </a:defRPr>
                      </a:lvl8pPr>
                      <a:lvl9pPr marL="3657600" algn="l" defTabSz="457200" rtl="0" eaLnBrk="1" latinLnBrk="0" hangingPunct="1">
                        <a:defRPr sz="1800" kern="1200">
                          <a:solidFill>
                            <a:schemeClr val="dk1"/>
                          </a:solidFill>
                          <a:latin typeface="Century Gothic" panose="020F0302020204030204"/>
                        </a:defRPr>
                      </a:lvl9pPr>
                    </a:lstStyle>
                    <a:p>
                      <a:pPr algn="ctr"/>
                      <a:r>
                        <a:rPr lang="en-US" dirty="0" smtClean="0"/>
                        <a:t>2</a:t>
                      </a:r>
                      <a:endParaRPr 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vMerge="1">
                  <a:txBody>
                    <a:bodyPr/>
                    <a:lstStyle/>
                    <a:p>
                      <a:endParaRPr lang="en-US" dirty="0"/>
                    </a:p>
                  </a:txBody>
                  <a:tcPr/>
                </a:tc>
                <a:extLst>
                  <a:ext uri="{0D108BD9-81ED-4DB2-BD59-A6C34878D82A}">
                    <a16:rowId xmlns:a16="http://schemas.microsoft.com/office/drawing/2014/main" val="10006"/>
                  </a:ext>
                </a:extLst>
              </a:tr>
              <a:tr h="370840">
                <a:tc>
                  <a:txBody>
                    <a:bodyPr/>
                    <a:lstStyle>
                      <a:lvl1pPr marL="0" algn="l" defTabSz="457200" rtl="0" eaLnBrk="1" latinLnBrk="0" hangingPunct="1">
                        <a:defRPr sz="1800" kern="1200">
                          <a:solidFill>
                            <a:schemeClr val="dk1"/>
                          </a:solidFill>
                          <a:latin typeface="Century Gothic" panose="020F0302020204030204"/>
                        </a:defRPr>
                      </a:lvl1pPr>
                      <a:lvl2pPr marL="457200" algn="l" defTabSz="457200" rtl="0" eaLnBrk="1" latinLnBrk="0" hangingPunct="1">
                        <a:defRPr sz="1800" kern="1200">
                          <a:solidFill>
                            <a:schemeClr val="dk1"/>
                          </a:solidFill>
                          <a:latin typeface="Century Gothic" panose="020F0302020204030204"/>
                        </a:defRPr>
                      </a:lvl2pPr>
                      <a:lvl3pPr marL="914400" algn="l" defTabSz="457200" rtl="0" eaLnBrk="1" latinLnBrk="0" hangingPunct="1">
                        <a:defRPr sz="1800" kern="1200">
                          <a:solidFill>
                            <a:schemeClr val="dk1"/>
                          </a:solidFill>
                          <a:latin typeface="Century Gothic" panose="020F0302020204030204"/>
                        </a:defRPr>
                      </a:lvl3pPr>
                      <a:lvl4pPr marL="1371600" algn="l" defTabSz="457200" rtl="0" eaLnBrk="1" latinLnBrk="0" hangingPunct="1">
                        <a:defRPr sz="1800" kern="1200">
                          <a:solidFill>
                            <a:schemeClr val="dk1"/>
                          </a:solidFill>
                          <a:latin typeface="Century Gothic" panose="020F0302020204030204"/>
                        </a:defRPr>
                      </a:lvl4pPr>
                      <a:lvl5pPr marL="1828800" algn="l" defTabSz="457200" rtl="0" eaLnBrk="1" latinLnBrk="0" hangingPunct="1">
                        <a:defRPr sz="1800" kern="1200">
                          <a:solidFill>
                            <a:schemeClr val="dk1"/>
                          </a:solidFill>
                          <a:latin typeface="Century Gothic" panose="020F0302020204030204"/>
                        </a:defRPr>
                      </a:lvl5pPr>
                      <a:lvl6pPr marL="2286000" algn="l" defTabSz="457200" rtl="0" eaLnBrk="1" latinLnBrk="0" hangingPunct="1">
                        <a:defRPr sz="1800" kern="1200">
                          <a:solidFill>
                            <a:schemeClr val="dk1"/>
                          </a:solidFill>
                          <a:latin typeface="Century Gothic" panose="020F0302020204030204"/>
                        </a:defRPr>
                      </a:lvl6pPr>
                      <a:lvl7pPr marL="2743200" algn="l" defTabSz="457200" rtl="0" eaLnBrk="1" latinLnBrk="0" hangingPunct="1">
                        <a:defRPr sz="1800" kern="1200">
                          <a:solidFill>
                            <a:schemeClr val="dk1"/>
                          </a:solidFill>
                          <a:latin typeface="Century Gothic" panose="020F0302020204030204"/>
                        </a:defRPr>
                      </a:lvl7pPr>
                      <a:lvl8pPr marL="3200400" algn="l" defTabSz="457200" rtl="0" eaLnBrk="1" latinLnBrk="0" hangingPunct="1">
                        <a:defRPr sz="1800" kern="1200">
                          <a:solidFill>
                            <a:schemeClr val="dk1"/>
                          </a:solidFill>
                          <a:latin typeface="Century Gothic" panose="020F0302020204030204"/>
                        </a:defRPr>
                      </a:lvl8pPr>
                      <a:lvl9pPr marL="3657600" algn="l" defTabSz="457200" rtl="0" eaLnBrk="1" latinLnBrk="0" hangingPunct="1">
                        <a:defRPr sz="1800" kern="1200">
                          <a:solidFill>
                            <a:schemeClr val="dk1"/>
                          </a:solidFill>
                          <a:latin typeface="Century Gothic" panose="020F0302020204030204"/>
                        </a:defRPr>
                      </a:lvl9pPr>
                    </a:lstStyle>
                    <a:p>
                      <a:r>
                        <a:rPr lang="en-US" dirty="0" smtClean="0"/>
                        <a:t>Hispanic Men</a:t>
                      </a:r>
                      <a:endParaRPr 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lumMod val="20000"/>
                        <a:lumOff val="80000"/>
                      </a:srgbClr>
                    </a:solidFill>
                  </a:tcPr>
                </a:tc>
                <a:tc>
                  <a:txBody>
                    <a:bodyPr/>
                    <a:lstStyle>
                      <a:lvl1pPr marL="0" algn="l" defTabSz="457200" rtl="0" eaLnBrk="1" latinLnBrk="0" hangingPunct="1">
                        <a:defRPr sz="1800" kern="1200">
                          <a:solidFill>
                            <a:schemeClr val="dk1"/>
                          </a:solidFill>
                          <a:latin typeface="Century Gothic" panose="020F0302020204030204"/>
                        </a:defRPr>
                      </a:lvl1pPr>
                      <a:lvl2pPr marL="457200" algn="l" defTabSz="457200" rtl="0" eaLnBrk="1" latinLnBrk="0" hangingPunct="1">
                        <a:defRPr sz="1800" kern="1200">
                          <a:solidFill>
                            <a:schemeClr val="dk1"/>
                          </a:solidFill>
                          <a:latin typeface="Century Gothic" panose="020F0302020204030204"/>
                        </a:defRPr>
                      </a:lvl2pPr>
                      <a:lvl3pPr marL="914400" algn="l" defTabSz="457200" rtl="0" eaLnBrk="1" latinLnBrk="0" hangingPunct="1">
                        <a:defRPr sz="1800" kern="1200">
                          <a:solidFill>
                            <a:schemeClr val="dk1"/>
                          </a:solidFill>
                          <a:latin typeface="Century Gothic" panose="020F0302020204030204"/>
                        </a:defRPr>
                      </a:lvl3pPr>
                      <a:lvl4pPr marL="1371600" algn="l" defTabSz="457200" rtl="0" eaLnBrk="1" latinLnBrk="0" hangingPunct="1">
                        <a:defRPr sz="1800" kern="1200">
                          <a:solidFill>
                            <a:schemeClr val="dk1"/>
                          </a:solidFill>
                          <a:latin typeface="Century Gothic" panose="020F0302020204030204"/>
                        </a:defRPr>
                      </a:lvl4pPr>
                      <a:lvl5pPr marL="1828800" algn="l" defTabSz="457200" rtl="0" eaLnBrk="1" latinLnBrk="0" hangingPunct="1">
                        <a:defRPr sz="1800" kern="1200">
                          <a:solidFill>
                            <a:schemeClr val="dk1"/>
                          </a:solidFill>
                          <a:latin typeface="Century Gothic" panose="020F0302020204030204"/>
                        </a:defRPr>
                      </a:lvl5pPr>
                      <a:lvl6pPr marL="2286000" algn="l" defTabSz="457200" rtl="0" eaLnBrk="1" latinLnBrk="0" hangingPunct="1">
                        <a:defRPr sz="1800" kern="1200">
                          <a:solidFill>
                            <a:schemeClr val="dk1"/>
                          </a:solidFill>
                          <a:latin typeface="Century Gothic" panose="020F0302020204030204"/>
                        </a:defRPr>
                      </a:lvl6pPr>
                      <a:lvl7pPr marL="2743200" algn="l" defTabSz="457200" rtl="0" eaLnBrk="1" latinLnBrk="0" hangingPunct="1">
                        <a:defRPr sz="1800" kern="1200">
                          <a:solidFill>
                            <a:schemeClr val="dk1"/>
                          </a:solidFill>
                          <a:latin typeface="Century Gothic" panose="020F0302020204030204"/>
                        </a:defRPr>
                      </a:lvl7pPr>
                      <a:lvl8pPr marL="3200400" algn="l" defTabSz="457200" rtl="0" eaLnBrk="1" latinLnBrk="0" hangingPunct="1">
                        <a:defRPr sz="1800" kern="1200">
                          <a:solidFill>
                            <a:schemeClr val="dk1"/>
                          </a:solidFill>
                          <a:latin typeface="Century Gothic" panose="020F0302020204030204"/>
                        </a:defRPr>
                      </a:lvl8pPr>
                      <a:lvl9pPr marL="3657600" algn="l" defTabSz="457200" rtl="0" eaLnBrk="1" latinLnBrk="0" hangingPunct="1">
                        <a:defRPr sz="1800" kern="1200">
                          <a:solidFill>
                            <a:schemeClr val="dk1"/>
                          </a:solidFill>
                          <a:latin typeface="Century Gothic" panose="020F0302020204030204"/>
                        </a:defRPr>
                      </a:lvl9pPr>
                    </a:lstStyle>
                    <a:p>
                      <a:pPr algn="ctr"/>
                      <a:r>
                        <a:rPr lang="en-US" dirty="0" smtClean="0"/>
                        <a:t>4</a:t>
                      </a:r>
                      <a:endParaRPr 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lumMod val="20000"/>
                        <a:lumOff val="80000"/>
                      </a:srgbClr>
                    </a:solidFill>
                  </a:tcPr>
                </a:tc>
                <a:tc rowSpan="2">
                  <a:txBody>
                    <a:bodyPr/>
                    <a:lstStyle>
                      <a:lvl1pPr marL="0" algn="l" defTabSz="457200" rtl="0" eaLnBrk="1" latinLnBrk="0" hangingPunct="1">
                        <a:defRPr sz="1800" kern="1200">
                          <a:solidFill>
                            <a:schemeClr val="dk1"/>
                          </a:solidFill>
                          <a:latin typeface="Century Gothic" panose="020F0302020204030204"/>
                        </a:defRPr>
                      </a:lvl1pPr>
                      <a:lvl2pPr marL="457200" algn="l" defTabSz="457200" rtl="0" eaLnBrk="1" latinLnBrk="0" hangingPunct="1">
                        <a:defRPr sz="1800" kern="1200">
                          <a:solidFill>
                            <a:schemeClr val="dk1"/>
                          </a:solidFill>
                          <a:latin typeface="Century Gothic" panose="020F0302020204030204"/>
                        </a:defRPr>
                      </a:lvl2pPr>
                      <a:lvl3pPr marL="914400" algn="l" defTabSz="457200" rtl="0" eaLnBrk="1" latinLnBrk="0" hangingPunct="1">
                        <a:defRPr sz="1800" kern="1200">
                          <a:solidFill>
                            <a:schemeClr val="dk1"/>
                          </a:solidFill>
                          <a:latin typeface="Century Gothic" panose="020F0302020204030204"/>
                        </a:defRPr>
                      </a:lvl3pPr>
                      <a:lvl4pPr marL="1371600" algn="l" defTabSz="457200" rtl="0" eaLnBrk="1" latinLnBrk="0" hangingPunct="1">
                        <a:defRPr sz="1800" kern="1200">
                          <a:solidFill>
                            <a:schemeClr val="dk1"/>
                          </a:solidFill>
                          <a:latin typeface="Century Gothic" panose="020F0302020204030204"/>
                        </a:defRPr>
                      </a:lvl4pPr>
                      <a:lvl5pPr marL="1828800" algn="l" defTabSz="457200" rtl="0" eaLnBrk="1" latinLnBrk="0" hangingPunct="1">
                        <a:defRPr sz="1800" kern="1200">
                          <a:solidFill>
                            <a:schemeClr val="dk1"/>
                          </a:solidFill>
                          <a:latin typeface="Century Gothic" panose="020F0302020204030204"/>
                        </a:defRPr>
                      </a:lvl5pPr>
                      <a:lvl6pPr marL="2286000" algn="l" defTabSz="457200" rtl="0" eaLnBrk="1" latinLnBrk="0" hangingPunct="1">
                        <a:defRPr sz="1800" kern="1200">
                          <a:solidFill>
                            <a:schemeClr val="dk1"/>
                          </a:solidFill>
                          <a:latin typeface="Century Gothic" panose="020F0302020204030204"/>
                        </a:defRPr>
                      </a:lvl6pPr>
                      <a:lvl7pPr marL="2743200" algn="l" defTabSz="457200" rtl="0" eaLnBrk="1" latinLnBrk="0" hangingPunct="1">
                        <a:defRPr sz="1800" kern="1200">
                          <a:solidFill>
                            <a:schemeClr val="dk1"/>
                          </a:solidFill>
                          <a:latin typeface="Century Gothic" panose="020F0302020204030204"/>
                        </a:defRPr>
                      </a:lvl7pPr>
                      <a:lvl8pPr marL="3200400" algn="l" defTabSz="457200" rtl="0" eaLnBrk="1" latinLnBrk="0" hangingPunct="1">
                        <a:defRPr sz="1800" kern="1200">
                          <a:solidFill>
                            <a:schemeClr val="dk1"/>
                          </a:solidFill>
                          <a:latin typeface="Century Gothic" panose="020F0302020204030204"/>
                        </a:defRPr>
                      </a:lvl8pPr>
                      <a:lvl9pPr marL="3657600" algn="l" defTabSz="457200" rtl="0" eaLnBrk="1" latinLnBrk="0" hangingPunct="1">
                        <a:defRPr sz="1800" kern="1200">
                          <a:solidFill>
                            <a:schemeClr val="dk1"/>
                          </a:solidFill>
                          <a:latin typeface="Century Gothic" panose="020F0302020204030204"/>
                        </a:defRPr>
                      </a:lvl9pPr>
                    </a:lstStyle>
                    <a:p>
                      <a:pPr algn="ctr"/>
                      <a:r>
                        <a:rPr lang="en-US" dirty="0" smtClean="0"/>
                        <a:t>16</a:t>
                      </a:r>
                      <a:endParaRPr lang="en-US" dirty="0"/>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lumMod val="20000"/>
                        <a:lumOff val="80000"/>
                      </a:srgbClr>
                    </a:solidFill>
                  </a:tcPr>
                </a:tc>
                <a:extLst>
                  <a:ext uri="{0D108BD9-81ED-4DB2-BD59-A6C34878D82A}">
                    <a16:rowId xmlns:a16="http://schemas.microsoft.com/office/drawing/2014/main" val="10007"/>
                  </a:ext>
                </a:extLst>
              </a:tr>
              <a:tr h="370840">
                <a:tc>
                  <a:txBody>
                    <a:bodyPr/>
                    <a:lstStyle>
                      <a:lvl1pPr marL="0" algn="l" defTabSz="457200" rtl="0" eaLnBrk="1" latinLnBrk="0" hangingPunct="1">
                        <a:defRPr sz="1800" kern="1200">
                          <a:solidFill>
                            <a:schemeClr val="dk1"/>
                          </a:solidFill>
                          <a:latin typeface="Century Gothic" panose="020F0302020204030204"/>
                        </a:defRPr>
                      </a:lvl1pPr>
                      <a:lvl2pPr marL="457200" algn="l" defTabSz="457200" rtl="0" eaLnBrk="1" latinLnBrk="0" hangingPunct="1">
                        <a:defRPr sz="1800" kern="1200">
                          <a:solidFill>
                            <a:schemeClr val="dk1"/>
                          </a:solidFill>
                          <a:latin typeface="Century Gothic" panose="020F0302020204030204"/>
                        </a:defRPr>
                      </a:lvl2pPr>
                      <a:lvl3pPr marL="914400" algn="l" defTabSz="457200" rtl="0" eaLnBrk="1" latinLnBrk="0" hangingPunct="1">
                        <a:defRPr sz="1800" kern="1200">
                          <a:solidFill>
                            <a:schemeClr val="dk1"/>
                          </a:solidFill>
                          <a:latin typeface="Century Gothic" panose="020F0302020204030204"/>
                        </a:defRPr>
                      </a:lvl3pPr>
                      <a:lvl4pPr marL="1371600" algn="l" defTabSz="457200" rtl="0" eaLnBrk="1" latinLnBrk="0" hangingPunct="1">
                        <a:defRPr sz="1800" kern="1200">
                          <a:solidFill>
                            <a:schemeClr val="dk1"/>
                          </a:solidFill>
                          <a:latin typeface="Century Gothic" panose="020F0302020204030204"/>
                        </a:defRPr>
                      </a:lvl4pPr>
                      <a:lvl5pPr marL="1828800" algn="l" defTabSz="457200" rtl="0" eaLnBrk="1" latinLnBrk="0" hangingPunct="1">
                        <a:defRPr sz="1800" kern="1200">
                          <a:solidFill>
                            <a:schemeClr val="dk1"/>
                          </a:solidFill>
                          <a:latin typeface="Century Gothic" panose="020F0302020204030204"/>
                        </a:defRPr>
                      </a:lvl5pPr>
                      <a:lvl6pPr marL="2286000" algn="l" defTabSz="457200" rtl="0" eaLnBrk="1" latinLnBrk="0" hangingPunct="1">
                        <a:defRPr sz="1800" kern="1200">
                          <a:solidFill>
                            <a:schemeClr val="dk1"/>
                          </a:solidFill>
                          <a:latin typeface="Century Gothic" panose="020F0302020204030204"/>
                        </a:defRPr>
                      </a:lvl6pPr>
                      <a:lvl7pPr marL="2743200" algn="l" defTabSz="457200" rtl="0" eaLnBrk="1" latinLnBrk="0" hangingPunct="1">
                        <a:defRPr sz="1800" kern="1200">
                          <a:solidFill>
                            <a:schemeClr val="dk1"/>
                          </a:solidFill>
                          <a:latin typeface="Century Gothic" panose="020F0302020204030204"/>
                        </a:defRPr>
                      </a:lvl7pPr>
                      <a:lvl8pPr marL="3200400" algn="l" defTabSz="457200" rtl="0" eaLnBrk="1" latinLnBrk="0" hangingPunct="1">
                        <a:defRPr sz="1800" kern="1200">
                          <a:solidFill>
                            <a:schemeClr val="dk1"/>
                          </a:solidFill>
                          <a:latin typeface="Century Gothic" panose="020F0302020204030204"/>
                        </a:defRPr>
                      </a:lvl8pPr>
                      <a:lvl9pPr marL="3657600" algn="l" defTabSz="457200" rtl="0" eaLnBrk="1" latinLnBrk="0" hangingPunct="1">
                        <a:defRPr sz="1800" kern="1200">
                          <a:solidFill>
                            <a:schemeClr val="dk1"/>
                          </a:solidFill>
                          <a:latin typeface="Century Gothic" panose="020F0302020204030204"/>
                        </a:defRPr>
                      </a:lvl9pPr>
                    </a:lstStyle>
                    <a:p>
                      <a:r>
                        <a:rPr lang="en-US" dirty="0" smtClean="0"/>
                        <a:t>Hispanic</a:t>
                      </a:r>
                      <a:r>
                        <a:rPr lang="en-US" baseline="0" dirty="0" smtClean="0"/>
                        <a:t> Women</a:t>
                      </a:r>
                      <a:endParaRPr 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lumMod val="20000"/>
                        <a:lumOff val="80000"/>
                      </a:srgbClr>
                    </a:solidFill>
                  </a:tcPr>
                </a:tc>
                <a:tc>
                  <a:txBody>
                    <a:bodyPr/>
                    <a:lstStyle>
                      <a:lvl1pPr marL="0" algn="l" defTabSz="457200" rtl="0" eaLnBrk="1" latinLnBrk="0" hangingPunct="1">
                        <a:defRPr sz="1800" kern="1200">
                          <a:solidFill>
                            <a:schemeClr val="dk1"/>
                          </a:solidFill>
                          <a:latin typeface="Century Gothic" panose="020F0302020204030204"/>
                        </a:defRPr>
                      </a:lvl1pPr>
                      <a:lvl2pPr marL="457200" algn="l" defTabSz="457200" rtl="0" eaLnBrk="1" latinLnBrk="0" hangingPunct="1">
                        <a:defRPr sz="1800" kern="1200">
                          <a:solidFill>
                            <a:schemeClr val="dk1"/>
                          </a:solidFill>
                          <a:latin typeface="Century Gothic" panose="020F0302020204030204"/>
                        </a:defRPr>
                      </a:lvl2pPr>
                      <a:lvl3pPr marL="914400" algn="l" defTabSz="457200" rtl="0" eaLnBrk="1" latinLnBrk="0" hangingPunct="1">
                        <a:defRPr sz="1800" kern="1200">
                          <a:solidFill>
                            <a:schemeClr val="dk1"/>
                          </a:solidFill>
                          <a:latin typeface="Century Gothic" panose="020F0302020204030204"/>
                        </a:defRPr>
                      </a:lvl3pPr>
                      <a:lvl4pPr marL="1371600" algn="l" defTabSz="457200" rtl="0" eaLnBrk="1" latinLnBrk="0" hangingPunct="1">
                        <a:defRPr sz="1800" kern="1200">
                          <a:solidFill>
                            <a:schemeClr val="dk1"/>
                          </a:solidFill>
                          <a:latin typeface="Century Gothic" panose="020F0302020204030204"/>
                        </a:defRPr>
                      </a:lvl4pPr>
                      <a:lvl5pPr marL="1828800" algn="l" defTabSz="457200" rtl="0" eaLnBrk="1" latinLnBrk="0" hangingPunct="1">
                        <a:defRPr sz="1800" kern="1200">
                          <a:solidFill>
                            <a:schemeClr val="dk1"/>
                          </a:solidFill>
                          <a:latin typeface="Century Gothic" panose="020F0302020204030204"/>
                        </a:defRPr>
                      </a:lvl5pPr>
                      <a:lvl6pPr marL="2286000" algn="l" defTabSz="457200" rtl="0" eaLnBrk="1" latinLnBrk="0" hangingPunct="1">
                        <a:defRPr sz="1800" kern="1200">
                          <a:solidFill>
                            <a:schemeClr val="dk1"/>
                          </a:solidFill>
                          <a:latin typeface="Century Gothic" panose="020F0302020204030204"/>
                        </a:defRPr>
                      </a:lvl6pPr>
                      <a:lvl7pPr marL="2743200" algn="l" defTabSz="457200" rtl="0" eaLnBrk="1" latinLnBrk="0" hangingPunct="1">
                        <a:defRPr sz="1800" kern="1200">
                          <a:solidFill>
                            <a:schemeClr val="dk1"/>
                          </a:solidFill>
                          <a:latin typeface="Century Gothic" panose="020F0302020204030204"/>
                        </a:defRPr>
                      </a:lvl7pPr>
                      <a:lvl8pPr marL="3200400" algn="l" defTabSz="457200" rtl="0" eaLnBrk="1" latinLnBrk="0" hangingPunct="1">
                        <a:defRPr sz="1800" kern="1200">
                          <a:solidFill>
                            <a:schemeClr val="dk1"/>
                          </a:solidFill>
                          <a:latin typeface="Century Gothic" panose="020F0302020204030204"/>
                        </a:defRPr>
                      </a:lvl8pPr>
                      <a:lvl9pPr marL="3657600" algn="l" defTabSz="457200" rtl="0" eaLnBrk="1" latinLnBrk="0" hangingPunct="1">
                        <a:defRPr sz="1800" kern="1200">
                          <a:solidFill>
                            <a:schemeClr val="dk1"/>
                          </a:solidFill>
                          <a:latin typeface="Century Gothic" panose="020F0302020204030204"/>
                        </a:defRPr>
                      </a:lvl9pPr>
                    </a:lstStyle>
                    <a:p>
                      <a:pPr algn="ctr"/>
                      <a:r>
                        <a:rPr lang="en-US" dirty="0" smtClean="0"/>
                        <a:t>2</a:t>
                      </a:r>
                      <a:endParaRPr 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lumMod val="20000"/>
                        <a:lumOff val="80000"/>
                      </a:srgbClr>
                    </a:solidFill>
                  </a:tcPr>
                </a:tc>
                <a:tc vMerge="1">
                  <a:txBody>
                    <a:bodyPr/>
                    <a:lstStyle/>
                    <a:p>
                      <a:endParaRPr lang="en-US" dirty="0"/>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2258061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93315"/>
          </a:xfrm>
        </p:spPr>
        <p:txBody>
          <a:bodyPr/>
          <a:lstStyle/>
          <a:p>
            <a:pPr algn="ctr"/>
            <a:r>
              <a:rPr lang="en-US" dirty="0" smtClean="0">
                <a:solidFill>
                  <a:srgbClr val="7030A0"/>
                </a:solidFill>
              </a:rPr>
              <a:t>Why Diversify STEM?</a:t>
            </a:r>
            <a:endParaRPr lang="en-US" dirty="0">
              <a:solidFill>
                <a:srgbClr val="7030A0"/>
              </a:solidFill>
            </a:endParaRPr>
          </a:p>
        </p:txBody>
      </p:sp>
      <p:sp>
        <p:nvSpPr>
          <p:cNvPr id="3" name="Content Placeholder 2"/>
          <p:cNvSpPr>
            <a:spLocks noGrp="1"/>
          </p:cNvSpPr>
          <p:nvPr>
            <p:ph idx="1"/>
          </p:nvPr>
        </p:nvSpPr>
        <p:spPr>
          <a:xfrm>
            <a:off x="397561" y="1576022"/>
            <a:ext cx="9156214" cy="4375400"/>
          </a:xfrm>
        </p:spPr>
        <p:txBody>
          <a:bodyPr>
            <a:normAutofit/>
          </a:bodyPr>
          <a:lstStyle/>
          <a:p>
            <a:pPr>
              <a:buFont typeface="Wingdings" panose="05000000000000000000" pitchFamily="2" charset="2"/>
              <a:buChar char="v"/>
            </a:pPr>
            <a:r>
              <a:rPr lang="en-US" sz="2400" dirty="0"/>
              <a:t>M</a:t>
            </a:r>
            <a:r>
              <a:rPr lang="en-US" sz="2400" dirty="0" smtClean="0"/>
              <a:t>issing talented </a:t>
            </a:r>
            <a:r>
              <a:rPr lang="en-US" sz="2400" dirty="0"/>
              <a:t>minds </a:t>
            </a:r>
          </a:p>
          <a:p>
            <a:pPr>
              <a:buFont typeface="Wingdings" panose="05000000000000000000" pitchFamily="2" charset="2"/>
              <a:buChar char="v"/>
            </a:pPr>
            <a:r>
              <a:rPr lang="en-US" sz="2400" dirty="0"/>
              <a:t>I</a:t>
            </a:r>
            <a:r>
              <a:rPr lang="en-US" sz="2400" dirty="0" smtClean="0"/>
              <a:t>mportant </a:t>
            </a:r>
            <a:r>
              <a:rPr lang="en-US" sz="2400" dirty="0"/>
              <a:t>perspectives </a:t>
            </a:r>
            <a:r>
              <a:rPr lang="en-US" sz="2400" dirty="0" smtClean="0"/>
              <a:t>are absent  </a:t>
            </a:r>
          </a:p>
          <a:p>
            <a:pPr marL="0" indent="0">
              <a:buNone/>
            </a:pPr>
            <a:endParaRPr lang="en-US" sz="2400" dirty="0" smtClean="0"/>
          </a:p>
          <a:p>
            <a:pPr marL="0" indent="0">
              <a:buNone/>
            </a:pPr>
            <a:r>
              <a:rPr lang="en-US" sz="2400" dirty="0" smtClean="0">
                <a:solidFill>
                  <a:srgbClr val="00B050"/>
                </a:solidFill>
              </a:rPr>
              <a:t>We need to….</a:t>
            </a:r>
          </a:p>
          <a:p>
            <a:pPr marL="0" indent="0">
              <a:buNone/>
            </a:pPr>
            <a:endParaRPr lang="en-US" sz="2400" dirty="0"/>
          </a:p>
          <a:p>
            <a:pPr marL="0" indent="0">
              <a:spcBef>
                <a:spcPts val="0"/>
              </a:spcBef>
              <a:buNone/>
            </a:pPr>
            <a:r>
              <a:rPr lang="en-US" sz="2400" dirty="0"/>
              <a:t>S</a:t>
            </a:r>
            <a:r>
              <a:rPr lang="en-US" sz="2400" dirty="0" smtClean="0"/>
              <a:t>ecure promising </a:t>
            </a:r>
            <a:r>
              <a:rPr lang="en-US" sz="2400" dirty="0"/>
              <a:t>STEM </a:t>
            </a:r>
            <a:r>
              <a:rPr lang="en-US" sz="2400" dirty="0" smtClean="0"/>
              <a:t>talent/leadership </a:t>
            </a:r>
            <a:endParaRPr lang="en-US" sz="2400" dirty="0"/>
          </a:p>
          <a:p>
            <a:pPr marL="0" indent="0">
              <a:spcBef>
                <a:spcPts val="0"/>
              </a:spcBef>
              <a:buNone/>
            </a:pPr>
            <a:r>
              <a:rPr lang="en-US" sz="2400" dirty="0" smtClean="0"/>
              <a:t>	</a:t>
            </a:r>
          </a:p>
          <a:p>
            <a:pPr marL="0" indent="0">
              <a:spcBef>
                <a:spcPts val="0"/>
              </a:spcBef>
              <a:buNone/>
            </a:pPr>
            <a:endParaRPr lang="en-US" sz="2400" dirty="0" smtClean="0"/>
          </a:p>
          <a:p>
            <a:pPr marL="0" indent="0">
              <a:spcBef>
                <a:spcPts val="0"/>
              </a:spcBef>
              <a:buNone/>
            </a:pPr>
            <a:r>
              <a:rPr lang="en-US" sz="2400" u="sng" dirty="0"/>
              <a:t>E</a:t>
            </a:r>
            <a:r>
              <a:rPr lang="en-US" sz="2400" u="sng" dirty="0" smtClean="0"/>
              <a:t>ncourage</a:t>
            </a:r>
            <a:r>
              <a:rPr lang="en-US" sz="2400" dirty="0" smtClean="0"/>
              <a:t> </a:t>
            </a:r>
            <a:r>
              <a:rPr lang="en-US" sz="2400" dirty="0"/>
              <a:t>and </a:t>
            </a:r>
            <a:r>
              <a:rPr lang="en-US" sz="2400" u="sng" dirty="0"/>
              <a:t>retain</a:t>
            </a:r>
            <a:r>
              <a:rPr lang="en-US" sz="2400" dirty="0"/>
              <a:t> more undergraduates of color </a:t>
            </a:r>
            <a:endParaRPr lang="en-US" sz="2400" dirty="0" smtClean="0"/>
          </a:p>
          <a:p>
            <a:pPr marL="0" indent="0">
              <a:spcBef>
                <a:spcPts val="0"/>
              </a:spcBef>
              <a:buNone/>
            </a:pPr>
            <a:r>
              <a:rPr lang="en-US" sz="2400" dirty="0"/>
              <a:t>	</a:t>
            </a:r>
            <a:r>
              <a:rPr lang="en-US" sz="2400" dirty="0" smtClean="0"/>
              <a:t>and </a:t>
            </a:r>
            <a:r>
              <a:rPr lang="en-US" sz="2400" dirty="0"/>
              <a:t>white women in </a:t>
            </a:r>
            <a:r>
              <a:rPr lang="en-US" sz="2400" dirty="0" smtClean="0"/>
              <a:t>STEM.</a:t>
            </a:r>
            <a:endParaRPr lang="en-US" sz="2400" dirty="0"/>
          </a:p>
        </p:txBody>
      </p:sp>
      <p:pic>
        <p:nvPicPr>
          <p:cNvPr id="10242" name="Picture 2" descr="Related imag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74002" y="4067828"/>
            <a:ext cx="2570967" cy="25709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8288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05633"/>
          </a:xfrm>
        </p:spPr>
        <p:txBody>
          <a:bodyPr>
            <a:normAutofit/>
          </a:bodyPr>
          <a:lstStyle/>
          <a:p>
            <a:pPr algn="ctr"/>
            <a:r>
              <a:rPr lang="en-US" sz="4000" dirty="0" smtClean="0">
                <a:solidFill>
                  <a:srgbClr val="7030A0"/>
                </a:solidFill>
              </a:rPr>
              <a:t>Where and Why? </a:t>
            </a:r>
            <a:endParaRPr lang="en-US" sz="4000" dirty="0">
              <a:solidFill>
                <a:srgbClr val="7030A0"/>
              </a:solidFill>
            </a:endParaRPr>
          </a:p>
        </p:txBody>
      </p:sp>
      <p:sp>
        <p:nvSpPr>
          <p:cNvPr id="3" name="Content Placeholder 2"/>
          <p:cNvSpPr>
            <a:spLocks noGrp="1"/>
          </p:cNvSpPr>
          <p:nvPr>
            <p:ph idx="1"/>
          </p:nvPr>
        </p:nvSpPr>
        <p:spPr>
          <a:xfrm>
            <a:off x="1059450" y="1828800"/>
            <a:ext cx="8058977" cy="4362874"/>
          </a:xfrm>
        </p:spPr>
        <p:txBody>
          <a:bodyPr/>
          <a:lstStyle/>
          <a:p>
            <a:pPr marL="0" indent="0">
              <a:buNone/>
            </a:pPr>
            <a:endParaRPr lang="en-US" sz="2000" dirty="0" smtClean="0"/>
          </a:p>
          <a:p>
            <a:pPr marL="0" indent="0">
              <a:buNone/>
            </a:pPr>
            <a:r>
              <a:rPr lang="en-US" sz="2400" dirty="0" smtClean="0"/>
              <a:t>1. 	WHERE do we lose students of color (SOC)?</a:t>
            </a:r>
          </a:p>
          <a:p>
            <a:pPr marL="0" indent="0">
              <a:buNone/>
            </a:pPr>
            <a:endParaRPr lang="en-US" sz="2400" dirty="0" smtClean="0"/>
          </a:p>
          <a:p>
            <a:pPr marL="0" indent="0">
              <a:buNone/>
            </a:pPr>
            <a:r>
              <a:rPr lang="en-US" sz="2400" dirty="0" smtClean="0"/>
              <a:t>2. 	WHY do we lose SOC?</a:t>
            </a:r>
          </a:p>
          <a:p>
            <a:pPr marL="0" indent="0">
              <a:buNone/>
            </a:pPr>
            <a:endParaRPr lang="en-US" sz="2000" dirty="0"/>
          </a:p>
          <a:p>
            <a:pPr marL="0" indent="0">
              <a:buNone/>
            </a:pPr>
            <a:endParaRPr lang="en-US" sz="2000" b="1" dirty="0" smtClean="0">
              <a:solidFill>
                <a:schemeClr val="accent4">
                  <a:lumMod val="75000"/>
                </a:schemeClr>
              </a:solidFill>
            </a:endParaRPr>
          </a:p>
          <a:p>
            <a:pPr marL="0" indent="0">
              <a:buNone/>
            </a:pPr>
            <a:endParaRPr lang="en-US" sz="2000" dirty="0" smtClean="0"/>
          </a:p>
          <a:p>
            <a:pPr>
              <a:buAutoNum type="arabicPeriod" startAt="2"/>
            </a:pPr>
            <a:endParaRPr lang="en-US" dirty="0"/>
          </a:p>
        </p:txBody>
      </p:sp>
      <p:pic>
        <p:nvPicPr>
          <p:cNvPr id="8194" name="Picture 2" descr="Image result for lets have fun  imag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30752" y="3301391"/>
            <a:ext cx="3143250" cy="3143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13828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283924"/>
            <a:ext cx="8596668" cy="981205"/>
          </a:xfrm>
        </p:spPr>
        <p:txBody>
          <a:bodyPr/>
          <a:lstStyle/>
          <a:p>
            <a:pPr algn="ctr"/>
            <a:r>
              <a:rPr lang="en-US" dirty="0" smtClean="0">
                <a:solidFill>
                  <a:srgbClr val="7030A0"/>
                </a:solidFill>
              </a:rPr>
              <a:t>Where do we Lose Students of Color?</a:t>
            </a:r>
            <a:endParaRPr lang="en-US" dirty="0">
              <a:solidFill>
                <a:srgbClr val="7030A0"/>
              </a:solidFill>
            </a:endParaRPr>
          </a:p>
        </p:txBody>
      </p:sp>
      <p:sp>
        <p:nvSpPr>
          <p:cNvPr id="3" name="Content Placeholder 2"/>
          <p:cNvSpPr>
            <a:spLocks noGrp="1"/>
          </p:cNvSpPr>
          <p:nvPr>
            <p:ph idx="1"/>
          </p:nvPr>
        </p:nvSpPr>
        <p:spPr>
          <a:xfrm>
            <a:off x="677333" y="5981175"/>
            <a:ext cx="9756847" cy="739035"/>
          </a:xfrm>
        </p:spPr>
        <p:txBody>
          <a:bodyPr>
            <a:normAutofit fontScale="92500" lnSpcReduction="10000"/>
          </a:bodyPr>
          <a:lstStyle/>
          <a:p>
            <a:pPr marL="0" indent="0">
              <a:buNone/>
            </a:pPr>
            <a:r>
              <a:rPr lang="en-US" sz="2400" dirty="0" smtClean="0"/>
              <a:t>National Science Board </a:t>
            </a:r>
            <a:r>
              <a:rPr lang="en-US" sz="2400" dirty="0"/>
              <a:t>2016 </a:t>
            </a:r>
            <a:r>
              <a:rPr lang="en-US" sz="2400" dirty="0">
                <a:hlinkClick r:id="rId2"/>
              </a:rPr>
              <a:t>https://www.nsf.gov/statistics/2016/nsb20161</a:t>
            </a:r>
            <a:r>
              <a:rPr lang="en-US" sz="2400" dirty="0" smtClean="0">
                <a:hlinkClick r:id="rId2"/>
              </a:rPr>
              <a:t>/#/</a:t>
            </a:r>
            <a:endParaRPr lang="en-US" sz="2400" dirty="0" smtClean="0"/>
          </a:p>
          <a:p>
            <a:pPr marL="0" indent="0">
              <a:buNone/>
            </a:pPr>
            <a:endParaRPr lang="en-US" sz="2400" dirty="0" smtClean="0"/>
          </a:p>
          <a:p>
            <a:endParaRPr lang="en-US" dirty="0"/>
          </a:p>
          <a:p>
            <a:pPr marL="0" indent="0">
              <a:buNone/>
            </a:pP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4033871014"/>
              </p:ext>
            </p:extLst>
          </p:nvPr>
        </p:nvGraphicFramePr>
        <p:xfrm>
          <a:off x="3519813" y="1622120"/>
          <a:ext cx="6338170" cy="3776597"/>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238921" y="2329840"/>
            <a:ext cx="3481309" cy="2246769"/>
          </a:xfrm>
          <a:prstGeom prst="rect">
            <a:avLst/>
          </a:prstGeom>
          <a:noFill/>
        </p:spPr>
        <p:txBody>
          <a:bodyPr wrap="square" rtlCol="0">
            <a:spAutoFit/>
          </a:bodyPr>
          <a:lstStyle/>
          <a:p>
            <a:r>
              <a:rPr lang="en-US" sz="2000" dirty="0" smtClean="0"/>
              <a:t>Students who intended to major in the natural sciences in their 	</a:t>
            </a:r>
          </a:p>
          <a:p>
            <a:r>
              <a:rPr lang="en-US" sz="2000" u="sng" dirty="0" smtClean="0">
                <a:solidFill>
                  <a:srgbClr val="FF0000"/>
                </a:solidFill>
              </a:rPr>
              <a:t>first year </a:t>
            </a:r>
            <a:r>
              <a:rPr lang="en-US" sz="2000" dirty="0" smtClean="0"/>
              <a:t>of college </a:t>
            </a:r>
          </a:p>
          <a:p>
            <a:endParaRPr lang="en-US" sz="2000" dirty="0" smtClean="0"/>
          </a:p>
          <a:p>
            <a:r>
              <a:rPr lang="en-US" sz="2000" dirty="0" smtClean="0"/>
              <a:t>AND do not earn natural sciences degrees; </a:t>
            </a:r>
            <a:endParaRPr lang="en-US" sz="2000" dirty="0"/>
          </a:p>
        </p:txBody>
      </p:sp>
      <p:sp>
        <p:nvSpPr>
          <p:cNvPr id="7" name="TextBox 1"/>
          <p:cNvSpPr txBox="1"/>
          <p:nvPr/>
        </p:nvSpPr>
        <p:spPr>
          <a:xfrm>
            <a:off x="5413331" y="4077221"/>
            <a:ext cx="889348" cy="482253"/>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800" dirty="0" smtClean="0"/>
              <a:t>Black</a:t>
            </a:r>
            <a:endParaRPr lang="en-US" sz="1800" dirty="0">
              <a:solidFill>
                <a:schemeClr val="tx1"/>
              </a:solidFill>
            </a:endParaRPr>
          </a:p>
        </p:txBody>
      </p:sp>
      <p:sp>
        <p:nvSpPr>
          <p:cNvPr id="8" name="TextBox 1"/>
          <p:cNvSpPr txBox="1"/>
          <p:nvPr/>
        </p:nvSpPr>
        <p:spPr>
          <a:xfrm>
            <a:off x="5590784" y="2536519"/>
            <a:ext cx="889348" cy="482253"/>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800" dirty="0" smtClean="0"/>
              <a:t>Asian</a:t>
            </a:r>
            <a:endParaRPr lang="en-US" sz="1800" dirty="0">
              <a:solidFill>
                <a:schemeClr val="tx1"/>
              </a:solidFill>
            </a:endParaRPr>
          </a:p>
        </p:txBody>
      </p:sp>
      <p:sp>
        <p:nvSpPr>
          <p:cNvPr id="9" name="TextBox 1"/>
          <p:cNvSpPr txBox="1"/>
          <p:nvPr/>
        </p:nvSpPr>
        <p:spPr>
          <a:xfrm>
            <a:off x="4242148" y="2054266"/>
            <a:ext cx="889348" cy="482253"/>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800" dirty="0" smtClean="0"/>
              <a:t>White</a:t>
            </a:r>
            <a:endParaRPr lang="en-US" sz="1800" dirty="0">
              <a:solidFill>
                <a:schemeClr val="tx1"/>
              </a:solidFill>
            </a:endParaRPr>
          </a:p>
        </p:txBody>
      </p:sp>
    </p:spTree>
    <p:extLst>
      <p:ext uri="{BB962C8B-B14F-4D97-AF65-F5344CB8AC3E}">
        <p14:creationId xmlns:p14="http://schemas.microsoft.com/office/powerpoint/2010/main" val="30042387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371" y="253139"/>
            <a:ext cx="8596668" cy="1320800"/>
          </a:xfrm>
        </p:spPr>
        <p:txBody>
          <a:bodyPr/>
          <a:lstStyle/>
          <a:p>
            <a:pPr algn="ctr"/>
            <a:r>
              <a:rPr lang="en-US" dirty="0" smtClean="0">
                <a:solidFill>
                  <a:srgbClr val="7030A0"/>
                </a:solidFill>
              </a:rPr>
              <a:t>Persistence Data from Rhodes and Birmingham-Southern College (BSC)</a:t>
            </a:r>
            <a:endParaRPr lang="en-US" dirty="0">
              <a:solidFill>
                <a:srgbClr val="7030A0"/>
              </a:solidFill>
            </a:endParaRPr>
          </a:p>
        </p:txBody>
      </p:sp>
      <p:sp>
        <p:nvSpPr>
          <p:cNvPr id="3" name="Content Placeholder 2"/>
          <p:cNvSpPr>
            <a:spLocks noGrp="1"/>
          </p:cNvSpPr>
          <p:nvPr>
            <p:ph idx="1"/>
          </p:nvPr>
        </p:nvSpPr>
        <p:spPr>
          <a:xfrm>
            <a:off x="472698" y="2160589"/>
            <a:ext cx="9020014" cy="3880773"/>
          </a:xfrm>
        </p:spPr>
        <p:txBody>
          <a:bodyPr/>
          <a:lstStyle/>
          <a:p>
            <a:pPr marL="0" indent="0">
              <a:buNone/>
            </a:pPr>
            <a:r>
              <a:rPr lang="en-US" sz="2400" dirty="0" smtClean="0"/>
              <a:t>BSC:  36</a:t>
            </a:r>
            <a:r>
              <a:rPr lang="en-US" sz="2400" dirty="0"/>
              <a:t>% </a:t>
            </a:r>
          </a:p>
          <a:p>
            <a:pPr marL="0" indent="0">
              <a:buNone/>
            </a:pPr>
            <a:r>
              <a:rPr lang="en-US" sz="2400" dirty="0" smtClean="0"/>
              <a:t>Rhodes:  </a:t>
            </a:r>
            <a:r>
              <a:rPr lang="en-US" sz="2400" dirty="0"/>
              <a:t>25% </a:t>
            </a:r>
            <a:endParaRPr lang="en-US" sz="2400" dirty="0" smtClean="0"/>
          </a:p>
          <a:p>
            <a:pPr marL="0" indent="0">
              <a:buNone/>
            </a:pPr>
            <a:endParaRPr lang="en-US" dirty="0"/>
          </a:p>
          <a:p>
            <a:pPr marL="0" indent="0">
              <a:buNone/>
            </a:pPr>
            <a:r>
              <a:rPr lang="en-US" dirty="0" smtClean="0"/>
              <a:t>Percent of students NOT continuing on </a:t>
            </a:r>
            <a:r>
              <a:rPr lang="en-US" dirty="0"/>
              <a:t>to the second course in our first-year chemistry sequence. </a:t>
            </a:r>
            <a:endParaRPr lang="en-US" dirty="0" smtClean="0"/>
          </a:p>
          <a:p>
            <a:pPr marL="0" indent="0">
              <a:buNone/>
            </a:pPr>
            <a:endParaRPr lang="en-US" dirty="0" smtClean="0"/>
          </a:p>
          <a:p>
            <a:pPr marL="0" indent="0">
              <a:buNone/>
            </a:pPr>
            <a:r>
              <a:rPr lang="en-US" sz="2000" dirty="0" smtClean="0"/>
              <a:t>More </a:t>
            </a:r>
            <a:r>
              <a:rPr lang="en-US" sz="2000" dirty="0"/>
              <a:t>alarming is that underrepresented minorities drop out at disproportionately higher rates.</a:t>
            </a:r>
          </a:p>
        </p:txBody>
      </p:sp>
    </p:spTree>
    <p:extLst>
      <p:ext uri="{BB962C8B-B14F-4D97-AF65-F5344CB8AC3E}">
        <p14:creationId xmlns:p14="http://schemas.microsoft.com/office/powerpoint/2010/main" val="37591612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083" y="39525"/>
            <a:ext cx="8596668" cy="673397"/>
          </a:xfrm>
        </p:spPr>
        <p:txBody>
          <a:bodyPr/>
          <a:lstStyle/>
          <a:p>
            <a:pPr algn="ctr"/>
            <a:r>
              <a:rPr lang="en-US" dirty="0" smtClean="0">
                <a:solidFill>
                  <a:srgbClr val="7030A0"/>
                </a:solidFill>
              </a:rPr>
              <a:t>Why do we Lose Students of Color?</a:t>
            </a:r>
            <a:endParaRPr lang="en-US" dirty="0">
              <a:solidFill>
                <a:srgbClr val="7030A0"/>
              </a:solidFill>
            </a:endParaRPr>
          </a:p>
        </p:txBody>
      </p:sp>
      <p:sp>
        <p:nvSpPr>
          <p:cNvPr id="3" name="Content Placeholder 2"/>
          <p:cNvSpPr>
            <a:spLocks noGrp="1"/>
          </p:cNvSpPr>
          <p:nvPr>
            <p:ph idx="1"/>
          </p:nvPr>
        </p:nvSpPr>
        <p:spPr>
          <a:xfrm>
            <a:off x="438411" y="1038599"/>
            <a:ext cx="9507255" cy="3936357"/>
          </a:xfrm>
        </p:spPr>
        <p:txBody>
          <a:bodyPr>
            <a:normAutofit fontScale="92500" lnSpcReduction="20000"/>
          </a:bodyPr>
          <a:lstStyle/>
          <a:p>
            <a:pPr marL="0" indent="0">
              <a:buNone/>
            </a:pPr>
            <a:endParaRPr lang="en-US" dirty="0" smtClean="0"/>
          </a:p>
          <a:p>
            <a:pPr>
              <a:buFont typeface="Wingdings" panose="05000000000000000000" pitchFamily="2" charset="2"/>
              <a:buChar char="v"/>
            </a:pPr>
            <a:r>
              <a:rPr lang="en-US" dirty="0" smtClean="0"/>
              <a:t>Introductory courses an issue </a:t>
            </a:r>
          </a:p>
          <a:p>
            <a:pPr marL="0" indent="0">
              <a:buNone/>
            </a:pPr>
            <a:endParaRPr lang="en-US" dirty="0"/>
          </a:p>
          <a:p>
            <a:pPr>
              <a:buFont typeface="Wingdings" panose="05000000000000000000" pitchFamily="2" charset="2"/>
              <a:buChar char="v"/>
            </a:pPr>
            <a:r>
              <a:rPr lang="en-US" dirty="0" smtClean="0"/>
              <a:t>Unwilling to abandon their own cultural identities and assume the cultural identity defined by science</a:t>
            </a:r>
          </a:p>
          <a:p>
            <a:pPr marL="0" indent="0">
              <a:buNone/>
            </a:pPr>
            <a:endParaRPr lang="en-US" dirty="0" smtClean="0"/>
          </a:p>
          <a:p>
            <a:pPr>
              <a:buFont typeface="Wingdings" panose="05000000000000000000" pitchFamily="2" charset="2"/>
              <a:buChar char="v"/>
            </a:pPr>
            <a:r>
              <a:rPr lang="en-US" dirty="0" smtClean="0"/>
              <a:t>Science </a:t>
            </a:r>
            <a:r>
              <a:rPr lang="en-US" dirty="0"/>
              <a:t>is </a:t>
            </a:r>
            <a:r>
              <a:rPr lang="en-US" dirty="0" smtClean="0"/>
              <a:t>taught without a context</a:t>
            </a:r>
            <a:endParaRPr lang="en-US" dirty="0"/>
          </a:p>
          <a:p>
            <a:pPr marL="0" indent="0">
              <a:buNone/>
            </a:pPr>
            <a:endParaRPr lang="en-US" dirty="0" smtClean="0"/>
          </a:p>
          <a:p>
            <a:pPr marL="0" indent="0">
              <a:buNone/>
            </a:pPr>
            <a:r>
              <a:rPr lang="en-US" dirty="0" smtClean="0">
                <a:solidFill>
                  <a:srgbClr val="7030A0"/>
                </a:solidFill>
              </a:rPr>
              <a:t>MYTHS Debunked</a:t>
            </a:r>
          </a:p>
          <a:p>
            <a:pPr>
              <a:buFont typeface="Wingdings" panose="05000000000000000000" pitchFamily="2" charset="2"/>
              <a:buChar char="v"/>
            </a:pPr>
            <a:r>
              <a:rPr lang="en-US" dirty="0" smtClean="0"/>
              <a:t>Science is neutral </a:t>
            </a:r>
            <a:r>
              <a:rPr lang="en-US" dirty="0"/>
              <a:t>to race, ethnicity, and </a:t>
            </a:r>
            <a:r>
              <a:rPr lang="en-US" dirty="0" smtClean="0"/>
              <a:t>gender</a:t>
            </a:r>
          </a:p>
          <a:p>
            <a:pPr marL="0" indent="0">
              <a:buNone/>
            </a:pPr>
            <a:endParaRPr lang="en-US" dirty="0"/>
          </a:p>
          <a:p>
            <a:pPr>
              <a:buFont typeface="Wingdings" panose="05000000000000000000" pitchFamily="2" charset="2"/>
              <a:buChar char="v"/>
            </a:pPr>
            <a:r>
              <a:rPr lang="en-US" dirty="0"/>
              <a:t>L</a:t>
            </a:r>
            <a:r>
              <a:rPr lang="en-US" dirty="0" smtClean="0"/>
              <a:t>eaving </a:t>
            </a:r>
            <a:r>
              <a:rPr lang="en-US" dirty="0"/>
              <a:t>science because they are unable or disinterested</a:t>
            </a:r>
          </a:p>
          <a:p>
            <a:pPr>
              <a:buFont typeface="Wingdings" panose="05000000000000000000" pitchFamily="2" charset="2"/>
              <a:buChar char="v"/>
            </a:pPr>
            <a:endParaRPr lang="en-US" dirty="0" smtClean="0"/>
          </a:p>
          <a:p>
            <a:pPr marL="0" indent="0">
              <a:buNone/>
            </a:pPr>
            <a:endParaRPr lang="en-US" dirty="0"/>
          </a:p>
          <a:p>
            <a:pPr marL="0" indent="0">
              <a:buNone/>
            </a:pPr>
            <a:endParaRPr lang="en-US" dirty="0"/>
          </a:p>
          <a:p>
            <a:pPr marL="0" indent="0">
              <a:buNone/>
            </a:pPr>
            <a:endParaRPr lang="en-US" dirty="0"/>
          </a:p>
        </p:txBody>
      </p:sp>
      <p:sp>
        <p:nvSpPr>
          <p:cNvPr id="5" name="TextBox 4"/>
          <p:cNvSpPr txBox="1"/>
          <p:nvPr/>
        </p:nvSpPr>
        <p:spPr>
          <a:xfrm>
            <a:off x="438411" y="5862180"/>
            <a:ext cx="10334901" cy="1169551"/>
          </a:xfrm>
          <a:prstGeom prst="rect">
            <a:avLst/>
          </a:prstGeom>
          <a:noFill/>
        </p:spPr>
        <p:txBody>
          <a:bodyPr wrap="square" rtlCol="0">
            <a:spAutoFit/>
          </a:bodyPr>
          <a:lstStyle/>
          <a:p>
            <a:r>
              <a:rPr lang="en-US" sz="1400" dirty="0">
                <a:solidFill>
                  <a:srgbClr val="00B050"/>
                </a:solidFill>
              </a:rPr>
              <a:t>Sheila Tobias.  (1990) They’re not Dumb they’re different: A new tier of talent for science.  Change 22, 11-30</a:t>
            </a:r>
          </a:p>
          <a:p>
            <a:r>
              <a:rPr lang="en-US" sz="1400" dirty="0">
                <a:solidFill>
                  <a:srgbClr val="00B050"/>
                </a:solidFill>
              </a:rPr>
              <a:t>Seymour, E. and Hewitt, N.M. (1997) Talking about leaving:  Why undergraduates leave the sciences. Westview </a:t>
            </a:r>
            <a:r>
              <a:rPr lang="en-US" sz="1400" dirty="0" smtClean="0">
                <a:solidFill>
                  <a:srgbClr val="00B050"/>
                </a:solidFill>
              </a:rPr>
              <a:t>Press</a:t>
            </a:r>
          </a:p>
          <a:p>
            <a:r>
              <a:rPr lang="en-US" sz="1400" dirty="0">
                <a:solidFill>
                  <a:srgbClr val="00B050"/>
                </a:solidFill>
              </a:rPr>
              <a:t>Cabrera, A.F., Colbeck, </a:t>
            </a:r>
            <a:r>
              <a:rPr lang="en-US" sz="1400" dirty="0" smtClean="0">
                <a:solidFill>
                  <a:srgbClr val="00B050"/>
                </a:solidFill>
              </a:rPr>
              <a:t>C.L. and </a:t>
            </a:r>
            <a:r>
              <a:rPr lang="en-US" sz="1400" dirty="0">
                <a:solidFill>
                  <a:srgbClr val="00B050"/>
                </a:solidFill>
              </a:rPr>
              <a:t>Terenzini, P. T. (2001) Developing performance indicators for assessing classroom </a:t>
            </a:r>
          </a:p>
          <a:p>
            <a:r>
              <a:rPr lang="en-US" sz="1400" dirty="0">
                <a:solidFill>
                  <a:srgbClr val="00B050"/>
                </a:solidFill>
              </a:rPr>
              <a:t>	teaching practices and student learning. Res High Educ 42, 327-352</a:t>
            </a:r>
          </a:p>
          <a:p>
            <a:endParaRPr lang="en-US" sz="1400" dirty="0">
              <a:solidFill>
                <a:srgbClr val="00B050"/>
              </a:solidFill>
            </a:endParaRPr>
          </a:p>
        </p:txBody>
      </p:sp>
    </p:spTree>
    <p:extLst>
      <p:ext uri="{BB962C8B-B14F-4D97-AF65-F5344CB8AC3E}">
        <p14:creationId xmlns:p14="http://schemas.microsoft.com/office/powerpoint/2010/main" val="24028427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083" y="303437"/>
            <a:ext cx="8596668" cy="705633"/>
          </a:xfrm>
        </p:spPr>
        <p:txBody>
          <a:bodyPr>
            <a:normAutofit/>
          </a:bodyPr>
          <a:lstStyle/>
          <a:p>
            <a:pPr algn="ctr"/>
            <a:r>
              <a:rPr lang="en-US" sz="4000" dirty="0" smtClean="0">
                <a:solidFill>
                  <a:srgbClr val="7030A0"/>
                </a:solidFill>
              </a:rPr>
              <a:t>What did we do? </a:t>
            </a:r>
            <a:endParaRPr lang="en-US" sz="4000" dirty="0">
              <a:solidFill>
                <a:srgbClr val="7030A0"/>
              </a:solidFill>
            </a:endParaRPr>
          </a:p>
        </p:txBody>
      </p:sp>
      <p:sp>
        <p:nvSpPr>
          <p:cNvPr id="3" name="Content Placeholder 2"/>
          <p:cNvSpPr>
            <a:spLocks noGrp="1"/>
          </p:cNvSpPr>
          <p:nvPr>
            <p:ph idx="1"/>
          </p:nvPr>
        </p:nvSpPr>
        <p:spPr>
          <a:xfrm>
            <a:off x="364211" y="1576540"/>
            <a:ext cx="8769715" cy="4362874"/>
          </a:xfrm>
        </p:spPr>
        <p:txBody>
          <a:bodyPr/>
          <a:lstStyle/>
          <a:p>
            <a:pPr marL="0" indent="0">
              <a:buNone/>
            </a:pPr>
            <a:endParaRPr lang="en-US" sz="2000" dirty="0"/>
          </a:p>
          <a:p>
            <a:pPr marL="0" indent="0">
              <a:buNone/>
            </a:pPr>
            <a:r>
              <a:rPr lang="en-US" sz="2400" b="1" dirty="0" smtClean="0">
                <a:solidFill>
                  <a:schemeClr val="accent4">
                    <a:lumMod val="75000"/>
                  </a:schemeClr>
                </a:solidFill>
              </a:rPr>
              <a:t>Created </a:t>
            </a:r>
            <a:r>
              <a:rPr lang="en-US" sz="2400" b="1" dirty="0">
                <a:solidFill>
                  <a:schemeClr val="accent4">
                    <a:lumMod val="75000"/>
                  </a:schemeClr>
                </a:solidFill>
              </a:rPr>
              <a:t>and </a:t>
            </a:r>
            <a:r>
              <a:rPr lang="en-US" sz="2400" b="1" dirty="0" smtClean="0">
                <a:solidFill>
                  <a:schemeClr val="accent4">
                    <a:lumMod val="75000"/>
                  </a:schemeClr>
                </a:solidFill>
              </a:rPr>
              <a:t>used </a:t>
            </a:r>
            <a:r>
              <a:rPr lang="en-US" sz="2400" b="1" dirty="0">
                <a:solidFill>
                  <a:schemeClr val="accent4">
                    <a:lumMod val="75000"/>
                  </a:schemeClr>
                </a:solidFill>
              </a:rPr>
              <a:t>videos in introductory chemistry </a:t>
            </a:r>
            <a:r>
              <a:rPr lang="en-US" sz="2400" b="1" dirty="0" smtClean="0">
                <a:solidFill>
                  <a:schemeClr val="accent4">
                    <a:lumMod val="75000"/>
                  </a:schemeClr>
                </a:solidFill>
              </a:rPr>
              <a:t>classes</a:t>
            </a:r>
          </a:p>
          <a:p>
            <a:pPr marL="0" indent="0">
              <a:buNone/>
            </a:pPr>
            <a:r>
              <a:rPr lang="en-US" sz="2400" b="1" dirty="0" smtClean="0">
                <a:solidFill>
                  <a:schemeClr val="accent4">
                    <a:lumMod val="75000"/>
                  </a:schemeClr>
                </a:solidFill>
              </a:rPr>
              <a:t>	-Supplement to the material being taught</a:t>
            </a:r>
            <a:endParaRPr lang="en-US" sz="2400" b="1" dirty="0">
              <a:solidFill>
                <a:schemeClr val="accent4">
                  <a:lumMod val="75000"/>
                </a:schemeClr>
              </a:solidFill>
            </a:endParaRPr>
          </a:p>
          <a:p>
            <a:pPr marL="0" indent="0">
              <a:buNone/>
            </a:pPr>
            <a:endParaRPr lang="en-US" sz="2000" b="1" dirty="0" smtClean="0">
              <a:solidFill>
                <a:schemeClr val="accent4">
                  <a:lumMod val="75000"/>
                </a:schemeClr>
              </a:solidFill>
            </a:endParaRPr>
          </a:p>
          <a:p>
            <a:pPr marL="0" indent="0">
              <a:buNone/>
            </a:pPr>
            <a:r>
              <a:rPr lang="en-US" sz="2000" b="1" dirty="0" smtClean="0">
                <a:solidFill>
                  <a:schemeClr val="accent4">
                    <a:lumMod val="75000"/>
                  </a:schemeClr>
                </a:solidFill>
              </a:rPr>
              <a:t>GOAL:</a:t>
            </a:r>
          </a:p>
          <a:p>
            <a:pPr marL="0" indent="0">
              <a:buNone/>
            </a:pPr>
            <a:r>
              <a:rPr lang="en-US" sz="2000" b="1" dirty="0" smtClean="0">
                <a:solidFill>
                  <a:schemeClr val="tx1"/>
                </a:solidFill>
              </a:rPr>
              <a:t>1. Provide </a:t>
            </a:r>
            <a:r>
              <a:rPr lang="en-US" sz="2000" b="1" dirty="0" err="1" smtClean="0">
                <a:solidFill>
                  <a:schemeClr val="tx1"/>
                </a:solidFill>
              </a:rPr>
              <a:t>Counterstereotypical</a:t>
            </a:r>
            <a:r>
              <a:rPr lang="en-US" sz="2000" b="1" dirty="0" smtClean="0">
                <a:solidFill>
                  <a:schemeClr val="tx1"/>
                </a:solidFill>
              </a:rPr>
              <a:t> Messaging</a:t>
            </a:r>
          </a:p>
          <a:p>
            <a:pPr marL="0" indent="0">
              <a:buNone/>
            </a:pPr>
            <a:r>
              <a:rPr lang="en-US" sz="2000" b="1" dirty="0" smtClean="0">
                <a:solidFill>
                  <a:schemeClr val="tx1"/>
                </a:solidFill>
              </a:rPr>
              <a:t>2. Hone problem solving skills </a:t>
            </a:r>
          </a:p>
          <a:p>
            <a:pPr marL="0" indent="0">
              <a:buNone/>
            </a:pPr>
            <a:r>
              <a:rPr lang="en-US" sz="2000" b="1" dirty="0" smtClean="0">
                <a:solidFill>
                  <a:schemeClr val="tx1"/>
                </a:solidFill>
              </a:rPr>
              <a:t>3. Change perception about science</a:t>
            </a:r>
            <a:endParaRPr lang="en-US" sz="2000" b="1" dirty="0">
              <a:solidFill>
                <a:schemeClr val="tx1"/>
              </a:solidFill>
            </a:endParaRPr>
          </a:p>
          <a:p>
            <a:pPr marL="0" indent="0">
              <a:buNone/>
            </a:pPr>
            <a:endParaRPr lang="en-US" sz="2000" dirty="0" smtClean="0"/>
          </a:p>
          <a:p>
            <a:pPr>
              <a:buAutoNum type="arabicPeriod" startAt="2"/>
            </a:pPr>
            <a:endParaRPr lang="en-US" dirty="0"/>
          </a:p>
        </p:txBody>
      </p:sp>
      <p:pic>
        <p:nvPicPr>
          <p:cNvPr id="2050" name="Picture 2" descr="Image result for experiment scientist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77932" y="2711479"/>
            <a:ext cx="2787749" cy="20929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98143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554197" y="61417"/>
            <a:ext cx="9255806" cy="1108705"/>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solidFill>
                  <a:srgbClr val="7030A0"/>
                </a:solidFill>
              </a:rPr>
              <a:t>Where did we get this idea?</a:t>
            </a:r>
          </a:p>
          <a:p>
            <a:pPr algn="ctr"/>
            <a:r>
              <a:rPr lang="en-US" dirty="0" smtClean="0">
                <a:solidFill>
                  <a:srgbClr val="7030A0"/>
                </a:solidFill>
              </a:rPr>
              <a:t>Reduce Negative Stereotype Threat</a:t>
            </a:r>
            <a:endParaRPr lang="en-US" dirty="0">
              <a:solidFill>
                <a:srgbClr val="7030A0"/>
              </a:solidFill>
            </a:endParaRPr>
          </a:p>
        </p:txBody>
      </p:sp>
      <p:sp>
        <p:nvSpPr>
          <p:cNvPr id="5" name="Content Placeholder 4"/>
          <p:cNvSpPr>
            <a:spLocks noGrp="1"/>
          </p:cNvSpPr>
          <p:nvPr>
            <p:ph idx="1"/>
          </p:nvPr>
        </p:nvSpPr>
        <p:spPr>
          <a:xfrm>
            <a:off x="426814" y="1083350"/>
            <a:ext cx="9619060" cy="5016826"/>
          </a:xfrm>
        </p:spPr>
        <p:txBody>
          <a:bodyPr>
            <a:normAutofit lnSpcReduction="10000"/>
          </a:bodyPr>
          <a:lstStyle/>
          <a:p>
            <a:pPr marL="0" indent="0">
              <a:buNone/>
            </a:pPr>
            <a:endParaRPr lang="en-US" dirty="0" smtClean="0"/>
          </a:p>
          <a:p>
            <a:pPr marL="0" indent="0">
              <a:buNone/>
            </a:pPr>
            <a:r>
              <a:rPr lang="en-US" b="1" dirty="0" smtClean="0">
                <a:solidFill>
                  <a:srgbClr val="C00000"/>
                </a:solidFill>
              </a:rPr>
              <a:t>Jeff </a:t>
            </a:r>
            <a:r>
              <a:rPr lang="en-US" b="1" dirty="0" err="1" smtClean="0">
                <a:solidFill>
                  <a:srgbClr val="C00000"/>
                </a:solidFill>
              </a:rPr>
              <a:t>Schinske</a:t>
            </a:r>
            <a:r>
              <a:rPr lang="en-US" b="1" dirty="0" smtClean="0">
                <a:solidFill>
                  <a:srgbClr val="C00000"/>
                </a:solidFill>
              </a:rPr>
              <a:t> </a:t>
            </a:r>
            <a:r>
              <a:rPr lang="en-US" b="1" dirty="0">
                <a:solidFill>
                  <a:srgbClr val="C00000"/>
                </a:solidFill>
              </a:rPr>
              <a:t>et al </a:t>
            </a:r>
            <a:r>
              <a:rPr lang="en-US" dirty="0"/>
              <a:t>– Scientist spotlight </a:t>
            </a:r>
            <a:r>
              <a:rPr lang="en-US" dirty="0" smtClean="0"/>
              <a:t>homework</a:t>
            </a:r>
          </a:p>
          <a:p>
            <a:pPr marL="0" indent="0">
              <a:buNone/>
            </a:pPr>
            <a:endParaRPr lang="en-US" dirty="0"/>
          </a:p>
          <a:p>
            <a:pPr marL="0" indent="0">
              <a:buNone/>
            </a:pPr>
            <a:r>
              <a:rPr lang="en-US" dirty="0" smtClean="0"/>
              <a:t>Shift from </a:t>
            </a:r>
            <a:r>
              <a:rPr lang="en-US" b="1" dirty="0" smtClean="0">
                <a:solidFill>
                  <a:schemeClr val="accent3">
                    <a:lumMod val="60000"/>
                    <a:lumOff val="40000"/>
                  </a:schemeClr>
                </a:solidFill>
              </a:rPr>
              <a:t>role model </a:t>
            </a:r>
            <a:r>
              <a:rPr lang="en-US" dirty="0" smtClean="0"/>
              <a:t>to possible selves (anything that makes us “us”) – subtle but 	important difference</a:t>
            </a:r>
          </a:p>
          <a:p>
            <a:pPr marL="0" indent="0">
              <a:buNone/>
            </a:pPr>
            <a:endParaRPr lang="en-US" dirty="0"/>
          </a:p>
          <a:p>
            <a:pPr marL="0" indent="0">
              <a:buNone/>
            </a:pPr>
            <a:r>
              <a:rPr lang="en-US" dirty="0">
                <a:solidFill>
                  <a:srgbClr val="002060"/>
                </a:solidFill>
              </a:rPr>
              <a:t>How do they work?</a:t>
            </a:r>
          </a:p>
          <a:p>
            <a:pPr marL="0" indent="0">
              <a:buNone/>
            </a:pPr>
            <a:r>
              <a:rPr lang="en-US" dirty="0"/>
              <a:t>Students review </a:t>
            </a:r>
            <a:r>
              <a:rPr lang="en-US" dirty="0" smtClean="0"/>
              <a:t>the </a:t>
            </a:r>
            <a:r>
              <a:rPr lang="en-US" dirty="0"/>
              <a:t>scientist’s research (journal article, or popular science article) </a:t>
            </a:r>
            <a:endParaRPr lang="en-US" dirty="0" smtClean="0"/>
          </a:p>
          <a:p>
            <a:pPr marL="0" indent="0">
              <a:buNone/>
            </a:pPr>
            <a:r>
              <a:rPr lang="en-US" dirty="0"/>
              <a:t>	</a:t>
            </a:r>
            <a:r>
              <a:rPr lang="en-US" u="sng" dirty="0" smtClean="0"/>
              <a:t>AND</a:t>
            </a:r>
            <a:r>
              <a:rPr lang="en-US" dirty="0" smtClean="0"/>
              <a:t> </a:t>
            </a:r>
          </a:p>
          <a:p>
            <a:pPr marL="0" indent="0">
              <a:buNone/>
            </a:pPr>
            <a:r>
              <a:rPr lang="en-US" dirty="0" smtClean="0"/>
              <a:t>a </a:t>
            </a:r>
            <a:r>
              <a:rPr lang="en-US" dirty="0"/>
              <a:t>resource regarding the scientist’s personal history (they are provided a photo as well</a:t>
            </a:r>
            <a:r>
              <a:rPr lang="en-US" dirty="0" smtClean="0"/>
              <a:t>).</a:t>
            </a:r>
          </a:p>
          <a:p>
            <a:pPr marL="0" indent="0">
              <a:buNone/>
            </a:pPr>
            <a:r>
              <a:rPr lang="en-US" dirty="0"/>
              <a:t>	</a:t>
            </a:r>
          </a:p>
          <a:p>
            <a:pPr marL="0" indent="0">
              <a:buNone/>
            </a:pPr>
            <a:endParaRPr lang="en-US" dirty="0" smtClean="0"/>
          </a:p>
          <a:p>
            <a:pPr marL="0" indent="0">
              <a:buNone/>
            </a:pPr>
            <a:r>
              <a:rPr lang="en-US" sz="2000" b="1" dirty="0" smtClean="0">
                <a:solidFill>
                  <a:schemeClr val="accent4"/>
                </a:solidFill>
              </a:rPr>
              <a:t>Good success!</a:t>
            </a:r>
            <a:endParaRPr lang="en-US" sz="2000" b="1" dirty="0">
              <a:solidFill>
                <a:schemeClr val="accent4"/>
              </a:solidFill>
            </a:endParaRPr>
          </a:p>
          <a:p>
            <a:pPr marL="0" indent="0">
              <a:buNone/>
            </a:pPr>
            <a:endParaRPr lang="en-US" dirty="0"/>
          </a:p>
          <a:p>
            <a:endParaRPr lang="en-US" dirty="0"/>
          </a:p>
        </p:txBody>
      </p:sp>
      <p:sp>
        <p:nvSpPr>
          <p:cNvPr id="3" name="TextBox 2"/>
          <p:cNvSpPr txBox="1"/>
          <p:nvPr/>
        </p:nvSpPr>
        <p:spPr>
          <a:xfrm>
            <a:off x="623939" y="6185416"/>
            <a:ext cx="8755692" cy="615553"/>
          </a:xfrm>
          <a:prstGeom prst="rect">
            <a:avLst/>
          </a:prstGeom>
          <a:noFill/>
          <a:ln>
            <a:noFill/>
          </a:ln>
        </p:spPr>
        <p:txBody>
          <a:bodyPr wrap="square" rtlCol="0">
            <a:spAutoFit/>
          </a:bodyPr>
          <a:lstStyle/>
          <a:p>
            <a:r>
              <a:rPr lang="en-US" sz="1600" dirty="0">
                <a:solidFill>
                  <a:srgbClr val="00B050"/>
                </a:solidFill>
              </a:rPr>
              <a:t>Schinske, J. N., Perkins, H. Snyder, A, and Wyer, M. (2016) CBE Vol. 15 1-18</a:t>
            </a:r>
          </a:p>
          <a:p>
            <a:endParaRPr lang="en-US" dirty="0"/>
          </a:p>
        </p:txBody>
      </p:sp>
    </p:spTree>
    <p:extLst>
      <p:ext uri="{BB962C8B-B14F-4D97-AF65-F5344CB8AC3E}">
        <p14:creationId xmlns:p14="http://schemas.microsoft.com/office/powerpoint/2010/main" val="1064832748"/>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Facet</Template>
  <TotalTime>838</TotalTime>
  <Words>662</Words>
  <Application>Microsoft Office PowerPoint</Application>
  <PresentationFormat>Widescreen</PresentationFormat>
  <Paragraphs>190</Paragraphs>
  <Slides>16</Slides>
  <Notes>0</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16</vt:i4>
      </vt:variant>
    </vt:vector>
  </HeadingPairs>
  <TitlesOfParts>
    <vt:vector size="26" baseType="lpstr">
      <vt:lpstr>Arial</vt:lpstr>
      <vt:lpstr>Calibri</vt:lpstr>
      <vt:lpstr>Calibri Light</vt:lpstr>
      <vt:lpstr>Century Gothic</vt:lpstr>
      <vt:lpstr>Trebuchet MS</vt:lpstr>
      <vt:lpstr>Wingdings</vt:lpstr>
      <vt:lpstr>Wingdings 3</vt:lpstr>
      <vt:lpstr>Facet</vt:lpstr>
      <vt:lpstr>Office Theme</vt:lpstr>
      <vt:lpstr>Prism7.Document</vt:lpstr>
      <vt:lpstr>Lightboard videos, Teaching Introductory Chemistry, and Reducing Stereotype Threat</vt:lpstr>
      <vt:lpstr>Crisis of Representation  Participation by Race &amp; Gender</vt:lpstr>
      <vt:lpstr>Why Diversify STEM?</vt:lpstr>
      <vt:lpstr>Where and Why? </vt:lpstr>
      <vt:lpstr>Where do we Lose Students of Color?</vt:lpstr>
      <vt:lpstr>Persistence Data from Rhodes and Birmingham-Southern College (BSC)</vt:lpstr>
      <vt:lpstr>Why do we Lose Students of Color?</vt:lpstr>
      <vt:lpstr>What did we do? </vt:lpstr>
      <vt:lpstr>PowerPoint Presentation</vt:lpstr>
      <vt:lpstr>The Project in More Detail</vt:lpstr>
      <vt:lpstr>What we learned</vt:lpstr>
      <vt:lpstr>Perceptions of Scientists </vt:lpstr>
      <vt:lpstr>Perceptions of Scientists (con’t )</vt:lpstr>
      <vt:lpstr>Overall, what we learned and Next Steps </vt:lpstr>
      <vt:lpstr>Collaborators</vt:lpstr>
      <vt:lpstr>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Integrating Inclusivity into  STEM Classes</dc:title>
  <dc:creator>Loprete_Darlene</dc:creator>
  <cp:lastModifiedBy>Loprete_Darlene</cp:lastModifiedBy>
  <cp:revision>266</cp:revision>
  <cp:lastPrinted>2019-05-20T18:20:10Z</cp:lastPrinted>
  <dcterms:created xsi:type="dcterms:W3CDTF">2018-07-07T21:18:04Z</dcterms:created>
  <dcterms:modified xsi:type="dcterms:W3CDTF">2019-06-03T19:28:45Z</dcterms:modified>
</cp:coreProperties>
</file>