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74" r:id="rId2"/>
    <p:sldId id="321" r:id="rId3"/>
    <p:sldId id="350" r:id="rId4"/>
    <p:sldId id="336" r:id="rId5"/>
    <p:sldId id="338" r:id="rId6"/>
    <p:sldId id="340" r:id="rId7"/>
    <p:sldId id="352" r:id="rId8"/>
    <p:sldId id="322" r:id="rId9"/>
    <p:sldId id="323" r:id="rId10"/>
    <p:sldId id="327" r:id="rId11"/>
    <p:sldId id="329" r:id="rId12"/>
    <p:sldId id="353" r:id="rId13"/>
    <p:sldId id="331" r:id="rId14"/>
    <p:sldId id="334" r:id="rId15"/>
    <p:sldId id="335" r:id="rId16"/>
    <p:sldId id="342" r:id="rId17"/>
    <p:sldId id="341" r:id="rId18"/>
    <p:sldId id="343" r:id="rId19"/>
    <p:sldId id="344" r:id="rId20"/>
    <p:sldId id="345" r:id="rId21"/>
    <p:sldId id="347" r:id="rId22"/>
    <p:sldId id="348" r:id="rId23"/>
    <p:sldId id="349" r:id="rId24"/>
    <p:sldId id="333" r:id="rId25"/>
    <p:sldId id="33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72356" autoAdjust="0"/>
  </p:normalViewPr>
  <p:slideViewPr>
    <p:cSldViewPr snapToGrid="0" snapToObjects="1">
      <p:cViewPr>
        <p:scale>
          <a:sx n="55" d="100"/>
          <a:sy n="55" d="100"/>
        </p:scale>
        <p:origin x="-186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8F4B1-FEE5-C34F-B467-7A4CDD7E334D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038CE-AD98-9C42-86ED-0D871166C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4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Spread across</a:t>
            </a:r>
            <a:r>
              <a:rPr lang="en-US" baseline="0" dirty="0" smtClean="0"/>
              <a:t> disciplines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Continuum of </a:t>
            </a:r>
            <a:r>
              <a:rPr lang="en-US" dirty="0" err="1" smtClean="0"/>
              <a:t>ed</a:t>
            </a:r>
            <a:r>
              <a:rPr lang="en-US" dirty="0" smtClean="0"/>
              <a:t> tech to digital scholarship</a:t>
            </a:r>
            <a:r>
              <a:rPr lang="en-US" baseline="0" dirty="0" smtClean="0"/>
              <a:t> (</a:t>
            </a:r>
            <a:r>
              <a:rPr lang="en-US" dirty="0" smtClean="0"/>
              <a:t>Annette </a:t>
            </a:r>
            <a:r>
              <a:rPr lang="en-US" dirty="0" err="1" smtClean="0"/>
              <a:t>Baertsche’s</a:t>
            </a:r>
            <a:r>
              <a:rPr lang="en-US" dirty="0" smtClean="0"/>
              <a:t> course project,</a:t>
            </a:r>
            <a:r>
              <a:rPr lang="en-US" baseline="0" dirty="0" smtClean="0"/>
              <a:t> </a:t>
            </a:r>
            <a:r>
              <a:rPr lang="en-US" dirty="0" smtClean="0"/>
              <a:t>Tom Morton’s Cities project,</a:t>
            </a:r>
            <a:r>
              <a:rPr lang="en-US" baseline="0" dirty="0" smtClean="0"/>
              <a:t> </a:t>
            </a:r>
            <a:r>
              <a:rPr lang="en-US" dirty="0" smtClean="0"/>
              <a:t>Media in Cars, Amherst)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Digital to Critical 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52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Spread across</a:t>
            </a:r>
            <a:r>
              <a:rPr lang="en-US" baseline="0" dirty="0" smtClean="0"/>
              <a:t> disciplines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Continuum of </a:t>
            </a:r>
            <a:r>
              <a:rPr lang="en-US" dirty="0" err="1" smtClean="0"/>
              <a:t>ed</a:t>
            </a:r>
            <a:r>
              <a:rPr lang="en-US" dirty="0" smtClean="0"/>
              <a:t> tech to digital scholarship</a:t>
            </a:r>
            <a:r>
              <a:rPr lang="en-US" baseline="0" dirty="0" smtClean="0"/>
              <a:t> (</a:t>
            </a:r>
            <a:r>
              <a:rPr lang="en-US" dirty="0" smtClean="0"/>
              <a:t>Annette </a:t>
            </a:r>
            <a:r>
              <a:rPr lang="en-US" dirty="0" err="1" smtClean="0"/>
              <a:t>Baertsche’s</a:t>
            </a:r>
            <a:r>
              <a:rPr lang="en-US" dirty="0" smtClean="0"/>
              <a:t> course project,</a:t>
            </a:r>
            <a:r>
              <a:rPr lang="en-US" baseline="0" dirty="0" smtClean="0"/>
              <a:t> </a:t>
            </a:r>
            <a:r>
              <a:rPr lang="en-US" dirty="0" smtClean="0"/>
              <a:t>Tom Morton’s Cities project,</a:t>
            </a:r>
            <a:r>
              <a:rPr lang="en-US" baseline="0" dirty="0" smtClean="0"/>
              <a:t> </a:t>
            </a:r>
            <a:r>
              <a:rPr lang="en-US" dirty="0" smtClean="0"/>
              <a:t>Media in Cars, Amherst)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Digital to Critical 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42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Spread across</a:t>
            </a:r>
            <a:r>
              <a:rPr lang="en-US" baseline="0" dirty="0" smtClean="0"/>
              <a:t> disciplines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Continuum of </a:t>
            </a:r>
            <a:r>
              <a:rPr lang="en-US" dirty="0" err="1" smtClean="0"/>
              <a:t>ed</a:t>
            </a:r>
            <a:r>
              <a:rPr lang="en-US" dirty="0" smtClean="0"/>
              <a:t> tech to digital scholarship</a:t>
            </a:r>
            <a:r>
              <a:rPr lang="en-US" baseline="0" dirty="0" smtClean="0"/>
              <a:t> (</a:t>
            </a:r>
            <a:r>
              <a:rPr lang="en-US" dirty="0" smtClean="0"/>
              <a:t>Annette </a:t>
            </a:r>
            <a:r>
              <a:rPr lang="en-US" dirty="0" err="1" smtClean="0"/>
              <a:t>Baertsche’s</a:t>
            </a:r>
            <a:r>
              <a:rPr lang="en-US" dirty="0" smtClean="0"/>
              <a:t> course project,</a:t>
            </a:r>
            <a:r>
              <a:rPr lang="en-US" baseline="0" dirty="0" smtClean="0"/>
              <a:t> </a:t>
            </a:r>
            <a:r>
              <a:rPr lang="en-US" dirty="0" smtClean="0"/>
              <a:t>Tom Morton’s Cities project,</a:t>
            </a:r>
            <a:r>
              <a:rPr lang="en-US" baseline="0" dirty="0" smtClean="0"/>
              <a:t> </a:t>
            </a:r>
            <a:r>
              <a:rPr lang="en-US" dirty="0" smtClean="0"/>
              <a:t>Media in Cars, Amherst)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Digital to Critical 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73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Spread across</a:t>
            </a:r>
            <a:r>
              <a:rPr lang="en-US" baseline="0" dirty="0" smtClean="0"/>
              <a:t> disciplines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Continuum of </a:t>
            </a:r>
            <a:r>
              <a:rPr lang="en-US" dirty="0" err="1" smtClean="0"/>
              <a:t>ed</a:t>
            </a:r>
            <a:r>
              <a:rPr lang="en-US" dirty="0" smtClean="0"/>
              <a:t> tech to digital scholarship</a:t>
            </a:r>
            <a:r>
              <a:rPr lang="en-US" baseline="0" dirty="0" smtClean="0"/>
              <a:t> (</a:t>
            </a:r>
            <a:r>
              <a:rPr lang="en-US" dirty="0" smtClean="0"/>
              <a:t>Annette </a:t>
            </a:r>
            <a:r>
              <a:rPr lang="en-US" dirty="0" err="1" smtClean="0"/>
              <a:t>Baertsche’s</a:t>
            </a:r>
            <a:r>
              <a:rPr lang="en-US" dirty="0" smtClean="0"/>
              <a:t> course project,</a:t>
            </a:r>
            <a:r>
              <a:rPr lang="en-US" baseline="0" dirty="0" smtClean="0"/>
              <a:t> </a:t>
            </a:r>
            <a:r>
              <a:rPr lang="en-US" dirty="0" smtClean="0"/>
              <a:t>Tom Morton’s Cities project,</a:t>
            </a:r>
            <a:r>
              <a:rPr lang="en-US" baseline="0" dirty="0" smtClean="0"/>
              <a:t> </a:t>
            </a:r>
            <a:r>
              <a:rPr lang="en-US" dirty="0" smtClean="0"/>
              <a:t>Media in Cars, Amherst)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Digital to Critical 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64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Spread across</a:t>
            </a:r>
            <a:r>
              <a:rPr lang="en-US" baseline="0" dirty="0" smtClean="0"/>
              <a:t> disciplines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Continuum of </a:t>
            </a:r>
            <a:r>
              <a:rPr lang="en-US" dirty="0" err="1" smtClean="0"/>
              <a:t>ed</a:t>
            </a:r>
            <a:r>
              <a:rPr lang="en-US" dirty="0" smtClean="0"/>
              <a:t> tech to digital scholarship</a:t>
            </a:r>
            <a:r>
              <a:rPr lang="en-US" baseline="0" dirty="0" smtClean="0"/>
              <a:t> (</a:t>
            </a:r>
            <a:r>
              <a:rPr lang="en-US" dirty="0" smtClean="0"/>
              <a:t>Annette </a:t>
            </a:r>
            <a:r>
              <a:rPr lang="en-US" dirty="0" err="1" smtClean="0"/>
              <a:t>Baertsche’s</a:t>
            </a:r>
            <a:r>
              <a:rPr lang="en-US" dirty="0" smtClean="0"/>
              <a:t> course project,</a:t>
            </a:r>
            <a:r>
              <a:rPr lang="en-US" baseline="0" dirty="0" smtClean="0"/>
              <a:t> </a:t>
            </a:r>
            <a:r>
              <a:rPr lang="en-US" dirty="0" smtClean="0"/>
              <a:t>Tom Morton’s Cities project,</a:t>
            </a:r>
            <a:r>
              <a:rPr lang="en-US" baseline="0" dirty="0" smtClean="0"/>
              <a:t> </a:t>
            </a:r>
            <a:r>
              <a:rPr lang="en-US" dirty="0" smtClean="0"/>
              <a:t>Media in Cars, Amherst)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Digital to Critical 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04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Spread across</a:t>
            </a:r>
            <a:r>
              <a:rPr lang="en-US" baseline="0" dirty="0" smtClean="0"/>
              <a:t> disciplines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Continuum of </a:t>
            </a:r>
            <a:r>
              <a:rPr lang="en-US" dirty="0" err="1" smtClean="0"/>
              <a:t>ed</a:t>
            </a:r>
            <a:r>
              <a:rPr lang="en-US" dirty="0" smtClean="0"/>
              <a:t> tech to digital scholarship</a:t>
            </a:r>
            <a:r>
              <a:rPr lang="en-US" baseline="0" dirty="0" smtClean="0"/>
              <a:t> (</a:t>
            </a:r>
            <a:r>
              <a:rPr lang="en-US" dirty="0" smtClean="0"/>
              <a:t>Annette </a:t>
            </a:r>
            <a:r>
              <a:rPr lang="en-US" dirty="0" err="1" smtClean="0"/>
              <a:t>Baertsche’s</a:t>
            </a:r>
            <a:r>
              <a:rPr lang="en-US" dirty="0" smtClean="0"/>
              <a:t> course project,</a:t>
            </a:r>
            <a:r>
              <a:rPr lang="en-US" baseline="0" dirty="0" smtClean="0"/>
              <a:t> </a:t>
            </a:r>
            <a:r>
              <a:rPr lang="en-US" dirty="0" smtClean="0"/>
              <a:t>Tom Morton’s Cities project,</a:t>
            </a:r>
            <a:r>
              <a:rPr lang="en-US" baseline="0" dirty="0" smtClean="0"/>
              <a:t> </a:t>
            </a:r>
            <a:r>
              <a:rPr lang="en-US" dirty="0" smtClean="0"/>
              <a:t>Media in Cars, Amherst)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Digital to Critical 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03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Allied Endeavors:</a:t>
            </a:r>
            <a:r>
              <a:rPr lang="en-US" baseline="0" dirty="0" smtClean="0"/>
              <a:t> </a:t>
            </a:r>
            <a:r>
              <a:rPr lang="en-US" dirty="0" smtClean="0"/>
              <a:t>Lehigh Valley Consortium, 5 Colleges, </a:t>
            </a:r>
            <a:r>
              <a:rPr lang="en-US" dirty="0" err="1" smtClean="0"/>
              <a:t>TriCo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dirty="0" smtClean="0"/>
              <a:t>LACOL, </a:t>
            </a:r>
            <a:r>
              <a:rPr lang="en-US" dirty="0" err="1" smtClean="0"/>
              <a:t>DLAx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Jenny </a:t>
            </a:r>
            <a:r>
              <a:rPr lang="en-US" dirty="0" err="1" smtClean="0"/>
              <a:t>Spohrer</a:t>
            </a:r>
            <a:endParaRPr lang="en-US" dirty="0" smtClean="0"/>
          </a:p>
          <a:p>
            <a:r>
              <a:rPr lang="en-US" dirty="0" smtClean="0"/>
              <a:t>Elizabeth</a:t>
            </a:r>
            <a:r>
              <a:rPr lang="en-US" baseline="0" dirty="0" smtClean="0"/>
              <a:t> Reilly</a:t>
            </a:r>
          </a:p>
          <a:p>
            <a:r>
              <a:rPr lang="en-US" baseline="0" dirty="0" smtClean="0"/>
              <a:t>Chris </a:t>
            </a:r>
            <a:r>
              <a:rPr lang="en-US" baseline="0" dirty="0" err="1" smtClean="0"/>
              <a:t>Boyland</a:t>
            </a:r>
            <a:endParaRPr lang="en-US" baseline="0" dirty="0" smtClean="0"/>
          </a:p>
          <a:p>
            <a:r>
              <a:rPr lang="en-US" baseline="0" dirty="0" smtClean="0"/>
              <a:t>Helen Chang</a:t>
            </a:r>
          </a:p>
          <a:p>
            <a:r>
              <a:rPr lang="en-US" baseline="0" dirty="0" smtClean="0"/>
              <a:t>Esther Chiang</a:t>
            </a:r>
          </a:p>
          <a:p>
            <a:r>
              <a:rPr lang="en-US" baseline="0" dirty="0" err="1" smtClean="0"/>
              <a:t>Jancy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Munguia</a:t>
            </a:r>
            <a:endParaRPr lang="en-US" baseline="0" dirty="0" smtClean="0"/>
          </a:p>
          <a:p>
            <a:r>
              <a:rPr lang="en-US" baseline="0" dirty="0" smtClean="0"/>
              <a:t>Beth Seltzer</a:t>
            </a:r>
          </a:p>
          <a:p>
            <a:r>
              <a:rPr lang="en-US" baseline="0" dirty="0" smtClean="0"/>
              <a:t>Sam Palumbo</a:t>
            </a:r>
          </a:p>
          <a:p>
            <a:r>
              <a:rPr lang="en-US" baseline="0" dirty="0" smtClean="0"/>
              <a:t>Jennifer Orr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22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Going fully online in the liberal arts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 smtClean="0"/>
              <a:t>MOOC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 smtClean="0"/>
              <a:t>certificate for faculty who will be teaching blended courses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 smtClean="0"/>
              <a:t>bridge program at Princeton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 smtClean="0"/>
              <a:t>other experiments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67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Evolution</a:t>
            </a:r>
            <a:r>
              <a:rPr lang="is-IS" sz="2000" dirty="0" smtClean="0"/>
              <a:t>…</a:t>
            </a:r>
            <a:endParaRPr lang="en-US" sz="20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Future of the field (</a:t>
            </a:r>
            <a:r>
              <a:rPr lang="en-US" sz="2000" dirty="0" err="1" smtClean="0"/>
              <a:t>postbacs</a:t>
            </a:r>
            <a:r>
              <a:rPr lang="en-US" sz="2000" dirty="0" smtClean="0"/>
              <a:t>, Agnes Irwin)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Internationalization of the liberal arts / spread to R1s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 smtClean="0"/>
              <a:t>International participation</a:t>
            </a:r>
            <a:r>
              <a:rPr lang="en-US" sz="2000" baseline="0" dirty="0" smtClean="0"/>
              <a:t> this year / branching to R1s</a:t>
            </a:r>
            <a:endParaRPr lang="en-US" sz="2000" dirty="0" smtClean="0"/>
          </a:p>
          <a:p>
            <a:pPr marL="742950" lvl="1" indent="-285750">
              <a:buFont typeface="Arial" charset="0"/>
              <a:buChar char="•"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07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Evolution</a:t>
            </a:r>
            <a:r>
              <a:rPr lang="is-IS" sz="2000" dirty="0" smtClean="0"/>
              <a:t>…</a:t>
            </a:r>
            <a:endParaRPr lang="en-US" sz="20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Future of the field (</a:t>
            </a:r>
            <a:r>
              <a:rPr lang="en-US" sz="2000" dirty="0" err="1" smtClean="0"/>
              <a:t>postbacs</a:t>
            </a:r>
            <a:r>
              <a:rPr lang="en-US" sz="2000" dirty="0" smtClean="0"/>
              <a:t>, Agnes Irwin)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Internationalization of the liberal arts / spread to R1s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dirty="0" smtClean="0"/>
              <a:t>International participation</a:t>
            </a:r>
            <a:r>
              <a:rPr lang="en-US" sz="2000" baseline="0" dirty="0" smtClean="0"/>
              <a:t> this year / branching to R1s</a:t>
            </a:r>
            <a:endParaRPr lang="en-US" sz="2000" dirty="0" smtClean="0"/>
          </a:p>
          <a:p>
            <a:pPr marL="742950" lvl="1" indent="-285750">
              <a:buFont typeface="Arial" charset="0"/>
              <a:buChar char="•"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03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Themes this year</a:t>
            </a:r>
            <a:r>
              <a:rPr lang="is-IS" sz="2000" dirty="0" smtClean="0"/>
              <a:t>…</a:t>
            </a:r>
            <a:endParaRPr lang="en-US" sz="20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Faculty development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Assessment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82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Spread across</a:t>
            </a:r>
            <a:r>
              <a:rPr lang="en-US" baseline="0" dirty="0" smtClean="0"/>
              <a:t> disciplines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Continuum of </a:t>
            </a:r>
            <a:r>
              <a:rPr lang="en-US" dirty="0" err="1" smtClean="0"/>
              <a:t>ed</a:t>
            </a:r>
            <a:r>
              <a:rPr lang="en-US" dirty="0" smtClean="0"/>
              <a:t> tech to digital scholarship</a:t>
            </a:r>
            <a:r>
              <a:rPr lang="en-US" baseline="0" dirty="0" smtClean="0"/>
              <a:t> (</a:t>
            </a:r>
            <a:r>
              <a:rPr lang="en-US" dirty="0" smtClean="0"/>
              <a:t>Annette </a:t>
            </a:r>
            <a:r>
              <a:rPr lang="en-US" dirty="0" err="1" smtClean="0"/>
              <a:t>Baertsche’s</a:t>
            </a:r>
            <a:r>
              <a:rPr lang="en-US" dirty="0" smtClean="0"/>
              <a:t> course project,</a:t>
            </a:r>
            <a:r>
              <a:rPr lang="en-US" baseline="0" dirty="0" smtClean="0"/>
              <a:t> </a:t>
            </a:r>
            <a:r>
              <a:rPr lang="en-US" dirty="0" smtClean="0"/>
              <a:t>Tom Morton’s Cities project,</a:t>
            </a:r>
            <a:r>
              <a:rPr lang="en-US" baseline="0" dirty="0" smtClean="0"/>
              <a:t> </a:t>
            </a:r>
            <a:r>
              <a:rPr lang="en-US" dirty="0" smtClean="0"/>
              <a:t>Media in Cars, Amherst)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Spread across</a:t>
            </a:r>
            <a:r>
              <a:rPr lang="en-US" baseline="0" dirty="0" smtClean="0"/>
              <a:t> disciplines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Continuum of </a:t>
            </a:r>
            <a:r>
              <a:rPr lang="en-US" dirty="0" err="1" smtClean="0"/>
              <a:t>ed</a:t>
            </a:r>
            <a:r>
              <a:rPr lang="en-US" dirty="0" smtClean="0"/>
              <a:t> tech to digital scholarship</a:t>
            </a:r>
            <a:r>
              <a:rPr lang="en-US" baseline="0" dirty="0" smtClean="0"/>
              <a:t> (</a:t>
            </a:r>
            <a:r>
              <a:rPr lang="en-US" dirty="0" smtClean="0"/>
              <a:t>Annette </a:t>
            </a:r>
            <a:r>
              <a:rPr lang="en-US" dirty="0" err="1" smtClean="0"/>
              <a:t>Baertsche’s</a:t>
            </a:r>
            <a:r>
              <a:rPr lang="en-US" dirty="0" smtClean="0"/>
              <a:t> course project,</a:t>
            </a:r>
            <a:r>
              <a:rPr lang="en-US" baseline="0" dirty="0" smtClean="0"/>
              <a:t> </a:t>
            </a:r>
            <a:r>
              <a:rPr lang="en-US" dirty="0" smtClean="0"/>
              <a:t>Tom Morton’s Cities project,</a:t>
            </a:r>
            <a:r>
              <a:rPr lang="en-US" baseline="0" dirty="0" smtClean="0"/>
              <a:t> </a:t>
            </a:r>
            <a:r>
              <a:rPr lang="en-US" dirty="0" smtClean="0"/>
              <a:t>Media in Cars, Amherst)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Digital to Critical 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038CE-AD98-9C42-86ED-0D871166CD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EC05-FE66-ED42-B31C-0ED33754BBAA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5F17-5608-624D-9FFD-534AB39A8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EC05-FE66-ED42-B31C-0ED33754BBAA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5F17-5608-624D-9FFD-534AB39A8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EC05-FE66-ED42-B31C-0ED33754BBAA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5F17-5608-624D-9FFD-534AB39A8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EC05-FE66-ED42-B31C-0ED33754BBAA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5F17-5608-624D-9FFD-534AB39A8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EC05-FE66-ED42-B31C-0ED33754BBAA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5F17-5608-624D-9FFD-534AB39A8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EC05-FE66-ED42-B31C-0ED33754BBAA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5F17-5608-624D-9FFD-534AB39A8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EC05-FE66-ED42-B31C-0ED33754BBAA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5F17-5608-624D-9FFD-534AB39A8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EC05-FE66-ED42-B31C-0ED33754BBAA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5F17-5608-624D-9FFD-534AB39A8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EC05-FE66-ED42-B31C-0ED33754BBAA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5F17-5608-624D-9FFD-534AB39A8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EC05-FE66-ED42-B31C-0ED33754BBAA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5F17-5608-624D-9FFD-534AB39A8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EC05-FE66-ED42-B31C-0ED33754BBAA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D5F17-5608-624D-9FFD-534AB39A8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AEC05-FE66-ED42-B31C-0ED33754BBAA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D5F17-5608-624D-9FFD-534AB39A8E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siesing@brynmaw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3248146"/>
            <a:ext cx="4572000" cy="758296"/>
          </a:xfrm>
        </p:spPr>
        <p:txBody>
          <a:bodyPr>
            <a:normAutofit fontScale="90000"/>
          </a:bodyPr>
          <a:lstStyle/>
          <a:p>
            <a:pPr lvl="0"/>
            <a:r>
              <a:rPr lang="en-US" i="1" dirty="0" smtClean="0"/>
              <a:t>WELCOME!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377218" y="4693557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Gina </a:t>
            </a:r>
            <a:r>
              <a:rPr lang="en-US" dirty="0" err="1" smtClean="0"/>
              <a:t>Siesing</a:t>
            </a:r>
            <a:r>
              <a:rPr lang="en-US" dirty="0" smtClean="0"/>
              <a:t>, Ph.D.</a:t>
            </a:r>
          </a:p>
          <a:p>
            <a:pPr algn="r"/>
            <a:r>
              <a:rPr lang="en-US" i="1" dirty="0" smtClean="0"/>
              <a:t>Chief Information Officer &amp; </a:t>
            </a:r>
          </a:p>
          <a:p>
            <a:pPr algn="r"/>
            <a:r>
              <a:rPr lang="en-US" i="1" dirty="0" smtClean="0"/>
              <a:t>Constance A. Jones Director of Libraries</a:t>
            </a:r>
          </a:p>
          <a:p>
            <a:pPr algn="r"/>
            <a:r>
              <a:rPr lang="en-US" dirty="0" smtClean="0">
                <a:hlinkClick r:id="rId3"/>
              </a:rPr>
              <a:t>gsiesing@brynmawr.edu</a:t>
            </a:r>
            <a:endParaRPr lang="en-US" dirty="0" smtClean="0"/>
          </a:p>
          <a:p>
            <a:pPr algn="r"/>
            <a:r>
              <a:rPr lang="en-US" dirty="0" smtClean="0"/>
              <a:t>@</a:t>
            </a:r>
            <a:r>
              <a:rPr lang="en-US" dirty="0" err="1" smtClean="0"/>
              <a:t>gsiesing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43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83" y="0"/>
            <a:ext cx="1820385" cy="2247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66" y="0"/>
            <a:ext cx="68580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latin typeface="Garamond" charset="0"/>
                <a:ea typeface="Garamond" charset="0"/>
                <a:cs typeface="Garamond" charset="0"/>
              </a:rPr>
              <a:t>Blended Learning in the Liberal Arts</a:t>
            </a:r>
          </a:p>
          <a:p>
            <a:pPr algn="r"/>
            <a:r>
              <a:rPr lang="en-US" sz="4400" b="1" dirty="0" smtClean="0">
                <a:latin typeface="Garamond" charset="0"/>
                <a:ea typeface="Garamond" charset="0"/>
                <a:cs typeface="Garamond" charset="0"/>
              </a:rPr>
              <a:t>Conference 2016</a:t>
            </a:r>
            <a:endParaRPr lang="en-US" sz="4400" b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10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9144000" cy="5048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49521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3249521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Clear indication/evidence that students would benefit.</a:t>
            </a:r>
          </a:p>
          <a:p>
            <a:pPr marL="514350" indent="-514350">
              <a:buFontTx/>
              <a:buAutoNum type="arabicPeriod"/>
            </a:pP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A better understanding of the types of technologies that are relevant to teaching and learning.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Confidence that the technology would work the way I planned.</a:t>
            </a:r>
          </a:p>
        </p:txBody>
      </p:sp>
    </p:spTree>
    <p:extLst>
      <p:ext uri="{BB962C8B-B14F-4D97-AF65-F5344CB8AC3E}">
        <p14:creationId xmlns:p14="http://schemas.microsoft.com/office/powerpoint/2010/main" val="21298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2321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aramond" charset="0"/>
                <a:ea typeface="Garamond" charset="0"/>
                <a:cs typeface="Garamond" charset="0"/>
              </a:rPr>
              <a:t>For Reflection &amp; Sharing with a Colleague:</a:t>
            </a:r>
          </a:p>
          <a:p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In your context, what evidence do you collect and share about how a particular technology-enhanced teaching or learning approach works for students?</a:t>
            </a:r>
          </a:p>
          <a:p>
            <a:pPr marL="285750" indent="-285750">
              <a:buFont typeface="Arial" charset="0"/>
              <a:buChar char="•"/>
            </a:pP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marL="285750" lvl="1" indent="-285750">
              <a:buFont typeface="Arial" charset="0"/>
              <a:buChar char="•"/>
            </a:pP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How </a:t>
            </a:r>
            <a:r>
              <a:rPr lang="en-US" sz="3200" dirty="0">
                <a:latin typeface="Garamond" charset="0"/>
                <a:ea typeface="Garamond" charset="0"/>
                <a:cs typeface="Garamond" charset="0"/>
              </a:rPr>
              <a:t>do </a:t>
            </a: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folks in your communities of practice inspire one another with examples of what’s possible and help those with trepidation to get beyond the barriers?</a:t>
            </a:r>
          </a:p>
          <a:p>
            <a:pPr marL="285750" indent="-285750">
              <a:buFont typeface="Arial" charset="0"/>
              <a:buChar char="•"/>
            </a:pP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51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111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3900"/>
            <a:ext cx="5207000" cy="2324100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35349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879131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69521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699"/>
            <a:ext cx="9144000" cy="610076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charset="0"/>
                <a:ea typeface="Garamond" charset="0"/>
                <a:cs typeface="Garamond" charset="0"/>
              </a:rPr>
              <a:t>From Digital Fluency to Critical Making</a:t>
            </a:r>
          </a:p>
        </p:txBody>
      </p:sp>
    </p:spTree>
    <p:extLst>
      <p:ext uri="{BB962C8B-B14F-4D97-AF65-F5344CB8AC3E}">
        <p14:creationId xmlns:p14="http://schemas.microsoft.com/office/powerpoint/2010/main" val="134400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826"/>
            <a:ext cx="9144000" cy="610076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charset="0"/>
                <a:ea typeface="Garamond" charset="0"/>
                <a:cs typeface="Garamond" charset="0"/>
              </a:rPr>
              <a:t>From Digital Fluency to Critical Making</a:t>
            </a:r>
          </a:p>
        </p:txBody>
      </p:sp>
    </p:spTree>
    <p:extLst>
      <p:ext uri="{BB962C8B-B14F-4D97-AF65-F5344CB8AC3E}">
        <p14:creationId xmlns:p14="http://schemas.microsoft.com/office/powerpoint/2010/main" val="2711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381"/>
            <a:ext cx="9144000" cy="609361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charset="0"/>
                <a:ea typeface="Garamond" charset="0"/>
                <a:cs typeface="Garamond" charset="0"/>
              </a:rPr>
              <a:t>From Digital Fluency to Critical Making</a:t>
            </a:r>
          </a:p>
        </p:txBody>
      </p:sp>
    </p:spTree>
    <p:extLst>
      <p:ext uri="{BB962C8B-B14F-4D97-AF65-F5344CB8AC3E}">
        <p14:creationId xmlns:p14="http://schemas.microsoft.com/office/powerpoint/2010/main" val="7674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237"/>
            <a:ext cx="9144000" cy="610076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charset="0"/>
                <a:ea typeface="Garamond" charset="0"/>
                <a:cs typeface="Garamond" charset="0"/>
              </a:rPr>
              <a:t>From Digital Fluency to Critical Making</a:t>
            </a:r>
          </a:p>
        </p:txBody>
      </p:sp>
    </p:spTree>
    <p:extLst>
      <p:ext uri="{BB962C8B-B14F-4D97-AF65-F5344CB8AC3E}">
        <p14:creationId xmlns:p14="http://schemas.microsoft.com/office/powerpoint/2010/main" val="171633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Garamond" charset="0"/>
                <a:ea typeface="Garamond" charset="0"/>
                <a:cs typeface="Garamond" charset="0"/>
              </a:rPr>
              <a:t>Power of Community</a:t>
            </a:r>
            <a:endParaRPr lang="en-US" b="1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4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2533" y="5960533"/>
            <a:ext cx="5249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Garamond" charset="0"/>
                <a:ea typeface="Garamond" charset="0"/>
                <a:cs typeface="Garamond" charset="0"/>
              </a:rPr>
              <a:t>Power of Community</a:t>
            </a:r>
            <a:endParaRPr lang="en-US" sz="4000" b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7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237"/>
            <a:ext cx="9144000" cy="610076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charset="0"/>
                <a:ea typeface="Garamond" charset="0"/>
                <a:cs typeface="Garamond" charset="0"/>
              </a:rPr>
              <a:t>From Digital Fluency to Critical Making</a:t>
            </a:r>
          </a:p>
        </p:txBody>
      </p:sp>
    </p:spTree>
    <p:extLst>
      <p:ext uri="{BB962C8B-B14F-4D97-AF65-F5344CB8AC3E}">
        <p14:creationId xmlns:p14="http://schemas.microsoft.com/office/powerpoint/2010/main" val="12408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237"/>
            <a:ext cx="9144000" cy="61007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charset="0"/>
                <a:ea typeface="Garamond" charset="0"/>
                <a:cs typeface="Garamond" charset="0"/>
              </a:rPr>
              <a:t>From Digital Fluency to Critical Making</a:t>
            </a:r>
          </a:p>
        </p:txBody>
      </p:sp>
    </p:spTree>
    <p:extLst>
      <p:ext uri="{BB962C8B-B14F-4D97-AF65-F5344CB8AC3E}">
        <p14:creationId xmlns:p14="http://schemas.microsoft.com/office/powerpoint/2010/main" val="144661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237"/>
            <a:ext cx="9144000" cy="610076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charset="0"/>
                <a:ea typeface="Garamond" charset="0"/>
                <a:cs typeface="Garamond" charset="0"/>
              </a:rPr>
              <a:t>From Digital Fluency to Critical Making</a:t>
            </a:r>
          </a:p>
        </p:txBody>
      </p:sp>
    </p:spTree>
    <p:extLst>
      <p:ext uri="{BB962C8B-B14F-4D97-AF65-F5344CB8AC3E}">
        <p14:creationId xmlns:p14="http://schemas.microsoft.com/office/powerpoint/2010/main" val="41176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237"/>
            <a:ext cx="9144000" cy="610076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Garamond" charset="0"/>
                <a:ea typeface="Garamond" charset="0"/>
                <a:cs typeface="Garamond" charset="0"/>
              </a:rPr>
              <a:t>From Digital Fluency to Critical Making</a:t>
            </a:r>
          </a:p>
        </p:txBody>
      </p:sp>
    </p:spTree>
    <p:extLst>
      <p:ext uri="{BB962C8B-B14F-4D97-AF65-F5344CB8AC3E}">
        <p14:creationId xmlns:p14="http://schemas.microsoft.com/office/powerpoint/2010/main" val="138728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7067"/>
            <a:ext cx="9144000" cy="800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Garamond" charset="0"/>
                <a:ea typeface="Garamond" charset="0"/>
                <a:cs typeface="Garamond" charset="0"/>
              </a:rPr>
              <a:t>Minute for Reflection (and possible tweeting - </a:t>
            </a:r>
            <a:r>
              <a:rPr lang="en-US" sz="3600" b="1" dirty="0">
                <a:latin typeface="Garamond" charset="0"/>
                <a:ea typeface="Garamond" charset="0"/>
                <a:cs typeface="Garamond" charset="0"/>
              </a:rPr>
              <a:t>#BlendLAC16</a:t>
            </a:r>
            <a:r>
              <a:rPr lang="en-US" sz="3600" b="1" dirty="0" smtClean="0">
                <a:latin typeface="Garamond" charset="0"/>
                <a:ea typeface="Garamond" charset="0"/>
                <a:cs typeface="Garamond" charset="0"/>
              </a:rPr>
              <a:t>):</a:t>
            </a:r>
          </a:p>
          <a:p>
            <a:pPr marL="742950" lvl="1" indent="-285750">
              <a:buFont typeface="Arial" charset="0"/>
              <a:buChar char="•"/>
            </a:pPr>
            <a:endParaRPr lang="en-US" sz="3600" dirty="0">
              <a:latin typeface="Garamond" charset="0"/>
              <a:ea typeface="Garamond" charset="0"/>
              <a:cs typeface="Garamond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Is there a takeaway for you coming out of this welcome session and your brief conversations with peers?</a:t>
            </a:r>
          </a:p>
          <a:p>
            <a:pPr marL="285750" indent="-285750">
              <a:buFont typeface="Arial" charset="0"/>
              <a:buChar char="•"/>
            </a:pPr>
            <a:endParaRPr lang="en-US" sz="3600" dirty="0" smtClean="0">
              <a:latin typeface="Garamond" charset="0"/>
              <a:ea typeface="Garamond" charset="0"/>
              <a:cs typeface="Garamond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>
                <a:latin typeface="Garamond" charset="0"/>
                <a:ea typeface="Garamond" charset="0"/>
                <a:cs typeface="Garamond" charset="0"/>
              </a:rPr>
              <a:t>What lingering question(s) will you carry into the conference sessions and conversations this afternoon and tomorrow?</a:t>
            </a:r>
          </a:p>
          <a:p>
            <a:pPr marL="742950" lvl="1" indent="-285750">
              <a:buFont typeface="Arial" charset="0"/>
              <a:buChar char="•"/>
            </a:pPr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471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288" y="3674533"/>
            <a:ext cx="7941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Garamond" charset="0"/>
                <a:ea typeface="Garamond" charset="0"/>
                <a:cs typeface="Garamond" charset="0"/>
              </a:rPr>
              <a:t>Have a wonderful conference!</a:t>
            </a:r>
          </a:p>
          <a:p>
            <a:pPr algn="ctr"/>
            <a:endParaRPr lang="en-US" sz="4000" b="1" dirty="0" smtClean="0"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sz="4000" b="1" dirty="0">
                <a:latin typeface="Garamond" charset="0"/>
                <a:ea typeface="Garamond" charset="0"/>
                <a:cs typeface="Garamond" charset="0"/>
              </a:rPr>
              <a:t>#BlendLAC16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55" y="138249"/>
            <a:ext cx="7188197" cy="289180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5914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07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Garamond" charset="0"/>
                <a:ea typeface="Garamond" charset="0"/>
                <a:cs typeface="Garamond" charset="0"/>
              </a:rPr>
              <a:t>Bringing Us Together</a:t>
            </a:r>
            <a:endParaRPr lang="en-US" b="1" dirty="0"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93" y="1170139"/>
            <a:ext cx="1725446" cy="1725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823" y="5141130"/>
            <a:ext cx="2298037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97" y="3070583"/>
            <a:ext cx="1905300" cy="28579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96" y="3233092"/>
            <a:ext cx="1546620" cy="1546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03" y="907408"/>
            <a:ext cx="1525815" cy="1964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" y="1150400"/>
            <a:ext cx="1667489" cy="1738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86" y="4097867"/>
            <a:ext cx="2142647" cy="1984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157"/>
            <a:ext cx="1614299" cy="2420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3" y="1636788"/>
            <a:ext cx="2232209" cy="223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50900"/>
            <a:ext cx="7708392" cy="513892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13546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Garamond" charset="0"/>
                <a:ea typeface="Garamond" charset="0"/>
                <a:cs typeface="Garamond" charset="0"/>
              </a:rPr>
              <a:t>Experiments in and beyond Blended Learning</a:t>
            </a:r>
            <a:endParaRPr lang="en-US" sz="3200" b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50900"/>
            <a:ext cx="7711440" cy="514197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2400" y="0"/>
            <a:ext cx="866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Garamond" charset="0"/>
                <a:ea typeface="Garamond" charset="0"/>
                <a:cs typeface="Garamond" charset="0"/>
              </a:rPr>
              <a:t>Evolution &amp; Growth</a:t>
            </a:r>
            <a:endParaRPr lang="en-US" sz="3600" b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50900"/>
            <a:ext cx="7711440" cy="514197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2400" y="0"/>
            <a:ext cx="8669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Garamond" charset="0"/>
                <a:ea typeface="Garamond" charset="0"/>
                <a:cs typeface="Garamond" charset="0"/>
              </a:rPr>
              <a:t>Evolution &amp; Growth</a:t>
            </a:r>
            <a:endParaRPr lang="en-US" sz="3600" b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69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2321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aramond" charset="0"/>
                <a:ea typeface="Garamond" charset="0"/>
                <a:cs typeface="Garamond" charset="0"/>
              </a:rPr>
              <a:t>For Reflection &amp; Sharing with a Colleague:</a:t>
            </a:r>
          </a:p>
          <a:p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In your context, what are the major factors that motivate (you as) faculty to integrate technology into courses or into the curriculum?</a:t>
            </a:r>
          </a:p>
          <a:p>
            <a:pPr marL="285750" indent="-285750">
              <a:buFont typeface="Arial" charset="0"/>
              <a:buChar char="•"/>
            </a:pPr>
            <a:endParaRPr lang="en-US" sz="3200" dirty="0" smtClean="0">
              <a:latin typeface="Garamond" charset="0"/>
              <a:ea typeface="Garamond" charset="0"/>
              <a:cs typeface="Garamond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>
                <a:latin typeface="Garamond" charset="0"/>
                <a:ea typeface="Garamond" charset="0"/>
                <a:cs typeface="Garamond" charset="0"/>
              </a:rPr>
              <a:t>What are the major barriers that impede experimentation or investment in these practices?</a:t>
            </a: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32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52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490206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4" y="0"/>
            <a:ext cx="55875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MC_GRAY_TEMPLATE">
  <a:themeElements>
    <a:clrScheme name="BRYN MAWR">
      <a:dk1>
        <a:srgbClr val="3F5056"/>
      </a:dk1>
      <a:lt1>
        <a:srgbClr val="FFECAD"/>
      </a:lt1>
      <a:dk2>
        <a:srgbClr val="0092D2"/>
      </a:dk2>
      <a:lt2>
        <a:srgbClr val="A5A6A5"/>
      </a:lt2>
      <a:accent1>
        <a:srgbClr val="FFE222"/>
      </a:accent1>
      <a:accent2>
        <a:srgbClr val="008E6C"/>
      </a:accent2>
      <a:accent3>
        <a:srgbClr val="D1282B"/>
      </a:accent3>
      <a:accent4>
        <a:srgbClr val="00396D"/>
      </a:accent4>
      <a:accent5>
        <a:srgbClr val="141313"/>
      </a:accent5>
      <a:accent6>
        <a:srgbClr val="3F5056"/>
      </a:accent6>
      <a:hlink>
        <a:srgbClr val="0092D2"/>
      </a:hlink>
      <a:folHlink>
        <a:srgbClr val="A5A6A5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BMC_GRAY_TEMPLATE.potx</Template>
  <TotalTime>1012</TotalTime>
  <Words>674</Words>
  <Application>Microsoft Office PowerPoint</Application>
  <PresentationFormat>On-screen Show (4:3)</PresentationFormat>
  <Paragraphs>126</Paragraphs>
  <Slides>25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BMC_GRAY_TEMPLATE</vt:lpstr>
      <vt:lpstr>WELCOME!</vt:lpstr>
      <vt:lpstr>Power of Community</vt:lpstr>
      <vt:lpstr>Bringing Us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Lucy Pope</dc:creator>
  <cp:lastModifiedBy>Elizabeth Reilly</cp:lastModifiedBy>
  <cp:revision>459</cp:revision>
  <cp:lastPrinted>2016-02-04T21:00:56Z</cp:lastPrinted>
  <dcterms:created xsi:type="dcterms:W3CDTF">2012-04-16T18:31:22Z</dcterms:created>
  <dcterms:modified xsi:type="dcterms:W3CDTF">2016-05-17T18:16:06Z</dcterms:modified>
</cp:coreProperties>
</file>