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8.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85" r:id="rId3"/>
    <p:sldId id="281" r:id="rId4"/>
    <p:sldId id="257" r:id="rId5"/>
    <p:sldId id="307" r:id="rId6"/>
    <p:sldId id="317" r:id="rId7"/>
    <p:sldId id="280" r:id="rId8"/>
    <p:sldId id="312" r:id="rId9"/>
    <p:sldId id="274" r:id="rId10"/>
    <p:sldId id="306" r:id="rId11"/>
    <p:sldId id="282" r:id="rId12"/>
    <p:sldId id="283" r:id="rId13"/>
    <p:sldId id="286" r:id="rId14"/>
    <p:sldId id="319" r:id="rId15"/>
    <p:sldId id="287" r:id="rId16"/>
    <p:sldId id="288" r:id="rId17"/>
    <p:sldId id="304" r:id="rId18"/>
    <p:sldId id="305" r:id="rId19"/>
    <p:sldId id="324" r:id="rId20"/>
    <p:sldId id="299" r:id="rId21"/>
    <p:sldId id="325" r:id="rId22"/>
    <p:sldId id="326" r:id="rId23"/>
    <p:sldId id="300" r:id="rId24"/>
    <p:sldId id="301" r:id="rId25"/>
    <p:sldId id="302" r:id="rId26"/>
    <p:sldId id="303" r:id="rId27"/>
    <p:sldId id="296" r:id="rId28"/>
    <p:sldId id="297" r:id="rId29"/>
    <p:sldId id="298" r:id="rId30"/>
    <p:sldId id="327" r:id="rId31"/>
    <p:sldId id="308" r:id="rId32"/>
    <p:sldId id="290" r:id="rId33"/>
    <p:sldId id="291" r:id="rId34"/>
    <p:sldId id="293" r:id="rId35"/>
    <p:sldId id="294" r:id="rId36"/>
    <p:sldId id="295" r:id="rId37"/>
    <p:sldId id="322" r:id="rId38"/>
    <p:sldId id="271" r:id="rId39"/>
    <p:sldId id="320" r:id="rId40"/>
    <p:sldId id="321" r:id="rId41"/>
    <p:sldId id="277" r:id="rId42"/>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extLst>
    <p:ext uri="{EFAFB233-063F-42B5-8137-9DF3F51BA10A}">
      <p15:sldGuideLst xmlns:p15="http://schemas.microsoft.com/office/powerpoint/2012/main" xmlns="">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5A22"/>
    <a:srgbClr val="F9DD3A"/>
    <a:srgbClr val="D6B52E"/>
    <a:srgbClr val="229534"/>
    <a:srgbClr val="2881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50" autoAdjust="0"/>
    <p:restoredTop sz="50067" autoAdjust="0"/>
  </p:normalViewPr>
  <p:slideViewPr>
    <p:cSldViewPr snapToGrid="0" snapToObjects="1">
      <p:cViewPr varScale="1">
        <p:scale>
          <a:sx n="83" d="100"/>
          <a:sy n="83" d="100"/>
        </p:scale>
        <p:origin x="-816" y="-128"/>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localhost\Users\dm33856\Box%20Sync\Grants\Teagle\Assessment\2014-2015%20Assessment\Final%20Data%20-%20Video%20Efficacy%202014-2015.xlsx" TargetMode="External"/><Relationship Id="rId3"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localhost/Users/dm33856/Box%20Sync/Grants/Teagle/Assessment/2014-2015%20Assessment/Final%20Data%20-%20Video%20Efficacy%202014-2015.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localhost/Users/dm33856/Box%20Sync/Grants/Teagle/Assessment/2014-2015%20Assessment/Final%20Data%20-%20Video%20Efficacy%202014-2015.xlsx" TargetMode="External"/><Relationship Id="rId3"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file://localhost/Users/dm33856/Box%20Sync/Working%20Files/Assessment/Instructor%20Survey/Instructor%20Survey%20Preliminary%20Results%2020151105.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oleObject" Target="file://localhost/Users/dm33856/Box%20Sync/Working%20Files/Assessment/Instructor%20Survey/Instructor%20Survey%20Preliminary%20Results%2020151105.xlsx" TargetMode="Externa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oleObject" Target="file://localhost/Users/dm33856/Box%20Sync/Working%20Files/Assessment/Instructor%20Survey/Instructor%20Survey%20Results%2020150125.csv" TargetMode="Externa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oleObject" Target="file://localhost/Users/dm33856/Box%20Sync/Working%20Files/Assessment/Instructor%20Survey/Instructor%20Survey%20Results%2020150125.csv"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rgbClr val="9CBB5A"/>
              </a:solidFill>
              <a:ln w="19050">
                <a:solidFill>
                  <a:schemeClr val="lt1"/>
                </a:solidFill>
              </a:ln>
              <a:effectLst/>
            </c:spPr>
          </c:dPt>
          <c:dPt>
            <c:idx val="2"/>
            <c:bubble3D val="0"/>
            <c:spPr>
              <a:solidFill>
                <a:srgbClr val="C0504D"/>
              </a:solidFill>
              <a:ln w="19050">
                <a:solidFill>
                  <a:schemeClr val="lt1"/>
                </a:solidFill>
              </a:ln>
              <a:effectLst/>
            </c:spPr>
          </c:dPt>
          <c:dPt>
            <c:idx val="3"/>
            <c:bubble3D val="0"/>
            <c:spPr>
              <a:solidFill>
                <a:schemeClr val="accent4"/>
              </a:solidFill>
              <a:ln w="19050">
                <a:solidFill>
                  <a:schemeClr val="lt1"/>
                </a:solidFill>
              </a:ln>
              <a:effectLst/>
            </c:spPr>
          </c:dPt>
          <c:cat>
            <c:strRef>
              <c:f>'Fall 2014-Fall 2015'!$J$22:$M$22</c:f>
              <c:strCache>
                <c:ptCount val="4"/>
                <c:pt idx="0">
                  <c:v>Not Helpful</c:v>
                </c:pt>
                <c:pt idx="1">
                  <c:v>Minimally Helpful</c:v>
                </c:pt>
                <c:pt idx="2">
                  <c:v> Helpful</c:v>
                </c:pt>
                <c:pt idx="3">
                  <c:v>Very Helpful</c:v>
                </c:pt>
              </c:strCache>
            </c:strRef>
          </c:cat>
          <c:val>
            <c:numRef>
              <c:f>'Fall 2014-Fall 2015'!$C$22:$F$22</c:f>
              <c:numCache>
                <c:formatCode>General</c:formatCode>
                <c:ptCount val="4"/>
                <c:pt idx="0">
                  <c:v>85.0</c:v>
                </c:pt>
                <c:pt idx="1">
                  <c:v>361.0</c:v>
                </c:pt>
                <c:pt idx="2">
                  <c:v>2193.0</c:v>
                </c:pt>
                <c:pt idx="3">
                  <c:v>1925.0</c:v>
                </c:pt>
              </c:numCache>
            </c:numRef>
          </c:val>
        </c:ser>
        <c:dLbls>
          <c:showLegendKey val="0"/>
          <c:showVal val="0"/>
          <c:showCatName val="0"/>
          <c:showSerName val="0"/>
          <c:showPercent val="0"/>
          <c:showBubbleSize val="0"/>
          <c:showLeaderLines val="1"/>
        </c:dLbls>
        <c:firstSliceAng val="13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rgbClr val="9CBB5A"/>
              </a:solidFill>
              <a:ln w="19050">
                <a:solidFill>
                  <a:schemeClr val="lt1"/>
                </a:solidFill>
              </a:ln>
              <a:effectLst/>
            </c:spPr>
          </c:dPt>
          <c:dPt>
            <c:idx val="2"/>
            <c:bubble3D val="0"/>
            <c:spPr>
              <a:solidFill>
                <a:srgbClr val="C0504D"/>
              </a:solidFill>
              <a:ln w="19050">
                <a:solidFill>
                  <a:schemeClr val="lt1"/>
                </a:solidFill>
              </a:ln>
              <a:effectLst/>
            </c:spPr>
          </c:dPt>
          <c:dPt>
            <c:idx val="3"/>
            <c:bubble3D val="0"/>
            <c:spPr>
              <a:solidFill>
                <a:schemeClr val="accent4"/>
              </a:solidFill>
              <a:ln w="19050">
                <a:solidFill>
                  <a:schemeClr val="lt1"/>
                </a:solidFill>
              </a:ln>
              <a:effectLst/>
            </c:spPr>
          </c:dPt>
          <c:cat>
            <c:strRef>
              <c:f>'Fall 2014-Fall 2015'!$J$14:$M$14</c:f>
              <c:strCache>
                <c:ptCount val="4"/>
                <c:pt idx="0">
                  <c:v>"Not At All Confident"</c:v>
                </c:pt>
                <c:pt idx="1">
                  <c:v>"Minimally Confident"</c:v>
                </c:pt>
                <c:pt idx="2">
                  <c:v>"Confident"</c:v>
                </c:pt>
                <c:pt idx="3">
                  <c:v>"Very Confident"</c:v>
                </c:pt>
              </c:strCache>
            </c:strRef>
          </c:cat>
          <c:val>
            <c:numRef>
              <c:f>'Fall 2014-Fall 2015'!$J$15:$M$15</c:f>
              <c:numCache>
                <c:formatCode>General</c:formatCode>
                <c:ptCount val="4"/>
                <c:pt idx="0">
                  <c:v>4419.0</c:v>
                </c:pt>
                <c:pt idx="1">
                  <c:v>5548.0</c:v>
                </c:pt>
                <c:pt idx="2">
                  <c:v>5714.0</c:v>
                </c:pt>
                <c:pt idx="3">
                  <c:v>2570.0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rgbClr val="9CBB5A"/>
              </a:solidFill>
              <a:ln w="19050">
                <a:solidFill>
                  <a:schemeClr val="lt1"/>
                </a:solidFill>
              </a:ln>
              <a:effectLst/>
            </c:spPr>
          </c:dPt>
          <c:dPt>
            <c:idx val="2"/>
            <c:bubble3D val="0"/>
            <c:spPr>
              <a:solidFill>
                <a:srgbClr val="C0504D"/>
              </a:solidFill>
              <a:ln w="19050">
                <a:solidFill>
                  <a:schemeClr val="lt1"/>
                </a:solidFill>
              </a:ln>
              <a:effectLst/>
            </c:spPr>
          </c:dPt>
          <c:dPt>
            <c:idx val="3"/>
            <c:bubble3D val="0"/>
            <c:spPr>
              <a:solidFill>
                <a:schemeClr val="accent4"/>
              </a:solidFill>
              <a:ln w="19050">
                <a:solidFill>
                  <a:schemeClr val="lt1"/>
                </a:solidFill>
              </a:ln>
              <a:effectLst/>
            </c:spPr>
          </c:dPt>
          <c:cat>
            <c:strRef>
              <c:f>'Fall 2014-Fall 2015'!$J$14:$M$14</c:f>
              <c:strCache>
                <c:ptCount val="4"/>
                <c:pt idx="0">
                  <c:v>"Not At All Confident"</c:v>
                </c:pt>
                <c:pt idx="1">
                  <c:v>"Minimally Confident"</c:v>
                </c:pt>
                <c:pt idx="2">
                  <c:v>"Confident"</c:v>
                </c:pt>
                <c:pt idx="3">
                  <c:v>"Very Confident"</c:v>
                </c:pt>
              </c:strCache>
            </c:strRef>
          </c:cat>
          <c:val>
            <c:numRef>
              <c:f>'Fall 2014-Fall 2015'!$J$16:$M$16</c:f>
              <c:numCache>
                <c:formatCode>General</c:formatCode>
                <c:ptCount val="4"/>
                <c:pt idx="0">
                  <c:v>310.0</c:v>
                </c:pt>
                <c:pt idx="1">
                  <c:v>1843.0</c:v>
                </c:pt>
                <c:pt idx="2">
                  <c:v>8664.0</c:v>
                </c:pt>
                <c:pt idx="3">
                  <c:v>7624.0</c:v>
                </c:pt>
              </c:numCache>
            </c:numRef>
          </c:val>
        </c:ser>
        <c:dLbls>
          <c:showLegendKey val="0"/>
          <c:showVal val="0"/>
          <c:showCatName val="0"/>
          <c:showSerName val="0"/>
          <c:showPercent val="0"/>
          <c:showBubbleSize val="0"/>
          <c:showLeaderLines val="1"/>
        </c:dLbls>
        <c:firstSliceAng val="13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dLbl>
              <c:idx val="0"/>
              <c:layout>
                <c:manualLayout>
                  <c:x val="-0.228578578776218"/>
                  <c:y val="-0.222513116870184"/>
                </c:manualLayout>
              </c:layou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163404543014046"/>
                  <c:y val="0.0454501380031251"/>
                </c:manualLayout>
              </c:layou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136566511748331"/>
                  <c:y val="0.162853001515997"/>
                </c:manualLayout>
              </c:layou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Sheet2!$F$26:$F$28</c:f>
              <c:strCache>
                <c:ptCount val="3"/>
                <c:pt idx="0">
                  <c:v>In-person (seminar or lecture)</c:v>
                </c:pt>
                <c:pt idx="1">
                  <c:v>Online</c:v>
                </c:pt>
                <c:pt idx="2">
                  <c:v>Blended</c:v>
                </c:pt>
              </c:strCache>
            </c:strRef>
          </c:cat>
          <c:val>
            <c:numRef>
              <c:f>Sheet2!$G$26:$G$28</c:f>
              <c:numCache>
                <c:formatCode>General</c:formatCode>
                <c:ptCount val="3"/>
                <c:pt idx="0">
                  <c:v>20.0</c:v>
                </c:pt>
                <c:pt idx="1">
                  <c:v>3.0</c:v>
                </c:pt>
                <c:pt idx="2">
                  <c:v>4.0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layout>
                <c:manualLayout>
                  <c:x val="0.00793327770650779"/>
                  <c:y val="-0.195673490480821"/>
                </c:manualLayout>
              </c:layout>
              <c:tx>
                <c:rich>
                  <a:bodyPr rot="0" spcFirstLastPara="1" vertOverflow="ellipsis" vert="horz" wrap="square" lIns="38100" tIns="19050" rIns="38100" bIns="19050" anchor="ctr" anchorCtr="1">
                    <a:noAutofit/>
                  </a:bodyPr>
                  <a:lstStyle/>
                  <a:p>
                    <a:pPr>
                      <a:defRPr sz="1600" b="0" i="0" u="none" strike="noStrike" kern="1200" baseline="0">
                        <a:solidFill>
                          <a:srgbClr val="000000"/>
                        </a:solidFill>
                        <a:latin typeface="+mn-lt"/>
                        <a:ea typeface="+mn-ea"/>
                        <a:cs typeface="+mn-cs"/>
                      </a:defRPr>
                    </a:pPr>
                    <a:r>
                      <a:rPr lang="en-US" sz="1600" dirty="0">
                        <a:solidFill>
                          <a:srgbClr val="000000"/>
                        </a:solidFill>
                      </a:rPr>
                      <a:t>Screened video(s) in class
</a:t>
                    </a:r>
                    <a:r>
                      <a:rPr lang="en-US" sz="1600" dirty="0" smtClean="0">
                        <a:solidFill>
                          <a:srgbClr val="000000"/>
                        </a:solidFill>
                      </a:rPr>
                      <a:t>29%</a:t>
                    </a:r>
                    <a:endParaRPr lang="en-US" dirty="0"/>
                  </a:p>
                </c:rich>
              </c:tx>
              <c:numFmt formatCode="0.0%" sourceLinked="0"/>
              <c:spPr>
                <a:noFill/>
                <a:ln>
                  <a:noFill/>
                </a:ln>
                <a:effectLst/>
              </c:sp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ext>
              </c:extLst>
            </c:dLbl>
            <c:dLbl>
              <c:idx val="1"/>
              <c:layout>
                <c:manualLayout>
                  <c:x val="0.211893699310735"/>
                  <c:y val="0.123870368562064"/>
                </c:manualLayout>
              </c:layout>
              <c:tx>
                <c:rich>
                  <a:bodyPr rot="0" spcFirstLastPara="1" vertOverflow="ellipsis" vert="horz" wrap="square" lIns="38100" tIns="19050" rIns="38100" bIns="19050" anchor="ctr" anchorCtr="1">
                    <a:noAutofit/>
                  </a:bodyPr>
                  <a:lstStyle/>
                  <a:p>
                    <a:pPr>
                      <a:defRPr sz="1600" b="0" i="0" u="none" strike="noStrike" kern="1200" baseline="0">
                        <a:solidFill>
                          <a:srgbClr val="000000"/>
                        </a:solidFill>
                        <a:latin typeface="+mn-lt"/>
                        <a:ea typeface="+mn-ea"/>
                        <a:cs typeface="+mn-cs"/>
                      </a:defRPr>
                    </a:pPr>
                    <a:r>
                      <a:rPr lang="en-US" sz="1600" dirty="0" smtClean="0">
                        <a:solidFill>
                          <a:srgbClr val="000000"/>
                        </a:solidFill>
                      </a:rPr>
                      <a:t>Assigned video(s) for</a:t>
                    </a:r>
                    <a:r>
                      <a:rPr lang="en-US" sz="1600" baseline="0" dirty="0" smtClean="0">
                        <a:solidFill>
                          <a:srgbClr val="000000"/>
                        </a:solidFill>
                      </a:rPr>
                      <a:t> </a:t>
                    </a:r>
                    <a:r>
                      <a:rPr lang="en-US" sz="1600" dirty="0" smtClean="0">
                        <a:solidFill>
                          <a:srgbClr val="000000"/>
                        </a:solidFill>
                      </a:rPr>
                      <a:t>students </a:t>
                    </a:r>
                    <a:r>
                      <a:rPr lang="en-US" sz="1600" dirty="0">
                        <a:solidFill>
                          <a:srgbClr val="000000"/>
                        </a:solidFill>
                      </a:rPr>
                      <a:t>to watch outside of class
</a:t>
                    </a:r>
                    <a:r>
                      <a:rPr lang="en-US" sz="1600" dirty="0" smtClean="0">
                        <a:solidFill>
                          <a:srgbClr val="000000"/>
                        </a:solidFill>
                      </a:rPr>
                      <a:t>32%</a:t>
                    </a:r>
                    <a:endParaRPr lang="en-US" dirty="0"/>
                  </a:p>
                </c:rich>
              </c:tx>
              <c:numFmt formatCode="0.0%" sourceLinked="0"/>
              <c:spPr>
                <a:noFill/>
                <a:ln>
                  <a:noFill/>
                </a:ln>
                <a:effectLst/>
              </c:sp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ext>
              </c:extLst>
            </c:dLbl>
            <c:dLbl>
              <c:idx val="2"/>
              <c:layout>
                <c:manualLayout>
                  <c:x val="-0.186823746765671"/>
                  <c:y val="0.15368423259609"/>
                </c:manualLayout>
              </c:layout>
              <c:tx>
                <c:rich>
                  <a:bodyPr rot="0" spcFirstLastPara="1" vertOverflow="ellipsis" vert="horz" wrap="square" lIns="38100" tIns="19050" rIns="38100" bIns="19050" anchor="ctr" anchorCtr="1">
                    <a:noAutofit/>
                  </a:bodyPr>
                  <a:lstStyle/>
                  <a:p>
                    <a:pPr>
                      <a:defRPr sz="1600" b="0" i="0" u="none" strike="noStrike" kern="1200" baseline="0">
                        <a:solidFill>
                          <a:srgbClr val="000000"/>
                        </a:solidFill>
                        <a:latin typeface="+mn-lt"/>
                        <a:ea typeface="+mn-ea"/>
                        <a:cs typeface="+mn-cs"/>
                      </a:defRPr>
                    </a:pPr>
                    <a:r>
                      <a:rPr lang="en-US" sz="1600" dirty="0">
                        <a:solidFill>
                          <a:srgbClr val="000000"/>
                        </a:solidFill>
                      </a:rPr>
                      <a:t>Shared video(s) through Canvas, Blackboard, or other online learning environment
</a:t>
                    </a:r>
                    <a:r>
                      <a:rPr lang="en-US" sz="1600" dirty="0" smtClean="0">
                        <a:solidFill>
                          <a:srgbClr val="000000"/>
                        </a:solidFill>
                      </a:rPr>
                      <a:t>21%</a:t>
                    </a:r>
                    <a:endParaRPr lang="en-US" dirty="0"/>
                  </a:p>
                </c:rich>
              </c:tx>
              <c:numFmt formatCode="0.0%" sourceLinked="0"/>
              <c:spPr>
                <a:noFill/>
                <a:ln>
                  <a:noFill/>
                </a:ln>
                <a:effectLst/>
              </c:spPr>
              <c:showLegendKey val="0"/>
              <c:showVal val="0"/>
              <c:showCatName val="1"/>
              <c:showSerName val="0"/>
              <c:showPercent val="1"/>
              <c:showBubbleSize val="0"/>
              <c:extLst>
                <c:ext xmlns:c15="http://schemas.microsoft.com/office/drawing/2012/chart" uri="{CE6537A1-D6FC-4f65-9D91-7224C49458BB}">
                  <c15:layout>
                    <c:manualLayout>
                      <c:w val="0.292429121000346"/>
                      <c:h val="0.264066697841785"/>
                    </c:manualLayout>
                  </c15:layout>
                </c:ext>
              </c:extLst>
            </c:dLbl>
            <c:dLbl>
              <c:idx val="3"/>
              <c:layout>
                <c:manualLayout>
                  <c:x val="-0.148886976528016"/>
                  <c:y val="0.037533339791467"/>
                </c:manualLayout>
              </c:layout>
              <c:tx>
                <c:rich>
                  <a:bodyPr/>
                  <a:lstStyle/>
                  <a:p>
                    <a:r>
                      <a:rPr lang="en-US" sz="1600" dirty="0">
                        <a:solidFill>
                          <a:srgbClr val="000000"/>
                        </a:solidFill>
                      </a:rPr>
                      <a:t>Embedded </a:t>
                    </a:r>
                    <a:r>
                      <a:rPr lang="en-US" sz="1600" dirty="0" smtClean="0">
                        <a:solidFill>
                          <a:srgbClr val="000000"/>
                        </a:solidFill>
                      </a:rPr>
                      <a:t>in </a:t>
                    </a:r>
                    <a:r>
                      <a:rPr lang="en-US" sz="1600" dirty="0">
                        <a:solidFill>
                          <a:srgbClr val="000000"/>
                        </a:solidFill>
                      </a:rPr>
                      <a:t>online modules or assignments
</a:t>
                    </a:r>
                    <a:r>
                      <a:rPr lang="en-US" sz="1600" dirty="0" smtClean="0">
                        <a:solidFill>
                          <a:srgbClr val="000000"/>
                        </a:solidFill>
                      </a:rPr>
                      <a:t>9%</a:t>
                    </a:r>
                    <a:endParaRPr lang="en-US" dirty="0"/>
                  </a:p>
                </c:rich>
              </c:tx>
              <c:showLegendKey val="0"/>
              <c:showVal val="0"/>
              <c:showCatName val="1"/>
              <c:showSerName val="0"/>
              <c:showPercent val="1"/>
              <c:showBubbleSize val="0"/>
              <c:extLst>
                <c:ext xmlns:c15="http://schemas.microsoft.com/office/drawing/2012/chart" uri="{CE6537A1-D6FC-4f65-9D91-7224C49458BB}">
                  <c15:layout>
                    <c:manualLayout>
                      <c:w val="0.222761541650452"/>
                      <c:h val="0.185242788536012"/>
                    </c:manualLayout>
                  </c15:layout>
                </c:ext>
              </c:extLst>
            </c:dLbl>
            <c:dLbl>
              <c:idx val="4"/>
              <c:layout>
                <c:manualLayout>
                  <c:x val="-0.132861091542861"/>
                  <c:y val="-0.0671183245207135"/>
                </c:manualLayout>
              </c:layout>
              <c:tx>
                <c:rich>
                  <a:bodyPr/>
                  <a:lstStyle/>
                  <a:p>
                    <a:r>
                      <a:rPr lang="en-US" sz="1600" dirty="0">
                        <a:solidFill>
                          <a:srgbClr val="000000"/>
                        </a:solidFill>
                      </a:rPr>
                      <a:t>Other 
</a:t>
                    </a:r>
                    <a:r>
                      <a:rPr lang="en-US" sz="1600" dirty="0" smtClean="0">
                        <a:solidFill>
                          <a:srgbClr val="000000"/>
                        </a:solidFill>
                      </a:rPr>
                      <a:t>9%</a:t>
                    </a:r>
                    <a:endParaRPr lang="en-US" dirty="0"/>
                  </a:p>
                </c:rich>
              </c:tx>
              <c:showLegendKey val="0"/>
              <c:showVal val="0"/>
              <c:showCatName val="1"/>
              <c:showSerName val="0"/>
              <c:showPercent val="1"/>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0000"/>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Sheet2!$A$1:$A$5</c:f>
              <c:strCache>
                <c:ptCount val="5"/>
                <c:pt idx="0">
                  <c:v>Screened video(s) in class</c:v>
                </c:pt>
                <c:pt idx="1">
                  <c:v>Assigned video(s) for students to watch outside of class</c:v>
                </c:pt>
                <c:pt idx="2">
                  <c:v>Shared video(s) through Canvas, Blackboard, or other online learning environment</c:v>
                </c:pt>
                <c:pt idx="3">
                  <c:v>Embedded video(s) in online modules or assignments</c:v>
                </c:pt>
                <c:pt idx="4">
                  <c:v>Other (please specify)</c:v>
                </c:pt>
              </c:strCache>
            </c:strRef>
          </c:cat>
          <c:val>
            <c:numRef>
              <c:f>Sheet2!$B$1:$B$5</c:f>
              <c:numCache>
                <c:formatCode>General</c:formatCode>
                <c:ptCount val="5"/>
                <c:pt idx="0">
                  <c:v>10.0</c:v>
                </c:pt>
                <c:pt idx="1">
                  <c:v>11.0</c:v>
                </c:pt>
                <c:pt idx="2">
                  <c:v>7.0</c:v>
                </c:pt>
                <c:pt idx="3">
                  <c:v>3.0</c:v>
                </c:pt>
                <c:pt idx="4">
                  <c:v>3.0</c:v>
                </c:pt>
              </c:numCache>
            </c:numRef>
          </c:val>
        </c:ser>
        <c:dLbls>
          <c:showLegendKey val="0"/>
          <c:showVal val="0"/>
          <c:showCatName val="0"/>
          <c:showSerName val="0"/>
          <c:showPercent val="0"/>
          <c:showBubbleSize val="0"/>
          <c:showLeaderLines val="1"/>
        </c:dLbls>
        <c:firstSliceAng val="13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chemeClr val="accent4"/>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1"/>
              </a:solidFill>
              <a:ln w="19050">
                <a:solidFill>
                  <a:schemeClr val="lt1"/>
                </a:solidFill>
              </a:ln>
              <a:effectLst/>
            </c:spPr>
          </c:dPt>
          <c:dLbls>
            <c:dLbl>
              <c:idx val="0"/>
              <c:layout>
                <c:manualLayout>
                  <c:x val="0.19917883347657"/>
                  <c:y val="0.0734371144257899"/>
                </c:manualLayout>
              </c:layou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153293411019566"/>
                  <c:y val="-0.0184765568756602"/>
                </c:manualLayout>
              </c:layou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0000"/>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[1]Sheet2!$K$27:$K$30</c:f>
              <c:strCache>
                <c:ptCount val="4"/>
                <c:pt idx="0">
                  <c:v>Very Helpful</c:v>
                </c:pt>
                <c:pt idx="1">
                  <c:v>Helpful</c:v>
                </c:pt>
                <c:pt idx="2">
                  <c:v>Minimally Helpful</c:v>
                </c:pt>
                <c:pt idx="3">
                  <c:v>Not Helpful</c:v>
                </c:pt>
              </c:strCache>
            </c:strRef>
          </c:cat>
          <c:val>
            <c:numRef>
              <c:f>[1]Sheet2!$L$27:$L$30</c:f>
              <c:numCache>
                <c:formatCode>General</c:formatCode>
                <c:ptCount val="4"/>
                <c:pt idx="0">
                  <c:v>80.0</c:v>
                </c:pt>
                <c:pt idx="1">
                  <c:v>27.0</c:v>
                </c:pt>
                <c:pt idx="2">
                  <c:v>2.0</c:v>
                </c:pt>
                <c:pt idx="3">
                  <c:v>3.0</c:v>
                </c:pt>
              </c:numCache>
            </c:numRef>
          </c:val>
        </c:ser>
        <c:dLbls>
          <c:showLegendKey val="0"/>
          <c:showVal val="0"/>
          <c:showCatName val="0"/>
          <c:showSerName val="0"/>
          <c:showPercent val="0"/>
          <c:showBubbleSize val="0"/>
          <c:showLeaderLines val="1"/>
        </c:dLbls>
        <c:firstSliceAng val="16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4"/>
              </a:solidFill>
              <a:ln w="19050">
                <a:solidFill>
                  <a:schemeClr val="lt1"/>
                </a:solidFill>
              </a:ln>
              <a:effectLst/>
            </c:spPr>
          </c:dPt>
          <c:dLbls>
            <c:dLbl>
              <c:idx val="0"/>
              <c:layout>
                <c:manualLayout>
                  <c:x val="-0.224238224624052"/>
                  <c:y val="0.0590736822355626"/>
                </c:manualLayout>
              </c:layout>
              <c:tx>
                <c:rich>
                  <a:bodyPr/>
                  <a:lstStyle/>
                  <a:p>
                    <a:r>
                      <a:rPr lang="en-US" sz="1600" dirty="0">
                        <a:solidFill>
                          <a:srgbClr val="000000"/>
                        </a:solidFill>
                      </a:rPr>
                      <a:t>Discussion questions
</a:t>
                    </a:r>
                    <a:r>
                      <a:rPr lang="en-US" sz="1600" dirty="0" smtClean="0">
                        <a:solidFill>
                          <a:srgbClr val="000000"/>
                        </a:solidFill>
                      </a:rPr>
                      <a:t>43%</a:t>
                    </a:r>
                    <a:endParaRPr lang="en-US" sz="1200" dirty="0"/>
                  </a:p>
                </c:rich>
              </c:tx>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112884904376074"/>
                  <c:y val="-0.181168856842402"/>
                </c:manualLayout>
              </c:layout>
              <c:tx>
                <c:rich>
                  <a:bodyPr/>
                  <a:lstStyle/>
                  <a:p>
                    <a:r>
                      <a:rPr lang="en-US" sz="1600" dirty="0">
                        <a:solidFill>
                          <a:srgbClr val="000000"/>
                        </a:solidFill>
                      </a:rPr>
                      <a:t>Case studies
</a:t>
                    </a:r>
                    <a:r>
                      <a:rPr lang="en-US" sz="1600" dirty="0" smtClean="0">
                        <a:solidFill>
                          <a:srgbClr val="000000"/>
                        </a:solidFill>
                      </a:rPr>
                      <a:t>24%</a:t>
                    </a:r>
                    <a:endParaRPr lang="en-US" dirty="0"/>
                  </a:p>
                </c:rich>
              </c:tx>
              <c:showLegendKey val="0"/>
              <c:showVal val="0"/>
              <c:showCatName val="1"/>
              <c:showSerName val="0"/>
              <c:showPercent val="1"/>
              <c:showBubbleSize val="0"/>
              <c:extLst>
                <c:ext xmlns:c15="http://schemas.microsoft.com/office/drawing/2012/chart" uri="{CE6537A1-D6FC-4f65-9D91-7224C49458BB}">
                  <c15:layout/>
                </c:ext>
              </c:extLst>
            </c:dLbl>
            <c:dLbl>
              <c:idx val="2"/>
              <c:layout/>
              <c:tx>
                <c:rich>
                  <a:bodyPr/>
                  <a:lstStyle/>
                  <a:p>
                    <a:r>
                      <a:rPr lang="en-US" sz="1600">
                        <a:solidFill>
                          <a:srgbClr val="000000"/>
                        </a:solidFill>
                      </a:rPr>
                      <a:t>Transcripts of narration
</a:t>
                    </a:r>
                    <a:r>
                      <a:rPr lang="en-US" sz="1600" smtClean="0">
                        <a:solidFill>
                          <a:srgbClr val="000000"/>
                        </a:solidFill>
                      </a:rPr>
                      <a:t>9%</a:t>
                    </a:r>
                    <a:endParaRPr lang="en-US"/>
                  </a:p>
                </c:rich>
              </c:tx>
              <c:showLegendKey val="0"/>
              <c:showVal val="0"/>
              <c:showCatName val="1"/>
              <c:showSerName val="0"/>
              <c:showPercent val="1"/>
              <c:showBubbleSize val="0"/>
              <c:extLst>
                <c:ext xmlns:c15="http://schemas.microsoft.com/office/drawing/2012/chart" uri="{CE6537A1-D6FC-4f65-9D91-7224C49458BB}">
                  <c15:layout/>
                </c:ext>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layout>
                <c:manualLayout>
                  <c:x val="0.189316236252455"/>
                  <c:y val="0.216229986728895"/>
                </c:manualLayout>
              </c:layout>
              <c:tx>
                <c:rich>
                  <a:bodyPr/>
                  <a:lstStyle/>
                  <a:p>
                    <a:r>
                      <a:rPr lang="en-US" sz="1600" dirty="0">
                        <a:solidFill>
                          <a:srgbClr val="000000"/>
                        </a:solidFill>
                      </a:rPr>
                      <a:t>Additional teaching notes</a:t>
                    </a:r>
                    <a:r>
                      <a:rPr lang="en-US" sz="1600">
                        <a:solidFill>
                          <a:srgbClr val="000000"/>
                        </a:solidFill>
                      </a:rPr>
                      <a:t>
</a:t>
                    </a:r>
                    <a:r>
                      <a:rPr lang="en-US" sz="1600" smtClean="0">
                        <a:solidFill>
                          <a:srgbClr val="000000"/>
                        </a:solidFill>
                      </a:rPr>
                      <a:t>24%</a:t>
                    </a:r>
                    <a:endParaRPr lang="en-US" dirty="0"/>
                  </a:p>
                </c:rich>
              </c:tx>
              <c:showLegendKey val="0"/>
              <c:showVal val="0"/>
              <c:showCatName val="1"/>
              <c:showSerName val="0"/>
              <c:showPercent val="1"/>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0000"/>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[1]Sheet2!$K$1:$K$6</c:f>
              <c:strCache>
                <c:ptCount val="6"/>
                <c:pt idx="0">
                  <c:v>Discussion questions</c:v>
                </c:pt>
                <c:pt idx="1">
                  <c:v>Case studies</c:v>
                </c:pt>
                <c:pt idx="2">
                  <c:v>Transcripts of narration</c:v>
                </c:pt>
                <c:pt idx="3">
                  <c:v>Additional resources/bibliographies</c:v>
                </c:pt>
                <c:pt idx="4">
                  <c:v>Spanish translations</c:v>
                </c:pt>
                <c:pt idx="5">
                  <c:v>Additional teaching notes</c:v>
                </c:pt>
              </c:strCache>
            </c:strRef>
          </c:cat>
          <c:val>
            <c:numRef>
              <c:f>[1]Sheet2!$L$1:$L$6</c:f>
              <c:numCache>
                <c:formatCode>General</c:formatCode>
                <c:ptCount val="6"/>
                <c:pt idx="0">
                  <c:v>9.0</c:v>
                </c:pt>
                <c:pt idx="1">
                  <c:v>5.0</c:v>
                </c:pt>
                <c:pt idx="2">
                  <c:v>2.0</c:v>
                </c:pt>
                <c:pt idx="3">
                  <c:v>0.0</c:v>
                </c:pt>
                <c:pt idx="4">
                  <c:v>0.0</c:v>
                </c:pt>
                <c:pt idx="5">
                  <c:v>5.0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hyperlink" Target="#Media"/><Relationship Id="rId4" Type="http://schemas.openxmlformats.org/officeDocument/2006/relationships/hyperlink" Target="#Policies"/><Relationship Id="rId5" Type="http://schemas.openxmlformats.org/officeDocument/2006/relationships/hyperlink" Target="#Professional"/><Relationship Id="rId6" Type="http://schemas.openxmlformats.org/officeDocument/2006/relationships/hyperlink" Target="#Research"/><Relationship Id="rId7" Type="http://schemas.openxmlformats.org/officeDocument/2006/relationships/hyperlink" Target="#Organizational"/><Relationship Id="rId8" Type="http://schemas.openxmlformats.org/officeDocument/2006/relationships/hyperlink" Target="#Sustainability"/><Relationship Id="rId9" Type="http://schemas.openxmlformats.org/officeDocument/2006/relationships/hyperlink" Target="#Intro"/><Relationship Id="rId1" Type="http://schemas.openxmlformats.org/officeDocument/2006/relationships/hyperlink" Target="#Behavioral"/><Relationship Id="rId2" Type="http://schemas.openxmlformats.org/officeDocument/2006/relationships/hyperlink" Target="#Leadership"/></Relationships>
</file>

<file path=ppt/diagrams/_rels/data2.xml.rels><?xml version="1.0" encoding="UTF-8" standalone="yes"?>
<Relationships xmlns="http://schemas.openxmlformats.org/package/2006/relationships"><Relationship Id="rId3" Type="http://schemas.openxmlformats.org/officeDocument/2006/relationships/hyperlink" Target="#Media"/><Relationship Id="rId4" Type="http://schemas.openxmlformats.org/officeDocument/2006/relationships/hyperlink" Target="#Policies"/><Relationship Id="rId5" Type="http://schemas.openxmlformats.org/officeDocument/2006/relationships/hyperlink" Target="#Professional"/><Relationship Id="rId6" Type="http://schemas.openxmlformats.org/officeDocument/2006/relationships/hyperlink" Target="#Research"/><Relationship Id="rId7" Type="http://schemas.openxmlformats.org/officeDocument/2006/relationships/hyperlink" Target="#Organizational"/><Relationship Id="rId8" Type="http://schemas.openxmlformats.org/officeDocument/2006/relationships/hyperlink" Target="#Sustainability"/><Relationship Id="rId9" Type="http://schemas.openxmlformats.org/officeDocument/2006/relationships/hyperlink" Target="#Intro"/><Relationship Id="rId1" Type="http://schemas.openxmlformats.org/officeDocument/2006/relationships/hyperlink" Target="#Behavioral"/><Relationship Id="rId2" Type="http://schemas.openxmlformats.org/officeDocument/2006/relationships/hyperlink" Target="#Leadership"/></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67107B-1D03-7E43-B418-2F2C70E9B86C}"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FF6E563B-9E92-2641-8933-8271628137EB}">
      <dgm:prSet phldrT="[Text]"/>
      <dgm:spPr/>
      <dgm:t>
        <a:bodyPr/>
        <a:lstStyle/>
        <a:p>
          <a:pPr algn="ctr"/>
          <a:r>
            <a:rPr lang="en-US" dirty="0"/>
            <a:t>Behavioral Ethics</a:t>
          </a:r>
        </a:p>
      </dgm:t>
      <dgm:extLst>
        <a:ext uri="{E40237B7-FDA0-4F09-8148-C483321AD2D9}">
          <dgm14:cNvPr xmlns:dgm14="http://schemas.microsoft.com/office/drawing/2010/diagram" id="0" name="">
            <a:hlinkClick xmlns:r="http://schemas.openxmlformats.org/officeDocument/2006/relationships" r:id="rId1"/>
          </dgm14:cNvPr>
        </a:ext>
      </dgm:extLst>
    </dgm:pt>
    <dgm:pt modelId="{7A4966EF-3F43-1B43-807D-A9B028D52DB1}" type="parTrans" cxnId="{3C698013-88E3-3C4A-AB93-CE2C54195568}">
      <dgm:prSet/>
      <dgm:spPr/>
      <dgm:t>
        <a:bodyPr/>
        <a:lstStyle/>
        <a:p>
          <a:pPr algn="ctr"/>
          <a:endParaRPr lang="en-US"/>
        </a:p>
      </dgm:t>
    </dgm:pt>
    <dgm:pt modelId="{6E2EF710-5867-FB4F-881A-ABA8FCC06D80}" type="sibTrans" cxnId="{3C698013-88E3-3C4A-AB93-CE2C54195568}">
      <dgm:prSet/>
      <dgm:spPr/>
      <dgm:t>
        <a:bodyPr/>
        <a:lstStyle/>
        <a:p>
          <a:pPr algn="ctr"/>
          <a:endParaRPr lang="en-US"/>
        </a:p>
      </dgm:t>
    </dgm:pt>
    <dgm:pt modelId="{E2FB6C6E-E13F-BA4B-A709-3CECB02A089B}">
      <dgm:prSet phldrT="[Text]"/>
      <dgm:spPr/>
      <dgm:t>
        <a:bodyPr/>
        <a:lstStyle/>
        <a:p>
          <a:pPr algn="ctr"/>
          <a:r>
            <a:rPr lang="en-US" dirty="0"/>
            <a:t>Leadership</a:t>
          </a:r>
        </a:p>
      </dgm:t>
      <dgm:extLst>
        <a:ext uri="{E40237B7-FDA0-4F09-8148-C483321AD2D9}">
          <dgm14:cNvPr xmlns:dgm14="http://schemas.microsoft.com/office/drawing/2010/diagram" id="0" name="">
            <a:hlinkClick xmlns:r="http://schemas.openxmlformats.org/officeDocument/2006/relationships" r:id="rId2"/>
          </dgm14:cNvPr>
        </a:ext>
      </dgm:extLst>
    </dgm:pt>
    <dgm:pt modelId="{BFBF4A1E-C413-C04E-A884-1DAF15D4B50F}" type="parTrans" cxnId="{B3C5F6F7-BABD-1843-BA1F-30C3608CC650}">
      <dgm:prSet/>
      <dgm:spPr/>
      <dgm:t>
        <a:bodyPr/>
        <a:lstStyle/>
        <a:p>
          <a:pPr algn="ctr"/>
          <a:endParaRPr lang="en-US"/>
        </a:p>
      </dgm:t>
    </dgm:pt>
    <dgm:pt modelId="{A4D19983-3DC0-544E-A32B-942B62C42204}" type="sibTrans" cxnId="{B3C5F6F7-BABD-1843-BA1F-30C3608CC650}">
      <dgm:prSet/>
      <dgm:spPr/>
      <dgm:t>
        <a:bodyPr/>
        <a:lstStyle/>
        <a:p>
          <a:pPr algn="ctr"/>
          <a:endParaRPr lang="en-US"/>
        </a:p>
      </dgm:t>
    </dgm:pt>
    <dgm:pt modelId="{6381E81E-D5FA-4A41-982E-07A4F4C0EEC1}">
      <dgm:prSet phldrT="[Text]"/>
      <dgm:spPr/>
      <dgm:t>
        <a:bodyPr/>
        <a:lstStyle/>
        <a:p>
          <a:pPr algn="ctr"/>
          <a:r>
            <a:rPr lang="en-US" dirty="0"/>
            <a:t>Media, Arts &amp; Culture</a:t>
          </a:r>
        </a:p>
      </dgm:t>
      <dgm:extLst>
        <a:ext uri="{E40237B7-FDA0-4F09-8148-C483321AD2D9}">
          <dgm14:cNvPr xmlns:dgm14="http://schemas.microsoft.com/office/drawing/2010/diagram" id="0" name="">
            <a:hlinkClick xmlns:r="http://schemas.openxmlformats.org/officeDocument/2006/relationships" r:id="rId3"/>
          </dgm14:cNvPr>
        </a:ext>
      </dgm:extLst>
    </dgm:pt>
    <dgm:pt modelId="{94959268-6211-504B-B48D-14C20C43E800}" type="parTrans" cxnId="{51A25388-D9DB-2246-96EB-607E284B0B86}">
      <dgm:prSet/>
      <dgm:spPr/>
      <dgm:t>
        <a:bodyPr/>
        <a:lstStyle/>
        <a:p>
          <a:pPr algn="ctr"/>
          <a:endParaRPr lang="en-US"/>
        </a:p>
      </dgm:t>
    </dgm:pt>
    <dgm:pt modelId="{9D80E6FA-8755-564D-A467-2F3307AD375F}" type="sibTrans" cxnId="{51A25388-D9DB-2246-96EB-607E284B0B86}">
      <dgm:prSet/>
      <dgm:spPr/>
      <dgm:t>
        <a:bodyPr/>
        <a:lstStyle/>
        <a:p>
          <a:pPr algn="ctr"/>
          <a:endParaRPr lang="en-US"/>
        </a:p>
      </dgm:t>
    </dgm:pt>
    <dgm:pt modelId="{B00868E6-3EFD-4241-A746-68F57CED2B1E}">
      <dgm:prSet phldrT="[Text]"/>
      <dgm:spPr/>
      <dgm:t>
        <a:bodyPr/>
        <a:lstStyle/>
        <a:p>
          <a:pPr algn="ctr"/>
          <a:r>
            <a:rPr lang="en-US" dirty="0" smtClean="0"/>
            <a:t>Law </a:t>
          </a:r>
          <a:r>
            <a:rPr lang="en-US" dirty="0"/>
            <a:t>&amp; </a:t>
          </a:r>
          <a:r>
            <a:rPr lang="en-US" dirty="0" smtClean="0"/>
            <a:t>Policy</a:t>
          </a:r>
          <a:endParaRPr lang="en-US" dirty="0"/>
        </a:p>
      </dgm:t>
      <dgm:extLst>
        <a:ext uri="{E40237B7-FDA0-4F09-8148-C483321AD2D9}">
          <dgm14:cNvPr xmlns:dgm14="http://schemas.microsoft.com/office/drawing/2010/diagram" id="0" name="">
            <a:hlinkClick xmlns:r="http://schemas.openxmlformats.org/officeDocument/2006/relationships" r:id="rId4"/>
          </dgm14:cNvPr>
        </a:ext>
      </dgm:extLst>
    </dgm:pt>
    <dgm:pt modelId="{15110449-4DEB-AF46-8FAE-42BFB120276D}" type="parTrans" cxnId="{7937593C-8D2B-8E43-ABDE-1941FA95E7C2}">
      <dgm:prSet/>
      <dgm:spPr/>
      <dgm:t>
        <a:bodyPr/>
        <a:lstStyle/>
        <a:p>
          <a:pPr algn="ctr"/>
          <a:endParaRPr lang="en-US"/>
        </a:p>
      </dgm:t>
    </dgm:pt>
    <dgm:pt modelId="{BDE41E8D-C6D2-6B4D-8AD0-E9500ADC622D}" type="sibTrans" cxnId="{7937593C-8D2B-8E43-ABDE-1941FA95E7C2}">
      <dgm:prSet/>
      <dgm:spPr/>
      <dgm:t>
        <a:bodyPr/>
        <a:lstStyle/>
        <a:p>
          <a:pPr algn="ctr"/>
          <a:endParaRPr lang="en-US"/>
        </a:p>
      </dgm:t>
    </dgm:pt>
    <dgm:pt modelId="{FD252348-2EDA-284D-990B-058F29E62F46}">
      <dgm:prSet phldrT="[Text]"/>
      <dgm:spPr/>
      <dgm:t>
        <a:bodyPr/>
        <a:lstStyle/>
        <a:p>
          <a:pPr algn="ctr"/>
          <a:r>
            <a:rPr lang="en-US"/>
            <a:t>Professional Ethics</a:t>
          </a:r>
        </a:p>
      </dgm:t>
      <dgm:extLst>
        <a:ext uri="{E40237B7-FDA0-4F09-8148-C483321AD2D9}">
          <dgm14:cNvPr xmlns:dgm14="http://schemas.microsoft.com/office/drawing/2010/diagram" id="0" name="">
            <a:hlinkClick xmlns:r="http://schemas.openxmlformats.org/officeDocument/2006/relationships" r:id="rId5"/>
          </dgm14:cNvPr>
        </a:ext>
      </dgm:extLst>
    </dgm:pt>
    <dgm:pt modelId="{B470C0DA-E957-6A4D-94B9-74456997075E}" type="parTrans" cxnId="{CE187FDA-47C7-3A45-BC2D-BC429B98E669}">
      <dgm:prSet/>
      <dgm:spPr/>
      <dgm:t>
        <a:bodyPr/>
        <a:lstStyle/>
        <a:p>
          <a:pPr algn="ctr"/>
          <a:endParaRPr lang="en-US"/>
        </a:p>
      </dgm:t>
    </dgm:pt>
    <dgm:pt modelId="{1CF61F3F-09DC-F846-8014-98DC36FB9085}" type="sibTrans" cxnId="{CE187FDA-47C7-3A45-BC2D-BC429B98E669}">
      <dgm:prSet/>
      <dgm:spPr/>
      <dgm:t>
        <a:bodyPr/>
        <a:lstStyle/>
        <a:p>
          <a:pPr algn="ctr"/>
          <a:endParaRPr lang="en-US"/>
        </a:p>
      </dgm:t>
    </dgm:pt>
    <dgm:pt modelId="{1984F664-BCBE-DE44-912F-3496FDF6F920}">
      <dgm:prSet/>
      <dgm:spPr/>
      <dgm:t>
        <a:bodyPr/>
        <a:lstStyle/>
        <a:p>
          <a:pPr algn="ctr"/>
          <a:r>
            <a:rPr lang="en-US"/>
            <a:t>Research Ethics</a:t>
          </a:r>
        </a:p>
      </dgm:t>
      <dgm:extLst>
        <a:ext uri="{E40237B7-FDA0-4F09-8148-C483321AD2D9}">
          <dgm14:cNvPr xmlns:dgm14="http://schemas.microsoft.com/office/drawing/2010/diagram" id="0" name="">
            <a:hlinkClick xmlns:r="http://schemas.openxmlformats.org/officeDocument/2006/relationships" r:id="rId6"/>
          </dgm14:cNvPr>
        </a:ext>
      </dgm:extLst>
    </dgm:pt>
    <dgm:pt modelId="{5A794BB4-5CF1-344F-87AB-CF50AC605DFB}" type="parTrans" cxnId="{EEB2FE7E-6CE5-3043-848E-B19034B828F7}">
      <dgm:prSet/>
      <dgm:spPr/>
      <dgm:t>
        <a:bodyPr/>
        <a:lstStyle/>
        <a:p>
          <a:pPr algn="ctr"/>
          <a:endParaRPr lang="en-US"/>
        </a:p>
      </dgm:t>
    </dgm:pt>
    <dgm:pt modelId="{4031AA93-9862-EF41-AC3C-A4208A5F3BDE}" type="sibTrans" cxnId="{EEB2FE7E-6CE5-3043-848E-B19034B828F7}">
      <dgm:prSet/>
      <dgm:spPr/>
      <dgm:t>
        <a:bodyPr/>
        <a:lstStyle/>
        <a:p>
          <a:pPr algn="ctr"/>
          <a:endParaRPr lang="en-US"/>
        </a:p>
      </dgm:t>
    </dgm:pt>
    <dgm:pt modelId="{07FE42DC-61B1-5E44-BEDA-D02C0EEA494A}">
      <dgm:prSet/>
      <dgm:spPr/>
      <dgm:t>
        <a:bodyPr/>
        <a:lstStyle/>
        <a:p>
          <a:pPr algn="ctr"/>
          <a:r>
            <a:rPr lang="en-US" dirty="0"/>
            <a:t>Organizational Ethics</a:t>
          </a:r>
        </a:p>
      </dgm:t>
      <dgm:extLst>
        <a:ext uri="{E40237B7-FDA0-4F09-8148-C483321AD2D9}">
          <dgm14:cNvPr xmlns:dgm14="http://schemas.microsoft.com/office/drawing/2010/diagram" id="0" name="">
            <a:hlinkClick xmlns:r="http://schemas.openxmlformats.org/officeDocument/2006/relationships" r:id="rId7"/>
          </dgm14:cNvPr>
        </a:ext>
      </dgm:extLst>
    </dgm:pt>
    <dgm:pt modelId="{95E49927-E3C4-8947-B93D-2F2C03E1E6D2}" type="parTrans" cxnId="{AE5D3842-7E24-4649-A203-EE0F69D4793A}">
      <dgm:prSet/>
      <dgm:spPr/>
      <dgm:t>
        <a:bodyPr/>
        <a:lstStyle/>
        <a:p>
          <a:pPr algn="ctr"/>
          <a:endParaRPr lang="en-US"/>
        </a:p>
      </dgm:t>
    </dgm:pt>
    <dgm:pt modelId="{7BDB68CC-9227-2042-8BE8-E2867E417A07}" type="sibTrans" cxnId="{AE5D3842-7E24-4649-A203-EE0F69D4793A}">
      <dgm:prSet/>
      <dgm:spPr/>
      <dgm:t>
        <a:bodyPr/>
        <a:lstStyle/>
        <a:p>
          <a:pPr algn="ctr"/>
          <a:endParaRPr lang="en-US"/>
        </a:p>
      </dgm:t>
    </dgm:pt>
    <dgm:pt modelId="{836DC308-9E0E-5243-B3D1-37C062468CE2}">
      <dgm:prSet/>
      <dgm:spPr/>
      <dgm:t>
        <a:bodyPr/>
        <a:lstStyle/>
        <a:p>
          <a:pPr algn="ctr"/>
          <a:r>
            <a:rPr lang="en-US"/>
            <a:t>Sustainability</a:t>
          </a:r>
        </a:p>
      </dgm:t>
      <dgm:extLst>
        <a:ext uri="{E40237B7-FDA0-4F09-8148-C483321AD2D9}">
          <dgm14:cNvPr xmlns:dgm14="http://schemas.microsoft.com/office/drawing/2010/diagram" id="0" name="">
            <a:hlinkClick xmlns:r="http://schemas.openxmlformats.org/officeDocument/2006/relationships" r:id="rId8"/>
          </dgm14:cNvPr>
        </a:ext>
      </dgm:extLst>
    </dgm:pt>
    <dgm:pt modelId="{B508C9EC-3971-E046-A356-B57B389E70F8}" type="parTrans" cxnId="{5AFA8E4D-94BC-D845-8112-AB368E6DFC9A}">
      <dgm:prSet/>
      <dgm:spPr/>
      <dgm:t>
        <a:bodyPr/>
        <a:lstStyle/>
        <a:p>
          <a:pPr algn="ctr"/>
          <a:endParaRPr lang="en-US"/>
        </a:p>
      </dgm:t>
    </dgm:pt>
    <dgm:pt modelId="{1A255AF8-842D-CA4D-A675-CA4241512103}" type="sibTrans" cxnId="{5AFA8E4D-94BC-D845-8112-AB368E6DFC9A}">
      <dgm:prSet/>
      <dgm:spPr/>
      <dgm:t>
        <a:bodyPr/>
        <a:lstStyle/>
        <a:p>
          <a:pPr algn="ctr"/>
          <a:endParaRPr lang="en-US"/>
        </a:p>
      </dgm:t>
    </dgm:pt>
    <dgm:pt modelId="{00E878F2-6CA4-8E4C-9948-0F0A677597D5}">
      <dgm:prSet/>
      <dgm:spPr/>
      <dgm:t>
        <a:bodyPr/>
        <a:lstStyle/>
        <a:p>
          <a:pPr algn="ctr"/>
          <a:r>
            <a:rPr lang="en-US" dirty="0"/>
            <a:t>Introductory Resources</a:t>
          </a:r>
        </a:p>
      </dgm:t>
      <dgm:extLst>
        <a:ext uri="{E40237B7-FDA0-4F09-8148-C483321AD2D9}">
          <dgm14:cNvPr xmlns:dgm14="http://schemas.microsoft.com/office/drawing/2010/diagram" id="0" name="">
            <a:hlinkClick xmlns:r="http://schemas.openxmlformats.org/officeDocument/2006/relationships" r:id="rId9"/>
          </dgm14:cNvPr>
        </a:ext>
      </dgm:extLst>
    </dgm:pt>
    <dgm:pt modelId="{C30C6A8D-67F4-904F-ABBA-AE72F4CA4417}" type="parTrans" cxnId="{A3ECC5E7-E2D4-264A-BA43-5F88C42ACA48}">
      <dgm:prSet/>
      <dgm:spPr/>
      <dgm:t>
        <a:bodyPr/>
        <a:lstStyle/>
        <a:p>
          <a:pPr algn="ctr"/>
          <a:endParaRPr lang="en-US"/>
        </a:p>
      </dgm:t>
    </dgm:pt>
    <dgm:pt modelId="{D85AB630-2A3B-3A4D-8D7A-ADE651F71C2E}" type="sibTrans" cxnId="{A3ECC5E7-E2D4-264A-BA43-5F88C42ACA48}">
      <dgm:prSet/>
      <dgm:spPr/>
      <dgm:t>
        <a:bodyPr/>
        <a:lstStyle/>
        <a:p>
          <a:pPr algn="ctr"/>
          <a:endParaRPr lang="en-US"/>
        </a:p>
      </dgm:t>
    </dgm:pt>
    <dgm:pt modelId="{95A92BA1-9D63-474B-8A7C-935EDD8480FA}" type="pres">
      <dgm:prSet presAssocID="{CB67107B-1D03-7E43-B418-2F2C70E9B86C}" presName="diagram" presStyleCnt="0">
        <dgm:presLayoutVars>
          <dgm:dir/>
          <dgm:resizeHandles val="exact"/>
        </dgm:presLayoutVars>
      </dgm:prSet>
      <dgm:spPr/>
      <dgm:t>
        <a:bodyPr/>
        <a:lstStyle/>
        <a:p>
          <a:endParaRPr lang="en-US"/>
        </a:p>
      </dgm:t>
    </dgm:pt>
    <dgm:pt modelId="{A998FADC-CBDE-4A4E-9179-34544A8F1471}" type="pres">
      <dgm:prSet presAssocID="{00E878F2-6CA4-8E4C-9948-0F0A677597D5}" presName="node" presStyleLbl="node1" presStyleIdx="0" presStyleCnt="9">
        <dgm:presLayoutVars>
          <dgm:bulletEnabled val="1"/>
        </dgm:presLayoutVars>
      </dgm:prSet>
      <dgm:spPr/>
      <dgm:t>
        <a:bodyPr/>
        <a:lstStyle/>
        <a:p>
          <a:endParaRPr lang="en-US"/>
        </a:p>
      </dgm:t>
    </dgm:pt>
    <dgm:pt modelId="{D7819D22-82CD-3343-B17A-A508F25DE192}" type="pres">
      <dgm:prSet presAssocID="{D85AB630-2A3B-3A4D-8D7A-ADE651F71C2E}" presName="sibTrans" presStyleCnt="0"/>
      <dgm:spPr/>
    </dgm:pt>
    <dgm:pt modelId="{D3C5033B-E30F-BD4A-818F-9BFE7C163791}" type="pres">
      <dgm:prSet presAssocID="{FF6E563B-9E92-2641-8933-8271628137EB}" presName="node" presStyleLbl="node1" presStyleIdx="1" presStyleCnt="9">
        <dgm:presLayoutVars>
          <dgm:bulletEnabled val="1"/>
        </dgm:presLayoutVars>
      </dgm:prSet>
      <dgm:spPr/>
      <dgm:t>
        <a:bodyPr/>
        <a:lstStyle/>
        <a:p>
          <a:endParaRPr lang="en-US"/>
        </a:p>
      </dgm:t>
    </dgm:pt>
    <dgm:pt modelId="{EEB41F96-5A3A-6344-AAC7-F54B3FDA40BE}" type="pres">
      <dgm:prSet presAssocID="{6E2EF710-5867-FB4F-881A-ABA8FCC06D80}" presName="sibTrans" presStyleCnt="0"/>
      <dgm:spPr/>
    </dgm:pt>
    <dgm:pt modelId="{F5E3FEC0-4212-AF4C-B5EF-91D0C39F26A4}" type="pres">
      <dgm:prSet presAssocID="{E2FB6C6E-E13F-BA4B-A709-3CECB02A089B}" presName="node" presStyleLbl="node1" presStyleIdx="2" presStyleCnt="9">
        <dgm:presLayoutVars>
          <dgm:bulletEnabled val="1"/>
        </dgm:presLayoutVars>
      </dgm:prSet>
      <dgm:spPr/>
      <dgm:t>
        <a:bodyPr/>
        <a:lstStyle/>
        <a:p>
          <a:endParaRPr lang="en-US"/>
        </a:p>
      </dgm:t>
    </dgm:pt>
    <dgm:pt modelId="{88F71C7B-82DF-CB48-BFE9-2EF9100F8F6B}" type="pres">
      <dgm:prSet presAssocID="{A4D19983-3DC0-544E-A32B-942B62C42204}" presName="sibTrans" presStyleCnt="0"/>
      <dgm:spPr/>
    </dgm:pt>
    <dgm:pt modelId="{77BDFFAD-DB1F-3042-A900-D8EB4F7F09C6}" type="pres">
      <dgm:prSet presAssocID="{6381E81E-D5FA-4A41-982E-07A4F4C0EEC1}" presName="node" presStyleLbl="node1" presStyleIdx="3" presStyleCnt="9">
        <dgm:presLayoutVars>
          <dgm:bulletEnabled val="1"/>
        </dgm:presLayoutVars>
      </dgm:prSet>
      <dgm:spPr/>
      <dgm:t>
        <a:bodyPr/>
        <a:lstStyle/>
        <a:p>
          <a:endParaRPr lang="en-US"/>
        </a:p>
      </dgm:t>
    </dgm:pt>
    <dgm:pt modelId="{E55C8BAE-4E83-8948-A4CB-28CCA0FEA750}" type="pres">
      <dgm:prSet presAssocID="{9D80E6FA-8755-564D-A467-2F3307AD375F}" presName="sibTrans" presStyleCnt="0"/>
      <dgm:spPr/>
    </dgm:pt>
    <dgm:pt modelId="{FE88327C-B458-034C-B5B1-42CF10080CE5}" type="pres">
      <dgm:prSet presAssocID="{07FE42DC-61B1-5E44-BEDA-D02C0EEA494A}" presName="node" presStyleLbl="node1" presStyleIdx="4" presStyleCnt="9">
        <dgm:presLayoutVars>
          <dgm:bulletEnabled val="1"/>
        </dgm:presLayoutVars>
      </dgm:prSet>
      <dgm:spPr/>
      <dgm:t>
        <a:bodyPr/>
        <a:lstStyle/>
        <a:p>
          <a:endParaRPr lang="en-US"/>
        </a:p>
      </dgm:t>
    </dgm:pt>
    <dgm:pt modelId="{7CAED905-FE0A-BD48-B6BD-9873D5399286}" type="pres">
      <dgm:prSet presAssocID="{7BDB68CC-9227-2042-8BE8-E2867E417A07}" presName="sibTrans" presStyleCnt="0"/>
      <dgm:spPr/>
    </dgm:pt>
    <dgm:pt modelId="{88A16005-71BA-8F41-95C0-793A6F1EE6D1}" type="pres">
      <dgm:prSet presAssocID="{B00868E6-3EFD-4241-A746-68F57CED2B1E}" presName="node" presStyleLbl="node1" presStyleIdx="5" presStyleCnt="9">
        <dgm:presLayoutVars>
          <dgm:bulletEnabled val="1"/>
        </dgm:presLayoutVars>
      </dgm:prSet>
      <dgm:spPr/>
      <dgm:t>
        <a:bodyPr/>
        <a:lstStyle/>
        <a:p>
          <a:endParaRPr lang="en-US"/>
        </a:p>
      </dgm:t>
    </dgm:pt>
    <dgm:pt modelId="{97797625-D608-FF4A-BF68-51850C5A02E5}" type="pres">
      <dgm:prSet presAssocID="{BDE41E8D-C6D2-6B4D-8AD0-E9500ADC622D}" presName="sibTrans" presStyleCnt="0"/>
      <dgm:spPr/>
    </dgm:pt>
    <dgm:pt modelId="{1F48C6D2-EA4C-8348-8EE0-34AF88D27B0F}" type="pres">
      <dgm:prSet presAssocID="{FD252348-2EDA-284D-990B-058F29E62F46}" presName="node" presStyleLbl="node1" presStyleIdx="6" presStyleCnt="9">
        <dgm:presLayoutVars>
          <dgm:bulletEnabled val="1"/>
        </dgm:presLayoutVars>
      </dgm:prSet>
      <dgm:spPr/>
      <dgm:t>
        <a:bodyPr/>
        <a:lstStyle/>
        <a:p>
          <a:endParaRPr lang="en-US"/>
        </a:p>
      </dgm:t>
    </dgm:pt>
    <dgm:pt modelId="{99C29C75-EADC-7248-AC6F-09C3100A2B3E}" type="pres">
      <dgm:prSet presAssocID="{1CF61F3F-09DC-F846-8014-98DC36FB9085}" presName="sibTrans" presStyleCnt="0"/>
      <dgm:spPr/>
    </dgm:pt>
    <dgm:pt modelId="{C4DACD1D-95D9-D042-BE58-549E5E062A3F}" type="pres">
      <dgm:prSet presAssocID="{1984F664-BCBE-DE44-912F-3496FDF6F920}" presName="node" presStyleLbl="node1" presStyleIdx="7" presStyleCnt="9">
        <dgm:presLayoutVars>
          <dgm:bulletEnabled val="1"/>
        </dgm:presLayoutVars>
      </dgm:prSet>
      <dgm:spPr/>
      <dgm:t>
        <a:bodyPr/>
        <a:lstStyle/>
        <a:p>
          <a:endParaRPr lang="en-US"/>
        </a:p>
      </dgm:t>
    </dgm:pt>
    <dgm:pt modelId="{073C9E3C-5047-E84A-9957-E8FB4000DE7C}" type="pres">
      <dgm:prSet presAssocID="{4031AA93-9862-EF41-AC3C-A4208A5F3BDE}" presName="sibTrans" presStyleCnt="0"/>
      <dgm:spPr/>
    </dgm:pt>
    <dgm:pt modelId="{57A1DDC9-E4C8-8B44-80EE-D4C16F853FD7}" type="pres">
      <dgm:prSet presAssocID="{836DC308-9E0E-5243-B3D1-37C062468CE2}" presName="node" presStyleLbl="node1" presStyleIdx="8" presStyleCnt="9">
        <dgm:presLayoutVars>
          <dgm:bulletEnabled val="1"/>
        </dgm:presLayoutVars>
      </dgm:prSet>
      <dgm:spPr/>
      <dgm:t>
        <a:bodyPr/>
        <a:lstStyle/>
        <a:p>
          <a:endParaRPr lang="en-US"/>
        </a:p>
      </dgm:t>
    </dgm:pt>
  </dgm:ptLst>
  <dgm:cxnLst>
    <dgm:cxn modelId="{06EB3AD5-531F-9949-B6CF-99A54DBEE36E}" type="presOf" srcId="{FF6E563B-9E92-2641-8933-8271628137EB}" destId="{D3C5033B-E30F-BD4A-818F-9BFE7C163791}" srcOrd="0" destOrd="0" presId="urn:microsoft.com/office/officeart/2005/8/layout/default"/>
    <dgm:cxn modelId="{CE187FDA-47C7-3A45-BC2D-BC429B98E669}" srcId="{CB67107B-1D03-7E43-B418-2F2C70E9B86C}" destId="{FD252348-2EDA-284D-990B-058F29E62F46}" srcOrd="6" destOrd="0" parTransId="{B470C0DA-E957-6A4D-94B9-74456997075E}" sibTransId="{1CF61F3F-09DC-F846-8014-98DC36FB9085}"/>
    <dgm:cxn modelId="{3C698013-88E3-3C4A-AB93-CE2C54195568}" srcId="{CB67107B-1D03-7E43-B418-2F2C70E9B86C}" destId="{FF6E563B-9E92-2641-8933-8271628137EB}" srcOrd="1" destOrd="0" parTransId="{7A4966EF-3F43-1B43-807D-A9B028D52DB1}" sibTransId="{6E2EF710-5867-FB4F-881A-ABA8FCC06D80}"/>
    <dgm:cxn modelId="{5217F8F8-1BB4-FA41-88FA-FA26B05CC5CB}" type="presOf" srcId="{1984F664-BCBE-DE44-912F-3496FDF6F920}" destId="{C4DACD1D-95D9-D042-BE58-549E5E062A3F}" srcOrd="0" destOrd="0" presId="urn:microsoft.com/office/officeart/2005/8/layout/default"/>
    <dgm:cxn modelId="{67502398-6216-A84B-95FD-0D394ECCF6D8}" type="presOf" srcId="{07FE42DC-61B1-5E44-BEDA-D02C0EEA494A}" destId="{FE88327C-B458-034C-B5B1-42CF10080CE5}" srcOrd="0" destOrd="0" presId="urn:microsoft.com/office/officeart/2005/8/layout/default"/>
    <dgm:cxn modelId="{AE5D3842-7E24-4649-A203-EE0F69D4793A}" srcId="{CB67107B-1D03-7E43-B418-2F2C70E9B86C}" destId="{07FE42DC-61B1-5E44-BEDA-D02C0EEA494A}" srcOrd="4" destOrd="0" parTransId="{95E49927-E3C4-8947-B93D-2F2C03E1E6D2}" sibTransId="{7BDB68CC-9227-2042-8BE8-E2867E417A07}"/>
    <dgm:cxn modelId="{DB6FBE40-4954-944D-A7E8-FDE85218BE17}" type="presOf" srcId="{00E878F2-6CA4-8E4C-9948-0F0A677597D5}" destId="{A998FADC-CBDE-4A4E-9179-34544A8F1471}" srcOrd="0" destOrd="0" presId="urn:microsoft.com/office/officeart/2005/8/layout/default"/>
    <dgm:cxn modelId="{51A25388-D9DB-2246-96EB-607E284B0B86}" srcId="{CB67107B-1D03-7E43-B418-2F2C70E9B86C}" destId="{6381E81E-D5FA-4A41-982E-07A4F4C0EEC1}" srcOrd="3" destOrd="0" parTransId="{94959268-6211-504B-B48D-14C20C43E800}" sibTransId="{9D80E6FA-8755-564D-A467-2F3307AD375F}"/>
    <dgm:cxn modelId="{B3C5F6F7-BABD-1843-BA1F-30C3608CC650}" srcId="{CB67107B-1D03-7E43-B418-2F2C70E9B86C}" destId="{E2FB6C6E-E13F-BA4B-A709-3CECB02A089B}" srcOrd="2" destOrd="0" parTransId="{BFBF4A1E-C413-C04E-A884-1DAF15D4B50F}" sibTransId="{A4D19983-3DC0-544E-A32B-942B62C42204}"/>
    <dgm:cxn modelId="{EEB2FE7E-6CE5-3043-848E-B19034B828F7}" srcId="{CB67107B-1D03-7E43-B418-2F2C70E9B86C}" destId="{1984F664-BCBE-DE44-912F-3496FDF6F920}" srcOrd="7" destOrd="0" parTransId="{5A794BB4-5CF1-344F-87AB-CF50AC605DFB}" sibTransId="{4031AA93-9862-EF41-AC3C-A4208A5F3BDE}"/>
    <dgm:cxn modelId="{63CBB6EB-09DE-5748-8172-31B46CF4F61B}" type="presOf" srcId="{CB67107B-1D03-7E43-B418-2F2C70E9B86C}" destId="{95A92BA1-9D63-474B-8A7C-935EDD8480FA}" srcOrd="0" destOrd="0" presId="urn:microsoft.com/office/officeart/2005/8/layout/default"/>
    <dgm:cxn modelId="{9E396388-44FC-024E-AD92-4312426C008C}" type="presOf" srcId="{836DC308-9E0E-5243-B3D1-37C062468CE2}" destId="{57A1DDC9-E4C8-8B44-80EE-D4C16F853FD7}" srcOrd="0" destOrd="0" presId="urn:microsoft.com/office/officeart/2005/8/layout/default"/>
    <dgm:cxn modelId="{DADE6709-8AA3-0343-BC6A-C81A74B38345}" type="presOf" srcId="{B00868E6-3EFD-4241-A746-68F57CED2B1E}" destId="{88A16005-71BA-8F41-95C0-793A6F1EE6D1}" srcOrd="0" destOrd="0" presId="urn:microsoft.com/office/officeart/2005/8/layout/default"/>
    <dgm:cxn modelId="{CE46CF31-F8ED-0F4B-B3A4-12C2EAEAAD4D}" type="presOf" srcId="{FD252348-2EDA-284D-990B-058F29E62F46}" destId="{1F48C6D2-EA4C-8348-8EE0-34AF88D27B0F}" srcOrd="0" destOrd="0" presId="urn:microsoft.com/office/officeart/2005/8/layout/default"/>
    <dgm:cxn modelId="{5AFA8E4D-94BC-D845-8112-AB368E6DFC9A}" srcId="{CB67107B-1D03-7E43-B418-2F2C70E9B86C}" destId="{836DC308-9E0E-5243-B3D1-37C062468CE2}" srcOrd="8" destOrd="0" parTransId="{B508C9EC-3971-E046-A356-B57B389E70F8}" sibTransId="{1A255AF8-842D-CA4D-A675-CA4241512103}"/>
    <dgm:cxn modelId="{DBA1FC36-5908-2849-A261-ED064831437C}" type="presOf" srcId="{E2FB6C6E-E13F-BA4B-A709-3CECB02A089B}" destId="{F5E3FEC0-4212-AF4C-B5EF-91D0C39F26A4}" srcOrd="0" destOrd="0" presId="urn:microsoft.com/office/officeart/2005/8/layout/default"/>
    <dgm:cxn modelId="{61A300F3-1862-694D-B602-37516C09DE84}" type="presOf" srcId="{6381E81E-D5FA-4A41-982E-07A4F4C0EEC1}" destId="{77BDFFAD-DB1F-3042-A900-D8EB4F7F09C6}" srcOrd="0" destOrd="0" presId="urn:microsoft.com/office/officeart/2005/8/layout/default"/>
    <dgm:cxn modelId="{A3ECC5E7-E2D4-264A-BA43-5F88C42ACA48}" srcId="{CB67107B-1D03-7E43-B418-2F2C70E9B86C}" destId="{00E878F2-6CA4-8E4C-9948-0F0A677597D5}" srcOrd="0" destOrd="0" parTransId="{C30C6A8D-67F4-904F-ABBA-AE72F4CA4417}" sibTransId="{D85AB630-2A3B-3A4D-8D7A-ADE651F71C2E}"/>
    <dgm:cxn modelId="{7937593C-8D2B-8E43-ABDE-1941FA95E7C2}" srcId="{CB67107B-1D03-7E43-B418-2F2C70E9B86C}" destId="{B00868E6-3EFD-4241-A746-68F57CED2B1E}" srcOrd="5" destOrd="0" parTransId="{15110449-4DEB-AF46-8FAE-42BFB120276D}" sibTransId="{BDE41E8D-C6D2-6B4D-8AD0-E9500ADC622D}"/>
    <dgm:cxn modelId="{EED3371C-6434-544B-8C8B-B6F7332DCF58}" type="presParOf" srcId="{95A92BA1-9D63-474B-8A7C-935EDD8480FA}" destId="{A998FADC-CBDE-4A4E-9179-34544A8F1471}" srcOrd="0" destOrd="0" presId="urn:microsoft.com/office/officeart/2005/8/layout/default"/>
    <dgm:cxn modelId="{D3F86CDC-2139-3244-9303-970ED0793644}" type="presParOf" srcId="{95A92BA1-9D63-474B-8A7C-935EDD8480FA}" destId="{D7819D22-82CD-3343-B17A-A508F25DE192}" srcOrd="1" destOrd="0" presId="urn:microsoft.com/office/officeart/2005/8/layout/default"/>
    <dgm:cxn modelId="{D7E3D301-9BF9-864A-9634-383CC50546F4}" type="presParOf" srcId="{95A92BA1-9D63-474B-8A7C-935EDD8480FA}" destId="{D3C5033B-E30F-BD4A-818F-9BFE7C163791}" srcOrd="2" destOrd="0" presId="urn:microsoft.com/office/officeart/2005/8/layout/default"/>
    <dgm:cxn modelId="{5780343F-7552-1B49-80D0-21B0365C8696}" type="presParOf" srcId="{95A92BA1-9D63-474B-8A7C-935EDD8480FA}" destId="{EEB41F96-5A3A-6344-AAC7-F54B3FDA40BE}" srcOrd="3" destOrd="0" presId="urn:microsoft.com/office/officeart/2005/8/layout/default"/>
    <dgm:cxn modelId="{743B04DB-9A08-FB41-A351-A6F143C351BA}" type="presParOf" srcId="{95A92BA1-9D63-474B-8A7C-935EDD8480FA}" destId="{F5E3FEC0-4212-AF4C-B5EF-91D0C39F26A4}" srcOrd="4" destOrd="0" presId="urn:microsoft.com/office/officeart/2005/8/layout/default"/>
    <dgm:cxn modelId="{199454DD-2869-1A41-BBC9-FF68CB364C8D}" type="presParOf" srcId="{95A92BA1-9D63-474B-8A7C-935EDD8480FA}" destId="{88F71C7B-82DF-CB48-BFE9-2EF9100F8F6B}" srcOrd="5" destOrd="0" presId="urn:microsoft.com/office/officeart/2005/8/layout/default"/>
    <dgm:cxn modelId="{2AFE1791-1D88-BD46-BD49-924A0B88CF13}" type="presParOf" srcId="{95A92BA1-9D63-474B-8A7C-935EDD8480FA}" destId="{77BDFFAD-DB1F-3042-A900-D8EB4F7F09C6}" srcOrd="6" destOrd="0" presId="urn:microsoft.com/office/officeart/2005/8/layout/default"/>
    <dgm:cxn modelId="{E12B5D5A-00CA-A44C-B021-14D7DF5C206E}" type="presParOf" srcId="{95A92BA1-9D63-474B-8A7C-935EDD8480FA}" destId="{E55C8BAE-4E83-8948-A4CB-28CCA0FEA750}" srcOrd="7" destOrd="0" presId="urn:microsoft.com/office/officeart/2005/8/layout/default"/>
    <dgm:cxn modelId="{2BDB9827-51A0-E44D-820C-83DE84D99520}" type="presParOf" srcId="{95A92BA1-9D63-474B-8A7C-935EDD8480FA}" destId="{FE88327C-B458-034C-B5B1-42CF10080CE5}" srcOrd="8" destOrd="0" presId="urn:microsoft.com/office/officeart/2005/8/layout/default"/>
    <dgm:cxn modelId="{F30CEE2D-CD39-9849-97A3-39FCC2803054}" type="presParOf" srcId="{95A92BA1-9D63-474B-8A7C-935EDD8480FA}" destId="{7CAED905-FE0A-BD48-B6BD-9873D5399286}" srcOrd="9" destOrd="0" presId="urn:microsoft.com/office/officeart/2005/8/layout/default"/>
    <dgm:cxn modelId="{FFAFDBA8-5313-E645-A3C6-CF498344F6FA}" type="presParOf" srcId="{95A92BA1-9D63-474B-8A7C-935EDD8480FA}" destId="{88A16005-71BA-8F41-95C0-793A6F1EE6D1}" srcOrd="10" destOrd="0" presId="urn:microsoft.com/office/officeart/2005/8/layout/default"/>
    <dgm:cxn modelId="{1ACAF6B3-374D-8446-9439-C2497BCBB85A}" type="presParOf" srcId="{95A92BA1-9D63-474B-8A7C-935EDD8480FA}" destId="{97797625-D608-FF4A-BF68-51850C5A02E5}" srcOrd="11" destOrd="0" presId="urn:microsoft.com/office/officeart/2005/8/layout/default"/>
    <dgm:cxn modelId="{A05F33DE-BAEA-C747-AA64-2245D7787EF7}" type="presParOf" srcId="{95A92BA1-9D63-474B-8A7C-935EDD8480FA}" destId="{1F48C6D2-EA4C-8348-8EE0-34AF88D27B0F}" srcOrd="12" destOrd="0" presId="urn:microsoft.com/office/officeart/2005/8/layout/default"/>
    <dgm:cxn modelId="{EB7F736E-C28D-074C-B3F8-5C2C3B932431}" type="presParOf" srcId="{95A92BA1-9D63-474B-8A7C-935EDD8480FA}" destId="{99C29C75-EADC-7248-AC6F-09C3100A2B3E}" srcOrd="13" destOrd="0" presId="urn:microsoft.com/office/officeart/2005/8/layout/default"/>
    <dgm:cxn modelId="{7AEBFA15-1B55-504E-BEF2-A31E7D6D4C4A}" type="presParOf" srcId="{95A92BA1-9D63-474B-8A7C-935EDD8480FA}" destId="{C4DACD1D-95D9-D042-BE58-549E5E062A3F}" srcOrd="14" destOrd="0" presId="urn:microsoft.com/office/officeart/2005/8/layout/default"/>
    <dgm:cxn modelId="{03098AB6-A137-BB45-BA5D-7D3FF2A4A83D}" type="presParOf" srcId="{95A92BA1-9D63-474B-8A7C-935EDD8480FA}" destId="{073C9E3C-5047-E84A-9957-E8FB4000DE7C}" srcOrd="15" destOrd="0" presId="urn:microsoft.com/office/officeart/2005/8/layout/default"/>
    <dgm:cxn modelId="{DA6303EC-1B63-1F4C-B92F-66E5E3E503C9}" type="presParOf" srcId="{95A92BA1-9D63-474B-8A7C-935EDD8480FA}" destId="{57A1DDC9-E4C8-8B44-80EE-D4C16F853FD7}"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67107B-1D03-7E43-B418-2F2C70E9B86C}"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FF6E563B-9E92-2641-8933-8271628137EB}">
      <dgm:prSet phldrT="[Text]"/>
      <dgm:spPr/>
      <dgm:t>
        <a:bodyPr/>
        <a:lstStyle/>
        <a:p>
          <a:pPr algn="ctr"/>
          <a:r>
            <a:rPr lang="en-US" dirty="0"/>
            <a:t>Behavioral Ethics</a:t>
          </a:r>
        </a:p>
      </dgm:t>
      <dgm:extLst>
        <a:ext uri="{E40237B7-FDA0-4F09-8148-C483321AD2D9}">
          <dgm14:cNvPr xmlns:dgm14="http://schemas.microsoft.com/office/drawing/2010/diagram" id="0" name="">
            <a:hlinkClick xmlns:r="http://schemas.openxmlformats.org/officeDocument/2006/relationships" r:id="rId1"/>
          </dgm14:cNvPr>
        </a:ext>
      </dgm:extLst>
    </dgm:pt>
    <dgm:pt modelId="{7A4966EF-3F43-1B43-807D-A9B028D52DB1}" type="parTrans" cxnId="{3C698013-88E3-3C4A-AB93-CE2C54195568}">
      <dgm:prSet/>
      <dgm:spPr/>
      <dgm:t>
        <a:bodyPr/>
        <a:lstStyle/>
        <a:p>
          <a:pPr algn="ctr"/>
          <a:endParaRPr lang="en-US"/>
        </a:p>
      </dgm:t>
    </dgm:pt>
    <dgm:pt modelId="{6E2EF710-5867-FB4F-881A-ABA8FCC06D80}" type="sibTrans" cxnId="{3C698013-88E3-3C4A-AB93-CE2C54195568}">
      <dgm:prSet/>
      <dgm:spPr/>
      <dgm:t>
        <a:bodyPr/>
        <a:lstStyle/>
        <a:p>
          <a:pPr algn="ctr"/>
          <a:endParaRPr lang="en-US"/>
        </a:p>
      </dgm:t>
    </dgm:pt>
    <dgm:pt modelId="{E2FB6C6E-E13F-BA4B-A709-3CECB02A089B}">
      <dgm:prSet phldrT="[Text]"/>
      <dgm:spPr/>
      <dgm:t>
        <a:bodyPr/>
        <a:lstStyle/>
        <a:p>
          <a:pPr algn="ctr"/>
          <a:r>
            <a:rPr lang="en-US"/>
            <a:t>Leadership</a:t>
          </a:r>
        </a:p>
      </dgm:t>
      <dgm:extLst>
        <a:ext uri="{E40237B7-FDA0-4F09-8148-C483321AD2D9}">
          <dgm14:cNvPr xmlns:dgm14="http://schemas.microsoft.com/office/drawing/2010/diagram" id="0" name="">
            <a:hlinkClick xmlns:r="http://schemas.openxmlformats.org/officeDocument/2006/relationships" r:id="rId2"/>
          </dgm14:cNvPr>
        </a:ext>
      </dgm:extLst>
    </dgm:pt>
    <dgm:pt modelId="{BFBF4A1E-C413-C04E-A884-1DAF15D4B50F}" type="parTrans" cxnId="{B3C5F6F7-BABD-1843-BA1F-30C3608CC650}">
      <dgm:prSet/>
      <dgm:spPr/>
      <dgm:t>
        <a:bodyPr/>
        <a:lstStyle/>
        <a:p>
          <a:pPr algn="ctr"/>
          <a:endParaRPr lang="en-US"/>
        </a:p>
      </dgm:t>
    </dgm:pt>
    <dgm:pt modelId="{A4D19983-3DC0-544E-A32B-942B62C42204}" type="sibTrans" cxnId="{B3C5F6F7-BABD-1843-BA1F-30C3608CC650}">
      <dgm:prSet/>
      <dgm:spPr/>
      <dgm:t>
        <a:bodyPr/>
        <a:lstStyle/>
        <a:p>
          <a:pPr algn="ctr"/>
          <a:endParaRPr lang="en-US"/>
        </a:p>
      </dgm:t>
    </dgm:pt>
    <dgm:pt modelId="{6381E81E-D5FA-4A41-982E-07A4F4C0EEC1}">
      <dgm:prSet phldrT="[Text]"/>
      <dgm:spPr/>
      <dgm:t>
        <a:bodyPr/>
        <a:lstStyle/>
        <a:p>
          <a:pPr algn="ctr"/>
          <a:r>
            <a:rPr lang="en-US"/>
            <a:t>Media, Arts &amp; Culture</a:t>
          </a:r>
        </a:p>
      </dgm:t>
      <dgm:extLst>
        <a:ext uri="{E40237B7-FDA0-4F09-8148-C483321AD2D9}">
          <dgm14:cNvPr xmlns:dgm14="http://schemas.microsoft.com/office/drawing/2010/diagram" id="0" name="">
            <a:hlinkClick xmlns:r="http://schemas.openxmlformats.org/officeDocument/2006/relationships" r:id="rId3"/>
          </dgm14:cNvPr>
        </a:ext>
      </dgm:extLst>
    </dgm:pt>
    <dgm:pt modelId="{94959268-6211-504B-B48D-14C20C43E800}" type="parTrans" cxnId="{51A25388-D9DB-2246-96EB-607E284B0B86}">
      <dgm:prSet/>
      <dgm:spPr/>
      <dgm:t>
        <a:bodyPr/>
        <a:lstStyle/>
        <a:p>
          <a:pPr algn="ctr"/>
          <a:endParaRPr lang="en-US"/>
        </a:p>
      </dgm:t>
    </dgm:pt>
    <dgm:pt modelId="{9D80E6FA-8755-564D-A467-2F3307AD375F}" type="sibTrans" cxnId="{51A25388-D9DB-2246-96EB-607E284B0B86}">
      <dgm:prSet/>
      <dgm:spPr/>
      <dgm:t>
        <a:bodyPr/>
        <a:lstStyle/>
        <a:p>
          <a:pPr algn="ctr"/>
          <a:endParaRPr lang="en-US"/>
        </a:p>
      </dgm:t>
    </dgm:pt>
    <dgm:pt modelId="{B00868E6-3EFD-4241-A746-68F57CED2B1E}">
      <dgm:prSet phldrT="[Text]"/>
      <dgm:spPr/>
      <dgm:t>
        <a:bodyPr/>
        <a:lstStyle/>
        <a:p>
          <a:pPr algn="ctr"/>
          <a:r>
            <a:rPr lang="en-US" dirty="0" smtClean="0"/>
            <a:t>Law &amp; Policy</a:t>
          </a:r>
          <a:endParaRPr lang="en-US" dirty="0"/>
        </a:p>
      </dgm:t>
      <dgm:extLst>
        <a:ext uri="{E40237B7-FDA0-4F09-8148-C483321AD2D9}">
          <dgm14:cNvPr xmlns:dgm14="http://schemas.microsoft.com/office/drawing/2010/diagram" id="0" name="">
            <a:hlinkClick xmlns:r="http://schemas.openxmlformats.org/officeDocument/2006/relationships" r:id="rId4"/>
          </dgm14:cNvPr>
        </a:ext>
      </dgm:extLst>
    </dgm:pt>
    <dgm:pt modelId="{15110449-4DEB-AF46-8FAE-42BFB120276D}" type="parTrans" cxnId="{7937593C-8D2B-8E43-ABDE-1941FA95E7C2}">
      <dgm:prSet/>
      <dgm:spPr/>
      <dgm:t>
        <a:bodyPr/>
        <a:lstStyle/>
        <a:p>
          <a:pPr algn="ctr"/>
          <a:endParaRPr lang="en-US"/>
        </a:p>
      </dgm:t>
    </dgm:pt>
    <dgm:pt modelId="{BDE41E8D-C6D2-6B4D-8AD0-E9500ADC622D}" type="sibTrans" cxnId="{7937593C-8D2B-8E43-ABDE-1941FA95E7C2}">
      <dgm:prSet/>
      <dgm:spPr/>
      <dgm:t>
        <a:bodyPr/>
        <a:lstStyle/>
        <a:p>
          <a:pPr algn="ctr"/>
          <a:endParaRPr lang="en-US"/>
        </a:p>
      </dgm:t>
    </dgm:pt>
    <dgm:pt modelId="{FD252348-2EDA-284D-990B-058F29E62F46}">
      <dgm:prSet phldrT="[Text]"/>
      <dgm:spPr/>
      <dgm:t>
        <a:bodyPr/>
        <a:lstStyle/>
        <a:p>
          <a:pPr algn="ctr"/>
          <a:r>
            <a:rPr lang="en-US" dirty="0"/>
            <a:t>Professional Ethics</a:t>
          </a:r>
        </a:p>
      </dgm:t>
      <dgm:extLst>
        <a:ext uri="{E40237B7-FDA0-4F09-8148-C483321AD2D9}">
          <dgm14:cNvPr xmlns:dgm14="http://schemas.microsoft.com/office/drawing/2010/diagram" id="0" name="">
            <a:hlinkClick xmlns:r="http://schemas.openxmlformats.org/officeDocument/2006/relationships" r:id="rId5"/>
          </dgm14:cNvPr>
        </a:ext>
      </dgm:extLst>
    </dgm:pt>
    <dgm:pt modelId="{B470C0DA-E957-6A4D-94B9-74456997075E}" type="parTrans" cxnId="{CE187FDA-47C7-3A45-BC2D-BC429B98E669}">
      <dgm:prSet/>
      <dgm:spPr/>
      <dgm:t>
        <a:bodyPr/>
        <a:lstStyle/>
        <a:p>
          <a:pPr algn="ctr"/>
          <a:endParaRPr lang="en-US"/>
        </a:p>
      </dgm:t>
    </dgm:pt>
    <dgm:pt modelId="{1CF61F3F-09DC-F846-8014-98DC36FB9085}" type="sibTrans" cxnId="{CE187FDA-47C7-3A45-BC2D-BC429B98E669}">
      <dgm:prSet/>
      <dgm:spPr/>
      <dgm:t>
        <a:bodyPr/>
        <a:lstStyle/>
        <a:p>
          <a:pPr algn="ctr"/>
          <a:endParaRPr lang="en-US"/>
        </a:p>
      </dgm:t>
    </dgm:pt>
    <dgm:pt modelId="{1984F664-BCBE-DE44-912F-3496FDF6F920}">
      <dgm:prSet/>
      <dgm:spPr/>
      <dgm:t>
        <a:bodyPr/>
        <a:lstStyle/>
        <a:p>
          <a:pPr algn="ctr"/>
          <a:r>
            <a:rPr lang="en-US"/>
            <a:t>Research Ethics</a:t>
          </a:r>
        </a:p>
      </dgm:t>
      <dgm:extLst>
        <a:ext uri="{E40237B7-FDA0-4F09-8148-C483321AD2D9}">
          <dgm14:cNvPr xmlns:dgm14="http://schemas.microsoft.com/office/drawing/2010/diagram" id="0" name="">
            <a:hlinkClick xmlns:r="http://schemas.openxmlformats.org/officeDocument/2006/relationships" r:id="rId6"/>
          </dgm14:cNvPr>
        </a:ext>
      </dgm:extLst>
    </dgm:pt>
    <dgm:pt modelId="{5A794BB4-5CF1-344F-87AB-CF50AC605DFB}" type="parTrans" cxnId="{EEB2FE7E-6CE5-3043-848E-B19034B828F7}">
      <dgm:prSet/>
      <dgm:spPr/>
      <dgm:t>
        <a:bodyPr/>
        <a:lstStyle/>
        <a:p>
          <a:pPr algn="ctr"/>
          <a:endParaRPr lang="en-US"/>
        </a:p>
      </dgm:t>
    </dgm:pt>
    <dgm:pt modelId="{4031AA93-9862-EF41-AC3C-A4208A5F3BDE}" type="sibTrans" cxnId="{EEB2FE7E-6CE5-3043-848E-B19034B828F7}">
      <dgm:prSet/>
      <dgm:spPr/>
      <dgm:t>
        <a:bodyPr/>
        <a:lstStyle/>
        <a:p>
          <a:pPr algn="ctr"/>
          <a:endParaRPr lang="en-US"/>
        </a:p>
      </dgm:t>
    </dgm:pt>
    <dgm:pt modelId="{07FE42DC-61B1-5E44-BEDA-D02C0EEA494A}">
      <dgm:prSet/>
      <dgm:spPr/>
      <dgm:t>
        <a:bodyPr/>
        <a:lstStyle/>
        <a:p>
          <a:pPr algn="ctr"/>
          <a:r>
            <a:rPr lang="en-US" dirty="0"/>
            <a:t>Organizational Ethics</a:t>
          </a:r>
        </a:p>
      </dgm:t>
      <dgm:extLst>
        <a:ext uri="{E40237B7-FDA0-4F09-8148-C483321AD2D9}">
          <dgm14:cNvPr xmlns:dgm14="http://schemas.microsoft.com/office/drawing/2010/diagram" id="0" name="">
            <a:hlinkClick xmlns:r="http://schemas.openxmlformats.org/officeDocument/2006/relationships" r:id="rId7"/>
          </dgm14:cNvPr>
        </a:ext>
      </dgm:extLst>
    </dgm:pt>
    <dgm:pt modelId="{95E49927-E3C4-8947-B93D-2F2C03E1E6D2}" type="parTrans" cxnId="{AE5D3842-7E24-4649-A203-EE0F69D4793A}">
      <dgm:prSet/>
      <dgm:spPr/>
      <dgm:t>
        <a:bodyPr/>
        <a:lstStyle/>
        <a:p>
          <a:pPr algn="ctr"/>
          <a:endParaRPr lang="en-US"/>
        </a:p>
      </dgm:t>
    </dgm:pt>
    <dgm:pt modelId="{7BDB68CC-9227-2042-8BE8-E2867E417A07}" type="sibTrans" cxnId="{AE5D3842-7E24-4649-A203-EE0F69D4793A}">
      <dgm:prSet/>
      <dgm:spPr/>
      <dgm:t>
        <a:bodyPr/>
        <a:lstStyle/>
        <a:p>
          <a:pPr algn="ctr"/>
          <a:endParaRPr lang="en-US"/>
        </a:p>
      </dgm:t>
    </dgm:pt>
    <dgm:pt modelId="{836DC308-9E0E-5243-B3D1-37C062468CE2}">
      <dgm:prSet/>
      <dgm:spPr/>
      <dgm:t>
        <a:bodyPr/>
        <a:lstStyle/>
        <a:p>
          <a:pPr algn="ctr"/>
          <a:r>
            <a:rPr lang="en-US"/>
            <a:t>Sustainability</a:t>
          </a:r>
        </a:p>
      </dgm:t>
      <dgm:extLst>
        <a:ext uri="{E40237B7-FDA0-4F09-8148-C483321AD2D9}">
          <dgm14:cNvPr xmlns:dgm14="http://schemas.microsoft.com/office/drawing/2010/diagram" id="0" name="">
            <a:hlinkClick xmlns:r="http://schemas.openxmlformats.org/officeDocument/2006/relationships" r:id="rId8"/>
          </dgm14:cNvPr>
        </a:ext>
      </dgm:extLst>
    </dgm:pt>
    <dgm:pt modelId="{B508C9EC-3971-E046-A356-B57B389E70F8}" type="parTrans" cxnId="{5AFA8E4D-94BC-D845-8112-AB368E6DFC9A}">
      <dgm:prSet/>
      <dgm:spPr/>
      <dgm:t>
        <a:bodyPr/>
        <a:lstStyle/>
        <a:p>
          <a:pPr algn="ctr"/>
          <a:endParaRPr lang="en-US"/>
        </a:p>
      </dgm:t>
    </dgm:pt>
    <dgm:pt modelId="{1A255AF8-842D-CA4D-A675-CA4241512103}" type="sibTrans" cxnId="{5AFA8E4D-94BC-D845-8112-AB368E6DFC9A}">
      <dgm:prSet/>
      <dgm:spPr/>
      <dgm:t>
        <a:bodyPr/>
        <a:lstStyle/>
        <a:p>
          <a:pPr algn="ctr"/>
          <a:endParaRPr lang="en-US"/>
        </a:p>
      </dgm:t>
    </dgm:pt>
    <dgm:pt modelId="{00E878F2-6CA4-8E4C-9948-0F0A677597D5}">
      <dgm:prSet/>
      <dgm:spPr/>
      <dgm:t>
        <a:bodyPr/>
        <a:lstStyle/>
        <a:p>
          <a:pPr algn="ctr"/>
          <a:r>
            <a:rPr lang="en-US" dirty="0"/>
            <a:t>Introductory Resources</a:t>
          </a:r>
        </a:p>
      </dgm:t>
      <dgm:extLst>
        <a:ext uri="{E40237B7-FDA0-4F09-8148-C483321AD2D9}">
          <dgm14:cNvPr xmlns:dgm14="http://schemas.microsoft.com/office/drawing/2010/diagram" id="0" name="">
            <a:hlinkClick xmlns:r="http://schemas.openxmlformats.org/officeDocument/2006/relationships" r:id="rId9"/>
          </dgm14:cNvPr>
        </a:ext>
      </dgm:extLst>
    </dgm:pt>
    <dgm:pt modelId="{C30C6A8D-67F4-904F-ABBA-AE72F4CA4417}" type="parTrans" cxnId="{A3ECC5E7-E2D4-264A-BA43-5F88C42ACA48}">
      <dgm:prSet/>
      <dgm:spPr/>
      <dgm:t>
        <a:bodyPr/>
        <a:lstStyle/>
        <a:p>
          <a:pPr algn="ctr"/>
          <a:endParaRPr lang="en-US"/>
        </a:p>
      </dgm:t>
    </dgm:pt>
    <dgm:pt modelId="{D85AB630-2A3B-3A4D-8D7A-ADE651F71C2E}" type="sibTrans" cxnId="{A3ECC5E7-E2D4-264A-BA43-5F88C42ACA48}">
      <dgm:prSet/>
      <dgm:spPr/>
      <dgm:t>
        <a:bodyPr/>
        <a:lstStyle/>
        <a:p>
          <a:pPr algn="ctr"/>
          <a:endParaRPr lang="en-US"/>
        </a:p>
      </dgm:t>
    </dgm:pt>
    <dgm:pt modelId="{95A92BA1-9D63-474B-8A7C-935EDD8480FA}" type="pres">
      <dgm:prSet presAssocID="{CB67107B-1D03-7E43-B418-2F2C70E9B86C}" presName="diagram" presStyleCnt="0">
        <dgm:presLayoutVars>
          <dgm:dir/>
          <dgm:resizeHandles val="exact"/>
        </dgm:presLayoutVars>
      </dgm:prSet>
      <dgm:spPr/>
      <dgm:t>
        <a:bodyPr/>
        <a:lstStyle/>
        <a:p>
          <a:endParaRPr lang="en-US"/>
        </a:p>
      </dgm:t>
    </dgm:pt>
    <dgm:pt modelId="{A998FADC-CBDE-4A4E-9179-34544A8F1471}" type="pres">
      <dgm:prSet presAssocID="{00E878F2-6CA4-8E4C-9948-0F0A677597D5}" presName="node" presStyleLbl="node1" presStyleIdx="0" presStyleCnt="9">
        <dgm:presLayoutVars>
          <dgm:bulletEnabled val="1"/>
        </dgm:presLayoutVars>
      </dgm:prSet>
      <dgm:spPr/>
      <dgm:t>
        <a:bodyPr/>
        <a:lstStyle/>
        <a:p>
          <a:endParaRPr lang="en-US"/>
        </a:p>
      </dgm:t>
    </dgm:pt>
    <dgm:pt modelId="{D7819D22-82CD-3343-B17A-A508F25DE192}" type="pres">
      <dgm:prSet presAssocID="{D85AB630-2A3B-3A4D-8D7A-ADE651F71C2E}" presName="sibTrans" presStyleCnt="0"/>
      <dgm:spPr/>
    </dgm:pt>
    <dgm:pt modelId="{D3C5033B-E30F-BD4A-818F-9BFE7C163791}" type="pres">
      <dgm:prSet presAssocID="{FF6E563B-9E92-2641-8933-8271628137EB}" presName="node" presStyleLbl="node1" presStyleIdx="1" presStyleCnt="9">
        <dgm:presLayoutVars>
          <dgm:bulletEnabled val="1"/>
        </dgm:presLayoutVars>
      </dgm:prSet>
      <dgm:spPr/>
      <dgm:t>
        <a:bodyPr/>
        <a:lstStyle/>
        <a:p>
          <a:endParaRPr lang="en-US"/>
        </a:p>
      </dgm:t>
    </dgm:pt>
    <dgm:pt modelId="{EEB41F96-5A3A-6344-AAC7-F54B3FDA40BE}" type="pres">
      <dgm:prSet presAssocID="{6E2EF710-5867-FB4F-881A-ABA8FCC06D80}" presName="sibTrans" presStyleCnt="0"/>
      <dgm:spPr/>
    </dgm:pt>
    <dgm:pt modelId="{F5E3FEC0-4212-AF4C-B5EF-91D0C39F26A4}" type="pres">
      <dgm:prSet presAssocID="{E2FB6C6E-E13F-BA4B-A709-3CECB02A089B}" presName="node" presStyleLbl="node1" presStyleIdx="2" presStyleCnt="9">
        <dgm:presLayoutVars>
          <dgm:bulletEnabled val="1"/>
        </dgm:presLayoutVars>
      </dgm:prSet>
      <dgm:spPr/>
      <dgm:t>
        <a:bodyPr/>
        <a:lstStyle/>
        <a:p>
          <a:endParaRPr lang="en-US"/>
        </a:p>
      </dgm:t>
    </dgm:pt>
    <dgm:pt modelId="{88F71C7B-82DF-CB48-BFE9-2EF9100F8F6B}" type="pres">
      <dgm:prSet presAssocID="{A4D19983-3DC0-544E-A32B-942B62C42204}" presName="sibTrans" presStyleCnt="0"/>
      <dgm:spPr/>
    </dgm:pt>
    <dgm:pt modelId="{77BDFFAD-DB1F-3042-A900-D8EB4F7F09C6}" type="pres">
      <dgm:prSet presAssocID="{6381E81E-D5FA-4A41-982E-07A4F4C0EEC1}" presName="node" presStyleLbl="node1" presStyleIdx="3" presStyleCnt="9">
        <dgm:presLayoutVars>
          <dgm:bulletEnabled val="1"/>
        </dgm:presLayoutVars>
      </dgm:prSet>
      <dgm:spPr/>
      <dgm:t>
        <a:bodyPr/>
        <a:lstStyle/>
        <a:p>
          <a:endParaRPr lang="en-US"/>
        </a:p>
      </dgm:t>
    </dgm:pt>
    <dgm:pt modelId="{E55C8BAE-4E83-8948-A4CB-28CCA0FEA750}" type="pres">
      <dgm:prSet presAssocID="{9D80E6FA-8755-564D-A467-2F3307AD375F}" presName="sibTrans" presStyleCnt="0"/>
      <dgm:spPr/>
    </dgm:pt>
    <dgm:pt modelId="{FE88327C-B458-034C-B5B1-42CF10080CE5}" type="pres">
      <dgm:prSet presAssocID="{07FE42DC-61B1-5E44-BEDA-D02C0EEA494A}" presName="node" presStyleLbl="node1" presStyleIdx="4" presStyleCnt="9">
        <dgm:presLayoutVars>
          <dgm:bulletEnabled val="1"/>
        </dgm:presLayoutVars>
      </dgm:prSet>
      <dgm:spPr/>
      <dgm:t>
        <a:bodyPr/>
        <a:lstStyle/>
        <a:p>
          <a:endParaRPr lang="en-US"/>
        </a:p>
      </dgm:t>
    </dgm:pt>
    <dgm:pt modelId="{7CAED905-FE0A-BD48-B6BD-9873D5399286}" type="pres">
      <dgm:prSet presAssocID="{7BDB68CC-9227-2042-8BE8-E2867E417A07}" presName="sibTrans" presStyleCnt="0"/>
      <dgm:spPr/>
    </dgm:pt>
    <dgm:pt modelId="{88A16005-71BA-8F41-95C0-793A6F1EE6D1}" type="pres">
      <dgm:prSet presAssocID="{B00868E6-3EFD-4241-A746-68F57CED2B1E}" presName="node" presStyleLbl="node1" presStyleIdx="5" presStyleCnt="9">
        <dgm:presLayoutVars>
          <dgm:bulletEnabled val="1"/>
        </dgm:presLayoutVars>
      </dgm:prSet>
      <dgm:spPr/>
      <dgm:t>
        <a:bodyPr/>
        <a:lstStyle/>
        <a:p>
          <a:endParaRPr lang="en-US"/>
        </a:p>
      </dgm:t>
    </dgm:pt>
    <dgm:pt modelId="{97797625-D608-FF4A-BF68-51850C5A02E5}" type="pres">
      <dgm:prSet presAssocID="{BDE41E8D-C6D2-6B4D-8AD0-E9500ADC622D}" presName="sibTrans" presStyleCnt="0"/>
      <dgm:spPr/>
    </dgm:pt>
    <dgm:pt modelId="{1F48C6D2-EA4C-8348-8EE0-34AF88D27B0F}" type="pres">
      <dgm:prSet presAssocID="{FD252348-2EDA-284D-990B-058F29E62F46}" presName="node" presStyleLbl="node1" presStyleIdx="6" presStyleCnt="9">
        <dgm:presLayoutVars>
          <dgm:bulletEnabled val="1"/>
        </dgm:presLayoutVars>
      </dgm:prSet>
      <dgm:spPr/>
      <dgm:t>
        <a:bodyPr/>
        <a:lstStyle/>
        <a:p>
          <a:endParaRPr lang="en-US"/>
        </a:p>
      </dgm:t>
    </dgm:pt>
    <dgm:pt modelId="{99C29C75-EADC-7248-AC6F-09C3100A2B3E}" type="pres">
      <dgm:prSet presAssocID="{1CF61F3F-09DC-F846-8014-98DC36FB9085}" presName="sibTrans" presStyleCnt="0"/>
      <dgm:spPr/>
    </dgm:pt>
    <dgm:pt modelId="{C4DACD1D-95D9-D042-BE58-549E5E062A3F}" type="pres">
      <dgm:prSet presAssocID="{1984F664-BCBE-DE44-912F-3496FDF6F920}" presName="node" presStyleLbl="node1" presStyleIdx="7" presStyleCnt="9">
        <dgm:presLayoutVars>
          <dgm:bulletEnabled val="1"/>
        </dgm:presLayoutVars>
      </dgm:prSet>
      <dgm:spPr/>
      <dgm:t>
        <a:bodyPr/>
        <a:lstStyle/>
        <a:p>
          <a:endParaRPr lang="en-US"/>
        </a:p>
      </dgm:t>
    </dgm:pt>
    <dgm:pt modelId="{073C9E3C-5047-E84A-9957-E8FB4000DE7C}" type="pres">
      <dgm:prSet presAssocID="{4031AA93-9862-EF41-AC3C-A4208A5F3BDE}" presName="sibTrans" presStyleCnt="0"/>
      <dgm:spPr/>
    </dgm:pt>
    <dgm:pt modelId="{57A1DDC9-E4C8-8B44-80EE-D4C16F853FD7}" type="pres">
      <dgm:prSet presAssocID="{836DC308-9E0E-5243-B3D1-37C062468CE2}" presName="node" presStyleLbl="node1" presStyleIdx="8" presStyleCnt="9">
        <dgm:presLayoutVars>
          <dgm:bulletEnabled val="1"/>
        </dgm:presLayoutVars>
      </dgm:prSet>
      <dgm:spPr/>
      <dgm:t>
        <a:bodyPr/>
        <a:lstStyle/>
        <a:p>
          <a:endParaRPr lang="en-US"/>
        </a:p>
      </dgm:t>
    </dgm:pt>
  </dgm:ptLst>
  <dgm:cxnLst>
    <dgm:cxn modelId="{6AB467CE-B75E-8545-ACBC-CFFB6470ACC2}" type="presOf" srcId="{00E878F2-6CA4-8E4C-9948-0F0A677597D5}" destId="{A998FADC-CBDE-4A4E-9179-34544A8F1471}" srcOrd="0" destOrd="0" presId="urn:microsoft.com/office/officeart/2005/8/layout/default"/>
    <dgm:cxn modelId="{84AD0041-0198-D441-8FB9-75B25CD20D5E}" type="presOf" srcId="{FD252348-2EDA-284D-990B-058F29E62F46}" destId="{1F48C6D2-EA4C-8348-8EE0-34AF88D27B0F}" srcOrd="0" destOrd="0" presId="urn:microsoft.com/office/officeart/2005/8/layout/default"/>
    <dgm:cxn modelId="{CE187FDA-47C7-3A45-BC2D-BC429B98E669}" srcId="{CB67107B-1D03-7E43-B418-2F2C70E9B86C}" destId="{FD252348-2EDA-284D-990B-058F29E62F46}" srcOrd="6" destOrd="0" parTransId="{B470C0DA-E957-6A4D-94B9-74456997075E}" sibTransId="{1CF61F3F-09DC-F846-8014-98DC36FB9085}"/>
    <dgm:cxn modelId="{3C698013-88E3-3C4A-AB93-CE2C54195568}" srcId="{CB67107B-1D03-7E43-B418-2F2C70E9B86C}" destId="{FF6E563B-9E92-2641-8933-8271628137EB}" srcOrd="1" destOrd="0" parTransId="{7A4966EF-3F43-1B43-807D-A9B028D52DB1}" sibTransId="{6E2EF710-5867-FB4F-881A-ABA8FCC06D80}"/>
    <dgm:cxn modelId="{2AD6E1ED-86D6-E24C-817C-35FDBEF96BE2}" type="presOf" srcId="{CB67107B-1D03-7E43-B418-2F2C70E9B86C}" destId="{95A92BA1-9D63-474B-8A7C-935EDD8480FA}" srcOrd="0" destOrd="0" presId="urn:microsoft.com/office/officeart/2005/8/layout/default"/>
    <dgm:cxn modelId="{AE5D3842-7E24-4649-A203-EE0F69D4793A}" srcId="{CB67107B-1D03-7E43-B418-2F2C70E9B86C}" destId="{07FE42DC-61B1-5E44-BEDA-D02C0EEA494A}" srcOrd="4" destOrd="0" parTransId="{95E49927-E3C4-8947-B93D-2F2C03E1E6D2}" sibTransId="{7BDB68CC-9227-2042-8BE8-E2867E417A07}"/>
    <dgm:cxn modelId="{51A25388-D9DB-2246-96EB-607E284B0B86}" srcId="{CB67107B-1D03-7E43-B418-2F2C70E9B86C}" destId="{6381E81E-D5FA-4A41-982E-07A4F4C0EEC1}" srcOrd="3" destOrd="0" parTransId="{94959268-6211-504B-B48D-14C20C43E800}" sibTransId="{9D80E6FA-8755-564D-A467-2F3307AD375F}"/>
    <dgm:cxn modelId="{B3C5F6F7-BABD-1843-BA1F-30C3608CC650}" srcId="{CB67107B-1D03-7E43-B418-2F2C70E9B86C}" destId="{E2FB6C6E-E13F-BA4B-A709-3CECB02A089B}" srcOrd="2" destOrd="0" parTransId="{BFBF4A1E-C413-C04E-A884-1DAF15D4B50F}" sibTransId="{A4D19983-3DC0-544E-A32B-942B62C42204}"/>
    <dgm:cxn modelId="{F9188CAB-7033-6B46-BB8F-7328B87E6251}" type="presOf" srcId="{6381E81E-D5FA-4A41-982E-07A4F4C0EEC1}" destId="{77BDFFAD-DB1F-3042-A900-D8EB4F7F09C6}" srcOrd="0" destOrd="0" presId="urn:microsoft.com/office/officeart/2005/8/layout/default"/>
    <dgm:cxn modelId="{49C8A3D4-BDDD-7845-9E84-2EF580551194}" type="presOf" srcId="{1984F664-BCBE-DE44-912F-3496FDF6F920}" destId="{C4DACD1D-95D9-D042-BE58-549E5E062A3F}" srcOrd="0" destOrd="0" presId="urn:microsoft.com/office/officeart/2005/8/layout/default"/>
    <dgm:cxn modelId="{EEB2FE7E-6CE5-3043-848E-B19034B828F7}" srcId="{CB67107B-1D03-7E43-B418-2F2C70E9B86C}" destId="{1984F664-BCBE-DE44-912F-3496FDF6F920}" srcOrd="7" destOrd="0" parTransId="{5A794BB4-5CF1-344F-87AB-CF50AC605DFB}" sibTransId="{4031AA93-9862-EF41-AC3C-A4208A5F3BDE}"/>
    <dgm:cxn modelId="{5CF0F59D-6EEA-7644-9C0F-4B5F815CDD99}" type="presOf" srcId="{FF6E563B-9E92-2641-8933-8271628137EB}" destId="{D3C5033B-E30F-BD4A-818F-9BFE7C163791}" srcOrd="0" destOrd="0" presId="urn:microsoft.com/office/officeart/2005/8/layout/default"/>
    <dgm:cxn modelId="{1EA76CCB-92D9-F946-9669-8502B7C31A42}" type="presOf" srcId="{836DC308-9E0E-5243-B3D1-37C062468CE2}" destId="{57A1DDC9-E4C8-8B44-80EE-D4C16F853FD7}" srcOrd="0" destOrd="0" presId="urn:microsoft.com/office/officeart/2005/8/layout/default"/>
    <dgm:cxn modelId="{5AFA8E4D-94BC-D845-8112-AB368E6DFC9A}" srcId="{CB67107B-1D03-7E43-B418-2F2C70E9B86C}" destId="{836DC308-9E0E-5243-B3D1-37C062468CE2}" srcOrd="8" destOrd="0" parTransId="{B508C9EC-3971-E046-A356-B57B389E70F8}" sibTransId="{1A255AF8-842D-CA4D-A675-CA4241512103}"/>
    <dgm:cxn modelId="{B23D15E2-2E3B-5948-89D1-7C69228D60F4}" type="presOf" srcId="{07FE42DC-61B1-5E44-BEDA-D02C0EEA494A}" destId="{FE88327C-B458-034C-B5B1-42CF10080CE5}" srcOrd="0" destOrd="0" presId="urn:microsoft.com/office/officeart/2005/8/layout/default"/>
    <dgm:cxn modelId="{A3ECC5E7-E2D4-264A-BA43-5F88C42ACA48}" srcId="{CB67107B-1D03-7E43-B418-2F2C70E9B86C}" destId="{00E878F2-6CA4-8E4C-9948-0F0A677597D5}" srcOrd="0" destOrd="0" parTransId="{C30C6A8D-67F4-904F-ABBA-AE72F4CA4417}" sibTransId="{D85AB630-2A3B-3A4D-8D7A-ADE651F71C2E}"/>
    <dgm:cxn modelId="{7937593C-8D2B-8E43-ABDE-1941FA95E7C2}" srcId="{CB67107B-1D03-7E43-B418-2F2C70E9B86C}" destId="{B00868E6-3EFD-4241-A746-68F57CED2B1E}" srcOrd="5" destOrd="0" parTransId="{15110449-4DEB-AF46-8FAE-42BFB120276D}" sibTransId="{BDE41E8D-C6D2-6B4D-8AD0-E9500ADC622D}"/>
    <dgm:cxn modelId="{54BDC8B7-0C1E-D34F-BF1C-396DEF52F956}" type="presOf" srcId="{B00868E6-3EFD-4241-A746-68F57CED2B1E}" destId="{88A16005-71BA-8F41-95C0-793A6F1EE6D1}" srcOrd="0" destOrd="0" presId="urn:microsoft.com/office/officeart/2005/8/layout/default"/>
    <dgm:cxn modelId="{C5FAB145-B720-B943-859C-5B4B0E31D0CB}" type="presOf" srcId="{E2FB6C6E-E13F-BA4B-A709-3CECB02A089B}" destId="{F5E3FEC0-4212-AF4C-B5EF-91D0C39F26A4}" srcOrd="0" destOrd="0" presId="urn:microsoft.com/office/officeart/2005/8/layout/default"/>
    <dgm:cxn modelId="{143E2938-CBD0-5F45-82E7-4A123710DAEC}" type="presParOf" srcId="{95A92BA1-9D63-474B-8A7C-935EDD8480FA}" destId="{A998FADC-CBDE-4A4E-9179-34544A8F1471}" srcOrd="0" destOrd="0" presId="urn:microsoft.com/office/officeart/2005/8/layout/default"/>
    <dgm:cxn modelId="{9FB9C9FC-C773-504C-A42E-6E2F844C9B74}" type="presParOf" srcId="{95A92BA1-9D63-474B-8A7C-935EDD8480FA}" destId="{D7819D22-82CD-3343-B17A-A508F25DE192}" srcOrd="1" destOrd="0" presId="urn:microsoft.com/office/officeart/2005/8/layout/default"/>
    <dgm:cxn modelId="{FA20B98A-F7E5-2B4F-BA09-9FDD5FB5F560}" type="presParOf" srcId="{95A92BA1-9D63-474B-8A7C-935EDD8480FA}" destId="{D3C5033B-E30F-BD4A-818F-9BFE7C163791}" srcOrd="2" destOrd="0" presId="urn:microsoft.com/office/officeart/2005/8/layout/default"/>
    <dgm:cxn modelId="{069E5985-5864-9440-9326-0E6DB2220BA9}" type="presParOf" srcId="{95A92BA1-9D63-474B-8A7C-935EDD8480FA}" destId="{EEB41F96-5A3A-6344-AAC7-F54B3FDA40BE}" srcOrd="3" destOrd="0" presId="urn:microsoft.com/office/officeart/2005/8/layout/default"/>
    <dgm:cxn modelId="{4C012D04-EA0E-0D46-B62B-B8D1EEBD001D}" type="presParOf" srcId="{95A92BA1-9D63-474B-8A7C-935EDD8480FA}" destId="{F5E3FEC0-4212-AF4C-B5EF-91D0C39F26A4}" srcOrd="4" destOrd="0" presId="urn:microsoft.com/office/officeart/2005/8/layout/default"/>
    <dgm:cxn modelId="{3B473C75-82A6-614B-B8C0-1D79BBCD55E5}" type="presParOf" srcId="{95A92BA1-9D63-474B-8A7C-935EDD8480FA}" destId="{88F71C7B-82DF-CB48-BFE9-2EF9100F8F6B}" srcOrd="5" destOrd="0" presId="urn:microsoft.com/office/officeart/2005/8/layout/default"/>
    <dgm:cxn modelId="{D69A6588-B9B5-7B44-AE5F-BADA8EB790FD}" type="presParOf" srcId="{95A92BA1-9D63-474B-8A7C-935EDD8480FA}" destId="{77BDFFAD-DB1F-3042-A900-D8EB4F7F09C6}" srcOrd="6" destOrd="0" presId="urn:microsoft.com/office/officeart/2005/8/layout/default"/>
    <dgm:cxn modelId="{39DD9416-0337-F349-82CA-81F9245153F0}" type="presParOf" srcId="{95A92BA1-9D63-474B-8A7C-935EDD8480FA}" destId="{E55C8BAE-4E83-8948-A4CB-28CCA0FEA750}" srcOrd="7" destOrd="0" presId="urn:microsoft.com/office/officeart/2005/8/layout/default"/>
    <dgm:cxn modelId="{A157F3D6-C369-F54B-AFE5-918F4C25E4D0}" type="presParOf" srcId="{95A92BA1-9D63-474B-8A7C-935EDD8480FA}" destId="{FE88327C-B458-034C-B5B1-42CF10080CE5}" srcOrd="8" destOrd="0" presId="urn:microsoft.com/office/officeart/2005/8/layout/default"/>
    <dgm:cxn modelId="{D3FFB00F-67DC-034A-AE0A-22D825AAE49A}" type="presParOf" srcId="{95A92BA1-9D63-474B-8A7C-935EDD8480FA}" destId="{7CAED905-FE0A-BD48-B6BD-9873D5399286}" srcOrd="9" destOrd="0" presId="urn:microsoft.com/office/officeart/2005/8/layout/default"/>
    <dgm:cxn modelId="{D667A9D8-8A99-F240-BC66-B5DC926B5469}" type="presParOf" srcId="{95A92BA1-9D63-474B-8A7C-935EDD8480FA}" destId="{88A16005-71BA-8F41-95C0-793A6F1EE6D1}" srcOrd="10" destOrd="0" presId="urn:microsoft.com/office/officeart/2005/8/layout/default"/>
    <dgm:cxn modelId="{E0D1E35A-F376-9843-B316-2AE4B4AD8604}" type="presParOf" srcId="{95A92BA1-9D63-474B-8A7C-935EDD8480FA}" destId="{97797625-D608-FF4A-BF68-51850C5A02E5}" srcOrd="11" destOrd="0" presId="urn:microsoft.com/office/officeart/2005/8/layout/default"/>
    <dgm:cxn modelId="{EEBCCF0B-DE6F-F349-9999-2AF98BF58DC0}" type="presParOf" srcId="{95A92BA1-9D63-474B-8A7C-935EDD8480FA}" destId="{1F48C6D2-EA4C-8348-8EE0-34AF88D27B0F}" srcOrd="12" destOrd="0" presId="urn:microsoft.com/office/officeart/2005/8/layout/default"/>
    <dgm:cxn modelId="{BF385DC2-07EA-914F-BE37-7DA91A6A3CD1}" type="presParOf" srcId="{95A92BA1-9D63-474B-8A7C-935EDD8480FA}" destId="{99C29C75-EADC-7248-AC6F-09C3100A2B3E}" srcOrd="13" destOrd="0" presId="urn:microsoft.com/office/officeart/2005/8/layout/default"/>
    <dgm:cxn modelId="{6970E90A-7DAC-9F49-855E-C8820E2E99B9}" type="presParOf" srcId="{95A92BA1-9D63-474B-8A7C-935EDD8480FA}" destId="{C4DACD1D-95D9-D042-BE58-549E5E062A3F}" srcOrd="14" destOrd="0" presId="urn:microsoft.com/office/officeart/2005/8/layout/default"/>
    <dgm:cxn modelId="{2F8344E3-A5F6-9740-BD44-3672B6330182}" type="presParOf" srcId="{95A92BA1-9D63-474B-8A7C-935EDD8480FA}" destId="{073C9E3C-5047-E84A-9957-E8FB4000DE7C}" srcOrd="15" destOrd="0" presId="urn:microsoft.com/office/officeart/2005/8/layout/default"/>
    <dgm:cxn modelId="{E132D9AF-7BC6-844C-858C-C91125709DC8}" type="presParOf" srcId="{95A92BA1-9D63-474B-8A7C-935EDD8480FA}" destId="{57A1DDC9-E4C8-8B44-80EE-D4C16F853FD7}"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98FADC-CBDE-4A4E-9179-34544A8F1471}">
      <dsp:nvSpPr>
        <dsp:cNvPr id="0" name=""/>
        <dsp:cNvSpPr/>
      </dsp:nvSpPr>
      <dsp:spPr>
        <a:xfrm>
          <a:off x="0" y="563291"/>
          <a:ext cx="2372043" cy="1423225"/>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Introductory Resources</a:t>
          </a:r>
        </a:p>
      </dsp:txBody>
      <dsp:txXfrm>
        <a:off x="0" y="563291"/>
        <a:ext cx="2372043" cy="1423225"/>
      </dsp:txXfrm>
    </dsp:sp>
    <dsp:sp modelId="{D3C5033B-E30F-BD4A-818F-9BFE7C163791}">
      <dsp:nvSpPr>
        <dsp:cNvPr id="0" name=""/>
        <dsp:cNvSpPr/>
      </dsp:nvSpPr>
      <dsp:spPr>
        <a:xfrm>
          <a:off x="2609247" y="563291"/>
          <a:ext cx="2372043" cy="1423225"/>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Behavioral Ethics</a:t>
          </a:r>
        </a:p>
      </dsp:txBody>
      <dsp:txXfrm>
        <a:off x="2609247" y="563291"/>
        <a:ext cx="2372043" cy="1423225"/>
      </dsp:txXfrm>
    </dsp:sp>
    <dsp:sp modelId="{F5E3FEC0-4212-AF4C-B5EF-91D0C39F26A4}">
      <dsp:nvSpPr>
        <dsp:cNvPr id="0" name=""/>
        <dsp:cNvSpPr/>
      </dsp:nvSpPr>
      <dsp:spPr>
        <a:xfrm>
          <a:off x="5218494" y="563291"/>
          <a:ext cx="2372043" cy="1423225"/>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Leadership</a:t>
          </a:r>
        </a:p>
      </dsp:txBody>
      <dsp:txXfrm>
        <a:off x="5218494" y="563291"/>
        <a:ext cx="2372043" cy="1423225"/>
      </dsp:txXfrm>
    </dsp:sp>
    <dsp:sp modelId="{77BDFFAD-DB1F-3042-A900-D8EB4F7F09C6}">
      <dsp:nvSpPr>
        <dsp:cNvPr id="0" name=""/>
        <dsp:cNvSpPr/>
      </dsp:nvSpPr>
      <dsp:spPr>
        <a:xfrm>
          <a:off x="0" y="2223722"/>
          <a:ext cx="2372043" cy="1423225"/>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Media, Arts &amp; Culture</a:t>
          </a:r>
        </a:p>
      </dsp:txBody>
      <dsp:txXfrm>
        <a:off x="0" y="2223722"/>
        <a:ext cx="2372043" cy="1423225"/>
      </dsp:txXfrm>
    </dsp:sp>
    <dsp:sp modelId="{FE88327C-B458-034C-B5B1-42CF10080CE5}">
      <dsp:nvSpPr>
        <dsp:cNvPr id="0" name=""/>
        <dsp:cNvSpPr/>
      </dsp:nvSpPr>
      <dsp:spPr>
        <a:xfrm>
          <a:off x="2609247" y="2223722"/>
          <a:ext cx="2372043" cy="1423225"/>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Organizational Ethics</a:t>
          </a:r>
        </a:p>
      </dsp:txBody>
      <dsp:txXfrm>
        <a:off x="2609247" y="2223722"/>
        <a:ext cx="2372043" cy="1423225"/>
      </dsp:txXfrm>
    </dsp:sp>
    <dsp:sp modelId="{88A16005-71BA-8F41-95C0-793A6F1EE6D1}">
      <dsp:nvSpPr>
        <dsp:cNvPr id="0" name=""/>
        <dsp:cNvSpPr/>
      </dsp:nvSpPr>
      <dsp:spPr>
        <a:xfrm>
          <a:off x="5218494" y="2223722"/>
          <a:ext cx="2372043" cy="1423225"/>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Law </a:t>
          </a:r>
          <a:r>
            <a:rPr lang="en-US" sz="2600" kern="1200" dirty="0"/>
            <a:t>&amp; </a:t>
          </a:r>
          <a:r>
            <a:rPr lang="en-US" sz="2600" kern="1200" dirty="0" smtClean="0"/>
            <a:t>Policy</a:t>
          </a:r>
          <a:endParaRPr lang="en-US" sz="2600" kern="1200" dirty="0"/>
        </a:p>
      </dsp:txBody>
      <dsp:txXfrm>
        <a:off x="5218494" y="2223722"/>
        <a:ext cx="2372043" cy="1423225"/>
      </dsp:txXfrm>
    </dsp:sp>
    <dsp:sp modelId="{1F48C6D2-EA4C-8348-8EE0-34AF88D27B0F}">
      <dsp:nvSpPr>
        <dsp:cNvPr id="0" name=""/>
        <dsp:cNvSpPr/>
      </dsp:nvSpPr>
      <dsp:spPr>
        <a:xfrm>
          <a:off x="0" y="3884152"/>
          <a:ext cx="2372043" cy="1423225"/>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a:t>Professional Ethics</a:t>
          </a:r>
        </a:p>
      </dsp:txBody>
      <dsp:txXfrm>
        <a:off x="0" y="3884152"/>
        <a:ext cx="2372043" cy="1423225"/>
      </dsp:txXfrm>
    </dsp:sp>
    <dsp:sp modelId="{C4DACD1D-95D9-D042-BE58-549E5E062A3F}">
      <dsp:nvSpPr>
        <dsp:cNvPr id="0" name=""/>
        <dsp:cNvSpPr/>
      </dsp:nvSpPr>
      <dsp:spPr>
        <a:xfrm>
          <a:off x="2609247" y="3884152"/>
          <a:ext cx="2372043" cy="1423225"/>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a:t>Research Ethics</a:t>
          </a:r>
        </a:p>
      </dsp:txBody>
      <dsp:txXfrm>
        <a:off x="2609247" y="3884152"/>
        <a:ext cx="2372043" cy="1423225"/>
      </dsp:txXfrm>
    </dsp:sp>
    <dsp:sp modelId="{57A1DDC9-E4C8-8B44-80EE-D4C16F853FD7}">
      <dsp:nvSpPr>
        <dsp:cNvPr id="0" name=""/>
        <dsp:cNvSpPr/>
      </dsp:nvSpPr>
      <dsp:spPr>
        <a:xfrm>
          <a:off x="5218494" y="3884152"/>
          <a:ext cx="2372043" cy="1423225"/>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a:t>Sustainability</a:t>
          </a:r>
        </a:p>
      </dsp:txBody>
      <dsp:txXfrm>
        <a:off x="5218494" y="3884152"/>
        <a:ext cx="2372043" cy="1423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98FADC-CBDE-4A4E-9179-34544A8F1471}">
      <dsp:nvSpPr>
        <dsp:cNvPr id="0" name=""/>
        <dsp:cNvSpPr/>
      </dsp:nvSpPr>
      <dsp:spPr>
        <a:xfrm>
          <a:off x="0" y="438729"/>
          <a:ext cx="1642509" cy="985505"/>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Introductory Resources</a:t>
          </a:r>
        </a:p>
      </dsp:txBody>
      <dsp:txXfrm>
        <a:off x="0" y="438729"/>
        <a:ext cx="1642509" cy="985505"/>
      </dsp:txXfrm>
    </dsp:sp>
    <dsp:sp modelId="{D3C5033B-E30F-BD4A-818F-9BFE7C163791}">
      <dsp:nvSpPr>
        <dsp:cNvPr id="0" name=""/>
        <dsp:cNvSpPr/>
      </dsp:nvSpPr>
      <dsp:spPr>
        <a:xfrm>
          <a:off x="1806760" y="438729"/>
          <a:ext cx="1642509" cy="985505"/>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Behavioral Ethics</a:t>
          </a:r>
        </a:p>
      </dsp:txBody>
      <dsp:txXfrm>
        <a:off x="1806760" y="438729"/>
        <a:ext cx="1642509" cy="985505"/>
      </dsp:txXfrm>
    </dsp:sp>
    <dsp:sp modelId="{F5E3FEC0-4212-AF4C-B5EF-91D0C39F26A4}">
      <dsp:nvSpPr>
        <dsp:cNvPr id="0" name=""/>
        <dsp:cNvSpPr/>
      </dsp:nvSpPr>
      <dsp:spPr>
        <a:xfrm>
          <a:off x="3613521" y="438729"/>
          <a:ext cx="1642509" cy="985505"/>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t>Leadership</a:t>
          </a:r>
        </a:p>
      </dsp:txBody>
      <dsp:txXfrm>
        <a:off x="3613521" y="438729"/>
        <a:ext cx="1642509" cy="985505"/>
      </dsp:txXfrm>
    </dsp:sp>
    <dsp:sp modelId="{77BDFFAD-DB1F-3042-A900-D8EB4F7F09C6}">
      <dsp:nvSpPr>
        <dsp:cNvPr id="0" name=""/>
        <dsp:cNvSpPr/>
      </dsp:nvSpPr>
      <dsp:spPr>
        <a:xfrm>
          <a:off x="0" y="1588486"/>
          <a:ext cx="1642509" cy="985505"/>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t>Media, Arts &amp; Culture</a:t>
          </a:r>
        </a:p>
      </dsp:txBody>
      <dsp:txXfrm>
        <a:off x="0" y="1588486"/>
        <a:ext cx="1642509" cy="985505"/>
      </dsp:txXfrm>
    </dsp:sp>
    <dsp:sp modelId="{FE88327C-B458-034C-B5B1-42CF10080CE5}">
      <dsp:nvSpPr>
        <dsp:cNvPr id="0" name=""/>
        <dsp:cNvSpPr/>
      </dsp:nvSpPr>
      <dsp:spPr>
        <a:xfrm>
          <a:off x="1806760" y="1588486"/>
          <a:ext cx="1642509" cy="985505"/>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Organizational Ethics</a:t>
          </a:r>
        </a:p>
      </dsp:txBody>
      <dsp:txXfrm>
        <a:off x="1806760" y="1588486"/>
        <a:ext cx="1642509" cy="985505"/>
      </dsp:txXfrm>
    </dsp:sp>
    <dsp:sp modelId="{88A16005-71BA-8F41-95C0-793A6F1EE6D1}">
      <dsp:nvSpPr>
        <dsp:cNvPr id="0" name=""/>
        <dsp:cNvSpPr/>
      </dsp:nvSpPr>
      <dsp:spPr>
        <a:xfrm>
          <a:off x="3613521" y="1588486"/>
          <a:ext cx="1642509" cy="985505"/>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Law &amp; Policy</a:t>
          </a:r>
          <a:endParaRPr lang="en-US" sz="1800" kern="1200" dirty="0"/>
        </a:p>
      </dsp:txBody>
      <dsp:txXfrm>
        <a:off x="3613521" y="1588486"/>
        <a:ext cx="1642509" cy="985505"/>
      </dsp:txXfrm>
    </dsp:sp>
    <dsp:sp modelId="{1F48C6D2-EA4C-8348-8EE0-34AF88D27B0F}">
      <dsp:nvSpPr>
        <dsp:cNvPr id="0" name=""/>
        <dsp:cNvSpPr/>
      </dsp:nvSpPr>
      <dsp:spPr>
        <a:xfrm>
          <a:off x="0" y="2738242"/>
          <a:ext cx="1642509" cy="985505"/>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Professional Ethics</a:t>
          </a:r>
        </a:p>
      </dsp:txBody>
      <dsp:txXfrm>
        <a:off x="0" y="2738242"/>
        <a:ext cx="1642509" cy="985505"/>
      </dsp:txXfrm>
    </dsp:sp>
    <dsp:sp modelId="{C4DACD1D-95D9-D042-BE58-549E5E062A3F}">
      <dsp:nvSpPr>
        <dsp:cNvPr id="0" name=""/>
        <dsp:cNvSpPr/>
      </dsp:nvSpPr>
      <dsp:spPr>
        <a:xfrm>
          <a:off x="1806760" y="2738242"/>
          <a:ext cx="1642509" cy="985505"/>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t>Research Ethics</a:t>
          </a:r>
        </a:p>
      </dsp:txBody>
      <dsp:txXfrm>
        <a:off x="1806760" y="2738242"/>
        <a:ext cx="1642509" cy="985505"/>
      </dsp:txXfrm>
    </dsp:sp>
    <dsp:sp modelId="{57A1DDC9-E4C8-8B44-80EE-D4C16F853FD7}">
      <dsp:nvSpPr>
        <dsp:cNvPr id="0" name=""/>
        <dsp:cNvSpPr/>
      </dsp:nvSpPr>
      <dsp:spPr>
        <a:xfrm>
          <a:off x="3613521" y="2738242"/>
          <a:ext cx="1642509" cy="985505"/>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t>Sustainability</a:t>
          </a:r>
        </a:p>
      </dsp:txBody>
      <dsp:txXfrm>
        <a:off x="3613521" y="2738242"/>
        <a:ext cx="1642509" cy="98550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0.61011</cdr:x>
      <cdr:y>0.08562</cdr:y>
    </cdr:from>
    <cdr:to>
      <cdr:x>0.65051</cdr:x>
      <cdr:y>0.14271</cdr:y>
    </cdr:to>
    <cdr:sp macro="" textlink="">
      <cdr:nvSpPr>
        <cdr:cNvPr id="2" name="TextBox 1"/>
        <cdr:cNvSpPr txBox="1"/>
      </cdr:nvSpPr>
      <cdr:spPr>
        <a:xfrm xmlns:a="http://schemas.openxmlformats.org/drawingml/2006/main">
          <a:off x="2789410" y="369332"/>
          <a:ext cx="184730" cy="24622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endParaRPr lang="en-US" sz="1000" dirty="0">
            <a:solidFill>
              <a:schemeClr val="bg1"/>
            </a:solidFill>
          </a:endParaRPr>
        </a:p>
      </cdr:txBody>
    </cdr:sp>
  </cdr:relSizeAnchor>
  <cdr:relSizeAnchor xmlns:cdr="http://schemas.openxmlformats.org/drawingml/2006/chartDrawing">
    <cdr:from>
      <cdr:x>0.14244</cdr:x>
      <cdr:y>0.49819</cdr:y>
    </cdr:from>
    <cdr:to>
      <cdr:x>0.35946</cdr:x>
      <cdr:y>0.59619</cdr:y>
    </cdr:to>
    <cdr:sp macro="" textlink="">
      <cdr:nvSpPr>
        <cdr:cNvPr id="3" name="TextBox 2"/>
        <cdr:cNvSpPr txBox="1"/>
      </cdr:nvSpPr>
      <cdr:spPr>
        <a:xfrm xmlns:a="http://schemas.openxmlformats.org/drawingml/2006/main">
          <a:off x="854783" y="2972841"/>
          <a:ext cx="1302260" cy="584776"/>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a:lstStyle>
        <a:p xmlns:a="http://schemas.openxmlformats.org/drawingml/2006/main">
          <a:pPr algn="ctr"/>
          <a:r>
            <a:rPr lang="en-US" sz="1600" dirty="0" smtClean="0">
              <a:solidFill>
                <a:srgbClr val="000000"/>
              </a:solidFill>
              <a:latin typeface="Helvetica"/>
              <a:cs typeface="Helvetica"/>
            </a:rPr>
            <a:t>Very </a:t>
          </a:r>
          <a:r>
            <a:rPr lang="en-US" sz="1600" dirty="0">
              <a:solidFill>
                <a:srgbClr val="000000"/>
              </a:solidFill>
              <a:latin typeface="Helvetica"/>
              <a:cs typeface="Helvetica"/>
            </a:rPr>
            <a:t>Helpful</a:t>
          </a:r>
        </a:p>
        <a:p xmlns:a="http://schemas.openxmlformats.org/drawingml/2006/main">
          <a:pPr algn="ctr"/>
          <a:r>
            <a:rPr lang="en-US" sz="1600" dirty="0">
              <a:solidFill>
                <a:srgbClr val="000000"/>
              </a:solidFill>
              <a:latin typeface="Helvetica"/>
              <a:cs typeface="Helvetica"/>
            </a:rPr>
            <a:t>42%</a:t>
          </a:r>
        </a:p>
      </cdr:txBody>
    </cdr:sp>
  </cdr:relSizeAnchor>
  <cdr:relSizeAnchor xmlns:cdr="http://schemas.openxmlformats.org/drawingml/2006/chartDrawing">
    <cdr:from>
      <cdr:x>0.5984</cdr:x>
      <cdr:y>0.30142</cdr:y>
    </cdr:from>
    <cdr:to>
      <cdr:x>0.7356</cdr:x>
      <cdr:y>0.39942</cdr:y>
    </cdr:to>
    <cdr:sp macro="" textlink="">
      <cdr:nvSpPr>
        <cdr:cNvPr id="4" name="TextBox 3"/>
        <cdr:cNvSpPr txBox="1"/>
      </cdr:nvSpPr>
      <cdr:spPr>
        <a:xfrm xmlns:a="http://schemas.openxmlformats.org/drawingml/2006/main">
          <a:off x="3590886" y="1798658"/>
          <a:ext cx="823362" cy="584776"/>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a:lstStyle>
        <a:p xmlns:a="http://schemas.openxmlformats.org/drawingml/2006/main">
          <a:pPr algn="ctr"/>
          <a:r>
            <a:rPr lang="en-US" sz="1600" dirty="0" smtClean="0">
              <a:solidFill>
                <a:srgbClr val="000000"/>
              </a:solidFill>
              <a:latin typeface="Helvetica"/>
              <a:cs typeface="Helvetica"/>
            </a:rPr>
            <a:t>Helpful</a:t>
          </a:r>
          <a:endParaRPr lang="en-US" sz="1600" dirty="0">
            <a:solidFill>
              <a:srgbClr val="000000"/>
            </a:solidFill>
            <a:latin typeface="Helvetica"/>
            <a:cs typeface="Helvetica"/>
          </a:endParaRPr>
        </a:p>
        <a:p xmlns:a="http://schemas.openxmlformats.org/drawingml/2006/main">
          <a:pPr algn="ctr"/>
          <a:r>
            <a:rPr lang="en-US" sz="1600" dirty="0">
              <a:solidFill>
                <a:srgbClr val="000000"/>
              </a:solidFill>
              <a:latin typeface="Helvetica"/>
              <a:cs typeface="Helvetica"/>
            </a:rPr>
            <a:t>48%</a:t>
          </a:r>
        </a:p>
      </cdr:txBody>
    </cdr:sp>
  </cdr:relSizeAnchor>
  <cdr:relSizeAnchor xmlns:cdr="http://schemas.openxmlformats.org/drawingml/2006/chartDrawing">
    <cdr:from>
      <cdr:x>0.74132</cdr:x>
      <cdr:y>0.84468</cdr:y>
    </cdr:from>
    <cdr:to>
      <cdr:x>1</cdr:x>
      <cdr:y>0.94268</cdr:y>
    </cdr:to>
    <cdr:sp macro="" textlink="">
      <cdr:nvSpPr>
        <cdr:cNvPr id="5" name="TextBox 4"/>
        <cdr:cNvSpPr txBox="1"/>
      </cdr:nvSpPr>
      <cdr:spPr>
        <a:xfrm xmlns:a="http://schemas.openxmlformats.org/drawingml/2006/main">
          <a:off x="4448550" y="5040472"/>
          <a:ext cx="1552300" cy="58477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a:lstStyle>
        <a:p xmlns:a="http://schemas.openxmlformats.org/drawingml/2006/main">
          <a:pPr algn="ctr"/>
          <a:r>
            <a:rPr lang="en-US" sz="1600" dirty="0">
              <a:latin typeface="Helvetica"/>
              <a:cs typeface="Helvetica"/>
            </a:rPr>
            <a:t>Not Helpful</a:t>
          </a:r>
        </a:p>
        <a:p xmlns:a="http://schemas.openxmlformats.org/drawingml/2006/main">
          <a:pPr algn="ctr"/>
          <a:r>
            <a:rPr lang="en-US" sz="1600" dirty="0">
              <a:latin typeface="Helvetica"/>
              <a:cs typeface="Helvetica"/>
            </a:rPr>
            <a:t>2%</a:t>
          </a:r>
        </a:p>
      </cdr:txBody>
    </cdr:sp>
  </cdr:relSizeAnchor>
  <cdr:relSizeAnchor xmlns:cdr="http://schemas.openxmlformats.org/drawingml/2006/chartDrawing">
    <cdr:from>
      <cdr:x>0.58375</cdr:x>
      <cdr:y>0.74798</cdr:y>
    </cdr:from>
    <cdr:to>
      <cdr:x>0.7577</cdr:x>
      <cdr:y>0.88724</cdr:y>
    </cdr:to>
    <cdr:sp macro="" textlink="">
      <cdr:nvSpPr>
        <cdr:cNvPr id="6" name="TextBox 5"/>
        <cdr:cNvSpPr txBox="1"/>
      </cdr:nvSpPr>
      <cdr:spPr>
        <a:xfrm xmlns:a="http://schemas.openxmlformats.org/drawingml/2006/main">
          <a:off x="3502982" y="4463408"/>
          <a:ext cx="1043876" cy="83099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a:lstStyle>
        <a:p xmlns:a="http://schemas.openxmlformats.org/drawingml/2006/main">
          <a:pPr algn="ctr"/>
          <a:r>
            <a:rPr lang="en-US" sz="1600" dirty="0">
              <a:solidFill>
                <a:srgbClr val="000000"/>
              </a:solidFill>
              <a:latin typeface="Helvetica"/>
              <a:cs typeface="Helvetica"/>
            </a:rPr>
            <a:t>Minimally</a:t>
          </a:r>
        </a:p>
        <a:p xmlns:a="http://schemas.openxmlformats.org/drawingml/2006/main">
          <a:pPr algn="ctr"/>
          <a:r>
            <a:rPr lang="en-US" sz="1600" dirty="0">
              <a:solidFill>
                <a:srgbClr val="000000"/>
              </a:solidFill>
              <a:latin typeface="Helvetica"/>
              <a:cs typeface="Helvetica"/>
            </a:rPr>
            <a:t>Helpful</a:t>
          </a:r>
        </a:p>
        <a:p xmlns:a="http://schemas.openxmlformats.org/drawingml/2006/main">
          <a:pPr algn="ctr"/>
          <a:r>
            <a:rPr lang="en-US" sz="1600" dirty="0">
              <a:solidFill>
                <a:srgbClr val="000000"/>
              </a:solidFill>
              <a:latin typeface="Helvetica"/>
              <a:cs typeface="Helvetica"/>
            </a:rPr>
            <a:t>8%</a:t>
          </a:r>
        </a:p>
      </cdr:txBody>
    </cdr:sp>
  </cdr:relSizeAnchor>
</c:userShapes>
</file>

<file path=ppt/drawings/drawing2.xml><?xml version="1.0" encoding="utf-8"?>
<c:userShapes xmlns:c="http://schemas.openxmlformats.org/drawingml/2006/chart">
  <cdr:relSizeAnchor xmlns:cdr="http://schemas.openxmlformats.org/drawingml/2006/chartDrawing">
    <cdr:from>
      <cdr:x>0.75478</cdr:x>
      <cdr:y>0.84368</cdr:y>
    </cdr:from>
    <cdr:to>
      <cdr:x>1</cdr:x>
      <cdr:y>0.95376</cdr:y>
    </cdr:to>
    <cdr:sp macro="" textlink="">
      <cdr:nvSpPr>
        <cdr:cNvPr id="2" name="TextBox 1"/>
        <cdr:cNvSpPr txBox="1"/>
      </cdr:nvSpPr>
      <cdr:spPr>
        <a:xfrm xmlns:a="http://schemas.openxmlformats.org/drawingml/2006/main">
          <a:off x="4295366" y="4481862"/>
          <a:ext cx="1395519" cy="58477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a:lstStyle>
        <a:p xmlns:a="http://schemas.openxmlformats.org/drawingml/2006/main">
          <a:pPr algn="ctr"/>
          <a:r>
            <a:rPr lang="en-US" sz="1600" dirty="0" smtClean="0"/>
            <a:t>Not Confident</a:t>
          </a:r>
          <a:endParaRPr lang="en-US" sz="1600" dirty="0"/>
        </a:p>
        <a:p xmlns:a="http://schemas.openxmlformats.org/drawingml/2006/main">
          <a:pPr algn="ctr"/>
          <a:r>
            <a:rPr lang="en-US" sz="1600" dirty="0"/>
            <a:t>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947640268"/>
      </p:ext>
    </p:extLst>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(2/16/16 23:33) -----</a:t>
            </a:r>
          </a:p>
          <a:p>
            <a:r>
              <a:rPr lang="en-US"/>
              <a:t>I'm going to talk a little bit about a projec that's going on now at the UT campus called the Ethics Curriculum INtegration Initative.</a:t>
            </a:r>
          </a:p>
          <a:p>
            <a:endParaRPr lang="en-US"/>
          </a:p>
          <a:p>
            <a:r>
              <a:rPr lang="en-US"/>
              <a:t>Jess and I worked on this initative together. We combined the resources of Ethics Unwrapped with the programmatic mechanism of the Ethics and Leadership Flag to expand ethics education on the UT campus.</a:t>
            </a:r>
          </a:p>
        </p:txBody>
      </p:sp>
    </p:spTree>
    <p:extLst>
      <p:ext uri="{BB962C8B-B14F-4D97-AF65-F5344CB8AC3E}">
        <p14:creationId xmlns:p14="http://schemas.microsoft.com/office/powerpoint/2010/main" val="83211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(2/16/16 23:33) -----</a:t>
            </a:r>
          </a:p>
          <a:p>
            <a:r>
              <a:rPr lang="en-US"/>
              <a:t>We had several goals with the project. We wanted to design something that would last beyond the two years and could be replicated at UT and on other campuses. We wanted to assess the efficacy of the videos. We could see they were popular, but we didn't know if they were effective as teaching tools. We wanted faculty feedback on our resources and their help in developing additional teaching materials.</a:t>
            </a:r>
          </a:p>
          <a:p>
            <a:endParaRPr lang="en-US"/>
          </a:p>
          <a:p>
            <a:r>
              <a:rPr lang="en-US"/>
              <a:t>We decided to run project across a variety of classrooom formats to see how the tools worked in different learning environments. And, to get the most bang for our buck, we decided to target large core courses - requirements for undergraduates, required courses for majors in Fine Arts, for example.</a:t>
            </a:r>
          </a:p>
        </p:txBody>
      </p:sp>
    </p:spTree>
    <p:extLst>
      <p:ext uri="{BB962C8B-B14F-4D97-AF65-F5344CB8AC3E}">
        <p14:creationId xmlns:p14="http://schemas.microsoft.com/office/powerpoint/2010/main" val="1647918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(2/16/16 23:33) -----</a:t>
            </a:r>
          </a:p>
          <a:p>
            <a:r>
              <a:rPr lang="en-US"/>
              <a:t>In the first year, we worked with faculty at three colleges - COLA, COFA and Education - to modify or design 16 courses. Jess and her team worked with about 17 instructors and almost 3 dozen teachign assistants. We polled the faculty in COLA and COFA for a list of ethics concepts that would be helpful for them and developed a dozen videos on those concepts. It become apparent that case studies were needed so we worked with faculty to write about 20 cases for the website around the ethics concepts in the videos. We surveyed about 2,200 students - and I'll show you those results in a minute. </a:t>
            </a:r>
          </a:p>
        </p:txBody>
      </p:sp>
    </p:spTree>
    <p:extLst>
      <p:ext uri="{BB962C8B-B14F-4D97-AF65-F5344CB8AC3E}">
        <p14:creationId xmlns:p14="http://schemas.microsoft.com/office/powerpoint/2010/main" val="1084125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(2/16/16 23:33) -----</a:t>
            </a:r>
          </a:p>
          <a:p>
            <a:r>
              <a:rPr lang="en-US"/>
              <a:t>This year - our second and final year of the Initative - we've added two more colleges - Natural Sciences and COmmunications. We retained almost all the courses from last year and added 9 more courses. We're working with about 30 instructors to integrat about 30 vidoes and write an additional 30 case studies. We like the number 30 apparently. We're also continuing to survey the students - we'll reach another 4,000 or so this year.</a:t>
            </a:r>
          </a:p>
        </p:txBody>
      </p:sp>
    </p:spTree>
    <p:extLst>
      <p:ext uri="{BB962C8B-B14F-4D97-AF65-F5344CB8AC3E}">
        <p14:creationId xmlns:p14="http://schemas.microsoft.com/office/powerpoint/2010/main" val="1879348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(2/16/16 23:33) -----</a:t>
            </a:r>
          </a:p>
          <a:p>
            <a:r>
              <a:rPr lang="en-US"/>
              <a:t>We also asked students to rate their confidence levels in their ability to identify, explain, engage in a conversation about, and make an informed decision based on the ethics concept presented in the video. We asked them to rate themselves twice. First, right after watching the video. And then we asked students to think back to before they watched the video - how confident where they that they could have done these things then - and to rate themselves again. Almost 80 % of students who were not confident in their knowledge of the ethics concept before watching the video became confident after watching a video.</a:t>
            </a:r>
          </a:p>
        </p:txBody>
      </p:sp>
    </p:spTree>
    <p:extLst>
      <p:ext uri="{BB962C8B-B14F-4D97-AF65-F5344CB8AC3E}">
        <p14:creationId xmlns:p14="http://schemas.microsoft.com/office/powerpoint/2010/main" val="2129977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(2/16/16 23:33) -----</a:t>
            </a:r>
          </a:p>
          <a:p>
            <a:r>
              <a:rPr lang="en-US"/>
              <a:t>We also did an analysis of the student comments. About 10% of students commented on the surveys. These half dozen themes emerged. 21% had all good things to say, about 16% offered criticism, about 14% spoke of the usefulness of the videos and about another 14% offered specific way to improve the videos. Another 11% of the comments showed a deeper engagement with the topic and there were about 5% of comments that were completley off topic. Here are some representative comments. One idea that surfaced repeatedly in the critcisms and ways to improve was to include a concise defintion of the concept right up front before jumping into a discussion of the idea. </a:t>
            </a:r>
          </a:p>
        </p:txBody>
      </p:sp>
    </p:spTree>
    <p:extLst>
      <p:ext uri="{BB962C8B-B14F-4D97-AF65-F5344CB8AC3E}">
        <p14:creationId xmlns:p14="http://schemas.microsoft.com/office/powerpoint/2010/main" val="1246257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(2/16/16 23:33) -----</a:t>
            </a:r>
          </a:p>
          <a:p>
            <a:r>
              <a:rPr lang="en-US"/>
              <a:t>We've just begun to gather faculty feedback. This represents a very small sample - less than 30 instructors - almost all of whom were part of the Curriculum Integration Inititaive. You can help us out by visting the EThics Unwrapped table in the resources room and filling out a quick survey if you've used our materials. We'd like to get a broader sample than this.</a:t>
            </a:r>
          </a:p>
          <a:p>
            <a:endParaRPr lang="en-US"/>
          </a:p>
          <a:p>
            <a:r>
              <a:rPr lang="en-US"/>
              <a:t>What We can see from our small sample is that about 75% teach in traditional classrooms. About 30% screen the videos in class, just over 30% assign the videos for students to watch outside of class. Another 30% share the videos through online learning environments like Canvas or Blackboard or embed the videos in online modules.</a:t>
            </a:r>
          </a:p>
        </p:txBody>
      </p:sp>
    </p:spTree>
    <p:extLst>
      <p:ext uri="{BB962C8B-B14F-4D97-AF65-F5344CB8AC3E}">
        <p14:creationId xmlns:p14="http://schemas.microsoft.com/office/powerpoint/2010/main" val="1687037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(2/16/16 23:33) -----</a:t>
            </a:r>
          </a:p>
          <a:p>
            <a:r>
              <a:rPr lang="en-US"/>
              <a:t>We asked what resources in addition to the videos did the faculty use and also how helpful they found the videos for teaching and learning in their coures. 95% of faculty found the videos very helpful or helpful. About 45% of instructors used the discussion questions, about 25% used the case studies, another 25% used the teaching notes.</a:t>
            </a:r>
          </a:p>
        </p:txBody>
      </p:sp>
    </p:spTree>
    <p:extLst>
      <p:ext uri="{BB962C8B-B14F-4D97-AF65-F5344CB8AC3E}">
        <p14:creationId xmlns:p14="http://schemas.microsoft.com/office/powerpoint/2010/main" val="333461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(2/16/16 23:33) -----</a:t>
            </a:r>
          </a:p>
          <a:p>
            <a:r>
              <a:rPr lang="en-US"/>
              <a:t>Not all the faculty used the teaching resources, but of those who did, 100% of them said they were either very helpful or helpful. About 75% of the faculty surveyed would use the videos again and nearly 80% would recommend Ethics Unwrapped to a colleague.</a:t>
            </a:r>
          </a:p>
          <a:p>
            <a:endParaRPr lang="en-US"/>
          </a:p>
          <a:p>
            <a:r>
              <a:rPr lang="en-US"/>
              <a:t>Here are some of the comments that faculty made. We know from being at conferences, and from working with the faculty on the Curriculum Integration Intiative, that knowing what resources to use on our website can pose a problem. We'll have 50 case studies and about as many videos on the site by the end of the summer and it can be overwhelming to try to navigate all that content, especially if you're fairly new to teaching ethics.</a:t>
            </a:r>
          </a:p>
        </p:txBody>
      </p:sp>
    </p:spTree>
    <p:extLst>
      <p:ext uri="{BB962C8B-B14F-4D97-AF65-F5344CB8AC3E}">
        <p14:creationId xmlns:p14="http://schemas.microsoft.com/office/powerpoint/2010/main" val="130997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270000" y="1638300"/>
            <a:ext cx="10464800" cy="3302000"/>
          </a:xfrm>
          <a:prstGeom prst="rect">
            <a:avLst/>
          </a:prstGeom>
        </p:spPr>
        <p:txBody>
          <a:bodyPr anchor="b"/>
          <a:lstStyle/>
          <a:p>
            <a:pPr lvl="0">
              <a:defRPr sz="1800"/>
            </a:pPr>
            <a:r>
              <a:rPr sz="8000"/>
              <a:t>Title Text</a:t>
            </a:r>
          </a:p>
        </p:txBody>
      </p:sp>
      <p:sp>
        <p:nvSpPr>
          <p:cNvPr id="6" name="Shape 6"/>
          <p:cNvSpPr>
            <a:spLocks noGrp="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7200"/>
            </a:lvl1pPr>
          </a:lstStyle>
          <a:p>
            <a:r>
              <a:rPr lang="en-US" smtClean="0"/>
              <a:t>Click to edit Master title style</a:t>
            </a:r>
            <a:endParaRPr lang="en-US"/>
          </a:p>
        </p:txBody>
      </p:sp>
      <p:sp>
        <p:nvSpPr>
          <p:cNvPr id="3" name="Subtitle 2"/>
          <p:cNvSpPr>
            <a:spLocks noGrp="1"/>
          </p:cNvSpPr>
          <p:nvPr>
            <p:ph type="subTitle" idx="1"/>
          </p:nvPr>
        </p:nvSpPr>
        <p:spPr>
          <a:xfrm>
            <a:off x="1625600" y="5122898"/>
            <a:ext cx="9753600" cy="2354862"/>
          </a:xfrm>
        </p:spPr>
        <p:txBody>
          <a:bodyPr/>
          <a:lstStyle>
            <a:lvl1pPr marL="0" indent="0" algn="ctr">
              <a:buNone/>
              <a:defRPr sz="2900"/>
            </a:lvl1pPr>
            <a:lvl2pPr marL="546171" indent="0" algn="ctr">
              <a:buNone/>
              <a:defRPr sz="2400"/>
            </a:lvl2pPr>
            <a:lvl3pPr marL="1092342" indent="0" algn="ctr">
              <a:buNone/>
              <a:defRPr sz="2200"/>
            </a:lvl3pPr>
            <a:lvl4pPr marL="1638513" indent="0" algn="ctr">
              <a:buNone/>
              <a:defRPr sz="1900"/>
            </a:lvl4pPr>
            <a:lvl5pPr marL="2184684" indent="0" algn="ctr">
              <a:buNone/>
              <a:defRPr sz="1900"/>
            </a:lvl5pPr>
            <a:lvl6pPr marL="2730856" indent="0" algn="ctr">
              <a:buNone/>
              <a:defRPr sz="1900"/>
            </a:lvl6pPr>
            <a:lvl7pPr marL="3277027" indent="0" algn="ctr">
              <a:buNone/>
              <a:defRPr sz="1900"/>
            </a:lvl7pPr>
            <a:lvl8pPr marL="3823198" indent="0" algn="ctr">
              <a:buNone/>
              <a:defRPr sz="1900"/>
            </a:lvl8pPr>
            <a:lvl9pPr marL="4369369" indent="0" algn="ctr">
              <a:buNone/>
              <a:defRPr sz="1900"/>
            </a:lvl9pPr>
          </a:lstStyle>
          <a:p>
            <a:r>
              <a:rPr lang="en-US" smtClean="0"/>
              <a:t>Click to edit Master subtitle style</a:t>
            </a:r>
            <a:endParaRPr lang="en-US"/>
          </a:p>
        </p:txBody>
      </p:sp>
      <p:sp>
        <p:nvSpPr>
          <p:cNvPr id="4" name="Date Placeholder 3"/>
          <p:cNvSpPr>
            <a:spLocks noGrp="1"/>
          </p:cNvSpPr>
          <p:nvPr>
            <p:ph type="dt" sz="half" idx="10"/>
          </p:nvPr>
        </p:nvSpPr>
        <p:spPr>
          <a:xfrm>
            <a:off x="894080" y="9040143"/>
            <a:ext cx="2926080" cy="519289"/>
          </a:xfrm>
          <a:prstGeom prst="rect">
            <a:avLst/>
          </a:prstGeom>
        </p:spPr>
        <p:txBody>
          <a:bodyPr lIns="109234" tIns="54617" rIns="109234" bIns="54617"/>
          <a:lstStyle/>
          <a:p>
            <a:fld id="{57BC0A5E-2891-415A-A7EE-50A6B8CAD68B}" type="datetimeFigureOut">
              <a:rPr lang="en-US" smtClean="0"/>
              <a:t>5/18/16</a:t>
            </a:fld>
            <a:endParaRPr lang="en-US"/>
          </a:p>
        </p:txBody>
      </p:sp>
      <p:sp>
        <p:nvSpPr>
          <p:cNvPr id="5" name="Footer Placeholder 4"/>
          <p:cNvSpPr>
            <a:spLocks noGrp="1"/>
          </p:cNvSpPr>
          <p:nvPr>
            <p:ph type="ftr" sz="quarter" idx="11"/>
          </p:nvPr>
        </p:nvSpPr>
        <p:spPr>
          <a:xfrm>
            <a:off x="4307840" y="9040143"/>
            <a:ext cx="4389120" cy="519289"/>
          </a:xfrm>
          <a:prstGeom prst="rect">
            <a:avLst/>
          </a:prstGeom>
        </p:spPr>
        <p:txBody>
          <a:bodyPr lIns="109234" tIns="54617" rIns="109234" bIns="54617"/>
          <a:lstStyle/>
          <a:p>
            <a:endParaRPr lang="en-US"/>
          </a:p>
        </p:txBody>
      </p:sp>
      <p:sp>
        <p:nvSpPr>
          <p:cNvPr id="6" name="Slide Number Placeholder 5"/>
          <p:cNvSpPr>
            <a:spLocks noGrp="1"/>
          </p:cNvSpPr>
          <p:nvPr>
            <p:ph type="sldNum" sz="quarter" idx="12"/>
          </p:nvPr>
        </p:nvSpPr>
        <p:spPr>
          <a:xfrm>
            <a:off x="9184640" y="9040143"/>
            <a:ext cx="2926080" cy="519289"/>
          </a:xfrm>
          <a:prstGeom prst="rect">
            <a:avLst/>
          </a:prstGeom>
        </p:spPr>
        <p:txBody>
          <a:bodyPr lIns="109234" tIns="54617" rIns="109234" bIns="54617"/>
          <a:lstStyle/>
          <a:p>
            <a:fld id="{37C8E1D3-44F5-4408-941A-BD71CDB95726}" type="slidenum">
              <a:rPr lang="en-US" smtClean="0"/>
              <a:t>‹#›</a:t>
            </a:fld>
            <a:endParaRPr lang="en-US"/>
          </a:p>
        </p:txBody>
      </p:sp>
    </p:spTree>
    <p:extLst>
      <p:ext uri="{BB962C8B-B14F-4D97-AF65-F5344CB8AC3E}">
        <p14:creationId xmlns:p14="http://schemas.microsoft.com/office/powerpoint/2010/main" val="2417889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50240" y="9040143"/>
            <a:ext cx="3034453" cy="519289"/>
          </a:xfrm>
          <a:prstGeom prst="rect">
            <a:avLst/>
          </a:prstGeom>
        </p:spPr>
        <p:txBody>
          <a:bodyPr/>
          <a:lstStyle/>
          <a:p>
            <a:fld id="{798F5A44-8450-3B45-BE1B-1F24EA1D8935}" type="datetimeFigureOut">
              <a:rPr lang="en-US" smtClean="0"/>
              <a:t>5/18/16</a:t>
            </a:fld>
            <a:endParaRPr lang="en-US"/>
          </a:p>
        </p:txBody>
      </p:sp>
      <p:sp>
        <p:nvSpPr>
          <p:cNvPr id="5" name="Footer Placeholder 4"/>
          <p:cNvSpPr>
            <a:spLocks noGrp="1"/>
          </p:cNvSpPr>
          <p:nvPr>
            <p:ph type="ftr" sz="quarter" idx="11"/>
          </p:nvPr>
        </p:nvSpPr>
        <p:spPr>
          <a:xfrm>
            <a:off x="4443307" y="9040143"/>
            <a:ext cx="4118187" cy="519289"/>
          </a:xfrm>
          <a:prstGeom prst="rect">
            <a:avLst/>
          </a:prstGeom>
        </p:spPr>
        <p:txBody>
          <a:bodyPr/>
          <a:lstStyle/>
          <a:p>
            <a:endParaRPr lang="en-US"/>
          </a:p>
        </p:txBody>
      </p:sp>
      <p:sp>
        <p:nvSpPr>
          <p:cNvPr id="6" name="Slide Number Placeholder 5"/>
          <p:cNvSpPr>
            <a:spLocks noGrp="1"/>
          </p:cNvSpPr>
          <p:nvPr>
            <p:ph type="sldNum" sz="quarter" idx="12"/>
          </p:nvPr>
        </p:nvSpPr>
        <p:spPr>
          <a:xfrm>
            <a:off x="9320107" y="9040143"/>
            <a:ext cx="3034453" cy="519289"/>
          </a:xfrm>
          <a:prstGeom prst="rect">
            <a:avLst/>
          </a:prstGeom>
        </p:spPr>
        <p:txBody>
          <a:bodyPr/>
          <a:lstStyle/>
          <a:p>
            <a:fld id="{A5A5D6C2-F53B-A142-8561-FC55B66223AA}" type="slidenum">
              <a:rPr lang="en-US" smtClean="0"/>
              <a:t>‹#›</a:t>
            </a:fld>
            <a:endParaRPr lang="en-US"/>
          </a:p>
        </p:txBody>
      </p:sp>
    </p:spTree>
    <p:extLst>
      <p:ext uri="{BB962C8B-B14F-4D97-AF65-F5344CB8AC3E}">
        <p14:creationId xmlns:p14="http://schemas.microsoft.com/office/powerpoint/2010/main" val="895213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1270000" y="6718300"/>
            <a:ext cx="10464800" cy="1422400"/>
          </a:xfrm>
          <a:prstGeom prst="rect">
            <a:avLst/>
          </a:prstGeom>
        </p:spPr>
        <p:txBody>
          <a:bodyPr anchor="b"/>
          <a:lstStyle/>
          <a:p>
            <a:pPr lvl="0">
              <a:defRPr sz="1800"/>
            </a:pPr>
            <a:r>
              <a:rPr sz="8000"/>
              <a:t>Title Text</a:t>
            </a:r>
          </a:p>
        </p:txBody>
      </p:sp>
      <p:sp>
        <p:nvSpPr>
          <p:cNvPr id="9" name="Shape 9"/>
          <p:cNvSpPr>
            <a:spLocks noGrp="1"/>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1270000" y="3225800"/>
            <a:ext cx="10464800" cy="3302000"/>
          </a:xfrm>
          <a:prstGeom prst="rect">
            <a:avLst/>
          </a:prstGeom>
        </p:spPr>
        <p:txBody>
          <a:bodyPr/>
          <a:lstStyle/>
          <a:p>
            <a:pPr lvl="0">
              <a:defRPr sz="1800"/>
            </a:pPr>
            <a:r>
              <a:rPr sz="8000"/>
              <a:t>Title Text</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952500" y="635000"/>
            <a:ext cx="5334000" cy="3987800"/>
          </a:xfrm>
          <a:prstGeom prst="rect">
            <a:avLst/>
          </a:prstGeom>
        </p:spPr>
        <p:txBody>
          <a:bodyPr anchor="b"/>
          <a:lstStyle>
            <a:lvl1pPr>
              <a:defRPr sz="6000"/>
            </a:lvl1pPr>
          </a:lstStyle>
          <a:p>
            <a:pPr lvl="0">
              <a:defRPr sz="1800"/>
            </a:pPr>
            <a:r>
              <a:rPr sz="6000"/>
              <a:t>Title Text</a:t>
            </a:r>
          </a:p>
        </p:txBody>
      </p:sp>
      <p:sp>
        <p:nvSpPr>
          <p:cNvPr id="14" name="Shape 14"/>
          <p:cNvSpPr>
            <a:spLocks noGrp="1"/>
          </p:cNvSpPr>
          <p:nvPr>
            <p:ph type="body"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8000"/>
              <a:t>Title Text</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8000"/>
              <a:t>Title Text</a:t>
            </a:r>
          </a:p>
        </p:txBody>
      </p:sp>
      <p:sp>
        <p:nvSpPr>
          <p:cNvPr id="19" name="Shape 19"/>
          <p:cNvSpPr>
            <a:spLocks noGrp="1"/>
          </p:cNvSpPr>
          <p:nvPr>
            <p:ph type="body" idx="1"/>
          </p:nvPr>
        </p:nvSpPr>
        <p:spPr>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8000"/>
              <a:t>Title Text</a:t>
            </a:r>
          </a:p>
        </p:txBody>
      </p:sp>
      <p:sp>
        <p:nvSpPr>
          <p:cNvPr id="22" name="Shape 22"/>
          <p:cNvSpPr>
            <a:spLocks noGrp="1"/>
          </p:cNvSpPr>
          <p:nvPr>
            <p:ph type="body"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952500" y="1270000"/>
            <a:ext cx="11099800" cy="7213600"/>
          </a:xfrm>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8000"/>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xmlns:p14="http://schemas.microsoft.com/office/powerpoint/2010/main" spd="med"/>
  <p:txStyles>
    <p:titleStyle>
      <a:lvl1pPr algn="ctr" defTabSz="584200">
        <a:defRPr sz="8000">
          <a:latin typeface="+mn-lt"/>
          <a:ea typeface="+mn-ea"/>
          <a:cs typeface="+mn-cs"/>
          <a:sym typeface="Helvetica Light"/>
        </a:defRPr>
      </a:lvl1pPr>
      <a:lvl2pPr indent="228600" algn="ctr" defTabSz="584200">
        <a:defRPr sz="8000">
          <a:latin typeface="+mn-lt"/>
          <a:ea typeface="+mn-ea"/>
          <a:cs typeface="+mn-cs"/>
          <a:sym typeface="Helvetica Light"/>
        </a:defRPr>
      </a:lvl2pPr>
      <a:lvl3pPr indent="457200" algn="ctr" defTabSz="584200">
        <a:defRPr sz="8000">
          <a:latin typeface="+mn-lt"/>
          <a:ea typeface="+mn-ea"/>
          <a:cs typeface="+mn-cs"/>
          <a:sym typeface="Helvetica Light"/>
        </a:defRPr>
      </a:lvl3pPr>
      <a:lvl4pPr indent="685800" algn="ctr" defTabSz="584200">
        <a:defRPr sz="8000">
          <a:latin typeface="+mn-lt"/>
          <a:ea typeface="+mn-ea"/>
          <a:cs typeface="+mn-cs"/>
          <a:sym typeface="Helvetica Light"/>
        </a:defRPr>
      </a:lvl4pPr>
      <a:lvl5pPr indent="914400" algn="ctr" defTabSz="584200">
        <a:defRPr sz="8000">
          <a:latin typeface="+mn-lt"/>
          <a:ea typeface="+mn-ea"/>
          <a:cs typeface="+mn-cs"/>
          <a:sym typeface="Helvetica Light"/>
        </a:defRPr>
      </a:lvl5pPr>
      <a:lvl6pPr indent="1143000" algn="ctr" defTabSz="584200">
        <a:defRPr sz="8000">
          <a:latin typeface="+mn-lt"/>
          <a:ea typeface="+mn-ea"/>
          <a:cs typeface="+mn-cs"/>
          <a:sym typeface="Helvetica Light"/>
        </a:defRPr>
      </a:lvl6pPr>
      <a:lvl7pPr indent="1371600" algn="ctr" defTabSz="584200">
        <a:defRPr sz="8000">
          <a:latin typeface="+mn-lt"/>
          <a:ea typeface="+mn-ea"/>
          <a:cs typeface="+mn-cs"/>
          <a:sym typeface="Helvetica Light"/>
        </a:defRPr>
      </a:lvl7pPr>
      <a:lvl8pPr indent="1600200" algn="ctr" defTabSz="584200">
        <a:defRPr sz="8000">
          <a:latin typeface="+mn-lt"/>
          <a:ea typeface="+mn-ea"/>
          <a:cs typeface="+mn-cs"/>
          <a:sym typeface="Helvetica Light"/>
        </a:defRPr>
      </a:lvl8pPr>
      <a:lvl9pPr indent="1828800" algn="ctr" defTabSz="584200">
        <a:defRPr sz="8000">
          <a:latin typeface="+mn-lt"/>
          <a:ea typeface="+mn-ea"/>
          <a:cs typeface="+mn-cs"/>
          <a:sym typeface="Helvetica Light"/>
        </a:defRPr>
      </a:lvl9pPr>
    </p:titleStyle>
    <p:body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jpeg"/><Relationship Id="rId6" Type="http://schemas.openxmlformats.org/officeDocument/2006/relationships/image" Target="../media/image6.png"/><Relationship Id="rId7"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3.jpeg"/><Relationship Id="rId7"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chart" Target="../charts/chart1.xml"/><Relationship Id="rId3"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chart" Target="../charts/chart5.xml"/><Relationship Id="rId5"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4" Type="http://schemas.openxmlformats.org/officeDocument/2006/relationships/chart" Target="../charts/chart7.xml"/><Relationship Id="rId5"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41.png"/><Relationship Id="rId8"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diagramData" Target="../diagrams/data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41.png"/><Relationship Id="rId8"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diagramData" Target="../diagrams/data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jpeg"/><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jpg"/><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2.png"/><Relationship Id="rId1" Type="http://schemas.openxmlformats.org/officeDocument/2006/relationships/slideLayout" Target="../slideLayouts/slideLayout14.xml"/><Relationship Id="rId2" Type="http://schemas.openxmlformats.org/officeDocument/2006/relationships/hyperlink" Target="https://www.google.com/imgres?imgurl=http://www.bbcactive.com/Portals/0/bbc.png&amp;imgrefurl=http://www.bbcactive.com/BBCActiveIdeasandResources/ScienceandMedicineVideosfromBBCActive.aspx&amp;docid=r89DcTa5hdle3M&amp;tbnid=CRjRpFwGTJfJLM:&amp;w=640&amp;h=415&amp;ved=0ahUKEwix78ns7ujLAhUBNSYKHd8PCBQQxiAIAg&amp;iact=c&amp;ictx=1"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9746" y="1940558"/>
            <a:ext cx="11936134" cy="4124205"/>
          </a:xfrm>
          <a:prstGeom prst="rect">
            <a:avLst/>
          </a:prstGeom>
        </p:spPr>
        <p:txBody>
          <a:bodyPr wrap="square">
            <a:spAutoFit/>
          </a:bodyPr>
          <a:lstStyle/>
          <a:p>
            <a:pPr algn="l"/>
            <a:r>
              <a:rPr lang="en-US" sz="4800" dirty="0">
                <a:latin typeface="Helvetica"/>
                <a:cs typeface="Helvetica"/>
              </a:rPr>
              <a:t>Ethics </a:t>
            </a:r>
            <a:r>
              <a:rPr lang="en-US" sz="4800" dirty="0" smtClean="0">
                <a:latin typeface="Helvetica"/>
                <a:cs typeface="Helvetica"/>
              </a:rPr>
              <a:t>in the Digital Age:</a:t>
            </a:r>
          </a:p>
          <a:p>
            <a:pPr algn="l">
              <a:lnSpc>
                <a:spcPct val="50000"/>
              </a:lnSpc>
            </a:pPr>
            <a:endParaRPr lang="en-US" sz="4400" dirty="0">
              <a:latin typeface="Helvetica"/>
              <a:cs typeface="Helvetica"/>
            </a:endParaRPr>
          </a:p>
          <a:p>
            <a:pPr algn="l"/>
            <a:r>
              <a:rPr lang="en-US" sz="4400" dirty="0" smtClean="0">
                <a:latin typeface="Helvetica"/>
                <a:cs typeface="Helvetica"/>
              </a:rPr>
              <a:t>Innovating Ethics Education in the Liberal Arts</a:t>
            </a:r>
            <a:endParaRPr lang="en-US" sz="4400" dirty="0">
              <a:latin typeface="Helvetica"/>
              <a:cs typeface="Helvetica"/>
            </a:endParaRPr>
          </a:p>
          <a:p>
            <a:pPr algn="l"/>
            <a:endParaRPr lang="en-US" sz="2000" b="1" dirty="0" smtClean="0">
              <a:latin typeface="Helvetica"/>
              <a:cs typeface="Helvetica"/>
            </a:endParaRPr>
          </a:p>
          <a:p>
            <a:pPr algn="l"/>
            <a:endParaRPr lang="en-US" sz="3200" dirty="0" smtClean="0">
              <a:latin typeface="+mj-lt"/>
              <a:cs typeface="Helvetica"/>
            </a:endParaRPr>
          </a:p>
          <a:p>
            <a:pPr algn="l"/>
            <a:r>
              <a:rPr lang="en-US" sz="3200" dirty="0" smtClean="0">
                <a:latin typeface="+mj-lt"/>
                <a:cs typeface="Helvetica"/>
              </a:rPr>
              <a:t>Blended Learning in the Liberal Arts</a:t>
            </a:r>
          </a:p>
          <a:p>
            <a:pPr algn="l"/>
            <a:r>
              <a:rPr lang="en-US" sz="3200" dirty="0" smtClean="0">
                <a:latin typeface="+mj-lt"/>
                <a:cs typeface="Helvetica"/>
              </a:rPr>
              <a:t>May 19, 2016</a:t>
            </a:r>
          </a:p>
          <a:p>
            <a:pPr algn="l"/>
            <a:endParaRPr lang="en-US" sz="3200" b="1" dirty="0">
              <a:latin typeface="Helvetica"/>
              <a:cs typeface="Helvetica"/>
            </a:endParaRPr>
          </a:p>
        </p:txBody>
      </p:sp>
      <p:sp>
        <p:nvSpPr>
          <p:cNvPr id="3" name="TextBox 2"/>
          <p:cNvSpPr txBox="1"/>
          <p:nvPr/>
        </p:nvSpPr>
        <p:spPr>
          <a:xfrm>
            <a:off x="5918831" y="6172690"/>
            <a:ext cx="6094093" cy="25648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r" rtl="0" latinLnBrk="1" hangingPunct="0"/>
            <a:endParaRPr lang="en-US" sz="3200" dirty="0" smtClean="0">
              <a:solidFill>
                <a:srgbClr val="000000"/>
              </a:solidFill>
              <a:latin typeface="+mj-lt"/>
            </a:endParaRPr>
          </a:p>
          <a:p>
            <a:pPr algn="r" rtl="0" latinLnBrk="1" hangingPunct="0"/>
            <a:endParaRPr lang="en-US" sz="3200" dirty="0">
              <a:solidFill>
                <a:srgbClr val="000000"/>
              </a:solidFill>
              <a:latin typeface="+mj-lt"/>
            </a:endParaRPr>
          </a:p>
          <a:p>
            <a:pPr algn="r" rtl="0" latinLnBrk="1" hangingPunct="0"/>
            <a:r>
              <a:rPr lang="en-US" sz="3000" dirty="0" smtClean="0">
                <a:solidFill>
                  <a:srgbClr val="000000"/>
                </a:solidFill>
                <a:latin typeface="+mj-lt"/>
              </a:rPr>
              <a:t>Cara Biasucci, M.F.A.</a:t>
            </a:r>
            <a:endParaRPr lang="en-US" sz="3000" dirty="0">
              <a:solidFill>
                <a:srgbClr val="000000"/>
              </a:solidFill>
              <a:latin typeface="+mj-lt"/>
            </a:endParaRPr>
          </a:p>
          <a:p>
            <a:pPr algn="r" rtl="0" latinLnBrk="1" hangingPunct="0"/>
            <a:r>
              <a:rPr lang="en-US" sz="3000" dirty="0" smtClean="0">
                <a:solidFill>
                  <a:srgbClr val="000000"/>
                </a:solidFill>
                <a:latin typeface="+mj-lt"/>
              </a:rPr>
              <a:t>McCombs School of Business</a:t>
            </a:r>
          </a:p>
          <a:p>
            <a:pPr algn="r" rtl="0" latinLnBrk="1" hangingPunct="0"/>
            <a:r>
              <a:rPr kumimoji="0" lang="en-US" sz="3000" b="0" i="0" u="none" strike="noStrike" cap="none" spc="0" normalizeH="0" dirty="0" smtClean="0">
                <a:ln>
                  <a:noFill/>
                </a:ln>
                <a:solidFill>
                  <a:srgbClr val="000000"/>
                </a:solidFill>
                <a:effectLst/>
                <a:uFillTx/>
                <a:latin typeface="+mj-lt"/>
                <a:sym typeface="Helvetica Light"/>
              </a:rPr>
              <a:t>The University of Texas at Austin</a:t>
            </a:r>
            <a:endParaRPr kumimoji="0" lang="en-US" sz="3000" b="0" i="0" u="none" strike="noStrike" cap="none" spc="0" normalizeH="0" dirty="0">
              <a:ln>
                <a:noFill/>
              </a:ln>
              <a:solidFill>
                <a:srgbClr val="000000"/>
              </a:solidFill>
              <a:effectLst/>
              <a:uFillTx/>
              <a:latin typeface="+mj-lt"/>
              <a:sym typeface="Helvetica Light"/>
            </a:endParaRPr>
          </a:p>
        </p:txBody>
      </p:sp>
      <p:pic>
        <p:nvPicPr>
          <p:cNvPr id="5" name="Screen Shot 2014-12-12 at 9.41.17 AM.png"/>
          <p:cNvPicPr/>
          <p:nvPr/>
        </p:nvPicPr>
        <p:blipFill>
          <a:blip r:embed="rId2">
            <a:extLst/>
          </a:blip>
          <a:stretch>
            <a:fillRect/>
          </a:stretch>
        </p:blipFill>
        <p:spPr>
          <a:xfrm>
            <a:off x="0" y="-1241"/>
            <a:ext cx="13004800" cy="848818"/>
          </a:xfrm>
          <a:prstGeom prst="rect">
            <a:avLst/>
          </a:prstGeom>
          <a:ln w="12700">
            <a:miter lim="400000"/>
          </a:ln>
        </p:spPr>
      </p:pic>
      <p:pic>
        <p:nvPicPr>
          <p:cNvPr id="6" name="Business Card Front.jpg"/>
          <p:cNvPicPr/>
          <p:nvPr/>
        </p:nvPicPr>
        <p:blipFill>
          <a:blip r:embed="rId3">
            <a:extLst/>
          </a:blip>
          <a:stretch>
            <a:fillRect/>
          </a:stretch>
        </p:blipFill>
        <p:spPr>
          <a:xfrm>
            <a:off x="599746" y="6261589"/>
            <a:ext cx="4739174" cy="261711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p:nvPr/>
        </p:nvSpPr>
        <p:spPr>
          <a:xfrm>
            <a:off x="3766377" y="1554258"/>
            <a:ext cx="2246983" cy="379585"/>
          </a:xfrm>
          <a:prstGeom prst="rect">
            <a:avLst/>
          </a:prstGeom>
          <a:ln w="12700">
            <a:miter lim="400000"/>
          </a:ln>
          <a:extLst>
            <a:ext uri="{C572A759-6A51-4108-AA02-DFA0A04FC94B}">
              <ma14:wrappingTextBoxFlag xmlns:ma14="http://schemas.microsoft.com/office/mac/drawingml/2011/main" val="1"/>
            </a:ext>
          </a:extLst>
        </p:spPr>
        <p:txBody>
          <a:bodyPr lIns="50797" tIns="50797" rIns="50797" bIns="50797" anchor="ctr">
            <a:spAutoFit/>
          </a:bodyPr>
          <a:lstStyle>
            <a:lvl1pPr algn="l">
              <a:defRPr b="1"/>
            </a:lvl1pPr>
          </a:lstStyle>
          <a:p>
            <a:pPr lvl="0">
              <a:defRPr sz="1800" b="0"/>
            </a:pPr>
            <a:endParaRPr dirty="0">
              <a:latin typeface="Helvetica"/>
              <a:cs typeface="Helvetica"/>
            </a:endParaRPr>
          </a:p>
        </p:txBody>
      </p:sp>
      <p:sp>
        <p:nvSpPr>
          <p:cNvPr id="2" name="TextBox 1"/>
          <p:cNvSpPr txBox="1"/>
          <p:nvPr/>
        </p:nvSpPr>
        <p:spPr>
          <a:xfrm>
            <a:off x="835139" y="1589414"/>
            <a:ext cx="10828704" cy="7796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797" tIns="50797" rIns="50797" bIns="50797" numCol="1" spcCol="38098" rtlCol="0" anchor="ctr">
            <a:spAutoFit/>
          </a:bodyPr>
          <a:lstStyle/>
          <a:p>
            <a:pPr algn="l" defTabSz="584170" latinLnBrk="1" hangingPunct="0"/>
            <a:r>
              <a:rPr lang="en-US" sz="4400" dirty="0">
                <a:solidFill>
                  <a:srgbClr val="000000"/>
                </a:solidFill>
                <a:latin typeface="Helvetica"/>
                <a:cs typeface="Helvetica"/>
              </a:rPr>
              <a:t>Teaching Resources for Ethics Unwrapped</a:t>
            </a:r>
          </a:p>
        </p:txBody>
      </p:sp>
      <p:pic>
        <p:nvPicPr>
          <p:cNvPr id="3" name="Picture 2" descr="Screen Shot 2015-12-03 at 12.50.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5580" y="4321651"/>
            <a:ext cx="4701958" cy="2683664"/>
          </a:xfrm>
          <a:prstGeom prst="rect">
            <a:avLst/>
          </a:prstGeom>
        </p:spPr>
      </p:pic>
      <p:sp>
        <p:nvSpPr>
          <p:cNvPr id="14" name="TextBox 13"/>
          <p:cNvSpPr txBox="1"/>
          <p:nvPr/>
        </p:nvSpPr>
        <p:spPr>
          <a:xfrm>
            <a:off x="835139" y="2550637"/>
            <a:ext cx="7049335" cy="625811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97" tIns="50797" rIns="50797" bIns="50797" numCol="1" spcCol="38098" rtlCol="0" anchor="ctr">
            <a:spAutoFit/>
          </a:bodyPr>
          <a:lstStyle/>
          <a:p>
            <a:pPr marL="487672" indent="-487672" algn="l" defTabSz="584170" latinLnBrk="1" hangingPunct="0">
              <a:lnSpc>
                <a:spcPct val="150000"/>
              </a:lnSpc>
              <a:buFont typeface="Arial"/>
              <a:buChar char="•"/>
            </a:pPr>
            <a:r>
              <a:rPr lang="en-US" sz="3000" dirty="0">
                <a:solidFill>
                  <a:srgbClr val="000000"/>
                </a:solidFill>
                <a:cs typeface="Helvetica"/>
              </a:rPr>
              <a:t>20+ Case Studies</a:t>
            </a:r>
          </a:p>
          <a:p>
            <a:pPr marL="487672" indent="-487672" algn="l" defTabSz="584170" latinLnBrk="1" hangingPunct="0">
              <a:lnSpc>
                <a:spcPct val="150000"/>
              </a:lnSpc>
              <a:buFont typeface="Arial"/>
              <a:buChar char="•"/>
            </a:pPr>
            <a:r>
              <a:rPr lang="en-US" sz="3000" dirty="0" smtClean="0">
                <a:solidFill>
                  <a:srgbClr val="000000"/>
                </a:solidFill>
                <a:cs typeface="Helvetica"/>
              </a:rPr>
              <a:t>Classroom Discussion Questions</a:t>
            </a:r>
          </a:p>
          <a:p>
            <a:pPr marL="487672" indent="-487672" algn="l" defTabSz="584170" latinLnBrk="1" hangingPunct="0">
              <a:lnSpc>
                <a:spcPct val="150000"/>
              </a:lnSpc>
              <a:buFont typeface="Arial"/>
              <a:buChar char="•"/>
            </a:pPr>
            <a:r>
              <a:rPr lang="en-US" sz="3000" dirty="0" smtClean="0">
                <a:solidFill>
                  <a:srgbClr val="000000"/>
                </a:solidFill>
                <a:cs typeface="Helvetica"/>
              </a:rPr>
              <a:t>Case Study Discussion Questions </a:t>
            </a:r>
            <a:endParaRPr lang="en-US" sz="3000" dirty="0">
              <a:solidFill>
                <a:srgbClr val="000000"/>
              </a:solidFill>
              <a:cs typeface="Helvetica"/>
            </a:endParaRPr>
          </a:p>
          <a:p>
            <a:pPr marL="487672" indent="-487672" algn="l" defTabSz="584170" latinLnBrk="1" hangingPunct="0">
              <a:lnSpc>
                <a:spcPct val="150000"/>
              </a:lnSpc>
              <a:buFont typeface="Arial"/>
              <a:buChar char="•"/>
            </a:pPr>
            <a:r>
              <a:rPr lang="en-US" sz="3000" dirty="0">
                <a:solidFill>
                  <a:srgbClr val="000000"/>
                </a:solidFill>
                <a:cs typeface="Helvetica"/>
              </a:rPr>
              <a:t>Teaching Notes</a:t>
            </a:r>
          </a:p>
          <a:p>
            <a:pPr marL="487672" indent="-487672" algn="l" defTabSz="584170" latinLnBrk="1" hangingPunct="0">
              <a:lnSpc>
                <a:spcPct val="150000"/>
              </a:lnSpc>
              <a:buFont typeface="Arial"/>
              <a:buChar char="•"/>
            </a:pPr>
            <a:r>
              <a:rPr lang="en-US" sz="3000" dirty="0">
                <a:solidFill>
                  <a:srgbClr val="000000"/>
                </a:solidFill>
                <a:cs typeface="Helvetica"/>
              </a:rPr>
              <a:t>Bibliography </a:t>
            </a:r>
          </a:p>
          <a:p>
            <a:pPr marL="487672" indent="-487672" algn="l" defTabSz="584170" latinLnBrk="1" hangingPunct="0">
              <a:lnSpc>
                <a:spcPct val="150000"/>
              </a:lnSpc>
              <a:buFont typeface="Arial"/>
              <a:buChar char="•"/>
            </a:pPr>
            <a:r>
              <a:rPr lang="en-US" sz="3000" dirty="0">
                <a:solidFill>
                  <a:srgbClr val="000000"/>
                </a:solidFill>
                <a:cs typeface="Helvetica"/>
              </a:rPr>
              <a:t>List of Additional Readings </a:t>
            </a:r>
          </a:p>
          <a:p>
            <a:pPr marL="487672" indent="-487672" algn="l" defTabSz="584170" latinLnBrk="1" hangingPunct="0">
              <a:lnSpc>
                <a:spcPct val="150000"/>
              </a:lnSpc>
              <a:buFont typeface="Arial"/>
              <a:buChar char="•"/>
            </a:pPr>
            <a:r>
              <a:rPr lang="en-US" sz="3000" dirty="0">
                <a:solidFill>
                  <a:srgbClr val="000000"/>
                </a:solidFill>
                <a:cs typeface="Helvetica"/>
              </a:rPr>
              <a:t>Transcript of Video Narration</a:t>
            </a:r>
          </a:p>
          <a:p>
            <a:pPr marL="487672" indent="-487672" algn="l" defTabSz="584170" latinLnBrk="1" hangingPunct="0">
              <a:lnSpc>
                <a:spcPct val="150000"/>
              </a:lnSpc>
              <a:buFont typeface="Arial"/>
              <a:buChar char="•"/>
            </a:pPr>
            <a:r>
              <a:rPr lang="en-US" sz="3000" dirty="0">
                <a:solidFill>
                  <a:srgbClr val="000000"/>
                </a:solidFill>
                <a:cs typeface="Helvetica"/>
              </a:rPr>
              <a:t>Available in Spanish</a:t>
            </a:r>
          </a:p>
          <a:p>
            <a:pPr algn="l" defTabSz="584170" latinLnBrk="1" hangingPunct="0">
              <a:lnSpc>
                <a:spcPct val="140000"/>
              </a:lnSpc>
            </a:pPr>
            <a:r>
              <a:rPr lang="en-US" sz="3000" dirty="0">
                <a:solidFill>
                  <a:srgbClr val="000000"/>
                </a:solidFill>
                <a:cs typeface="Helvetica"/>
              </a:rPr>
              <a:t> </a:t>
            </a:r>
          </a:p>
        </p:txBody>
      </p:sp>
      <p:pic>
        <p:nvPicPr>
          <p:cNvPr id="6" name="Picture 5" descr="Screen Shot 2015-12-03 at 12.52.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6576" y="7270001"/>
            <a:ext cx="3407603" cy="529752"/>
          </a:xfrm>
          <a:prstGeom prst="rect">
            <a:avLst/>
          </a:prstGeom>
        </p:spPr>
      </p:pic>
      <p:pic>
        <p:nvPicPr>
          <p:cNvPr id="9" name="Picture 8" descr="Screen Shot 2015-12-03 at 12.56.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6576" y="7770962"/>
            <a:ext cx="3407603" cy="522499"/>
          </a:xfrm>
          <a:prstGeom prst="rect">
            <a:avLst/>
          </a:prstGeom>
        </p:spPr>
      </p:pic>
      <p:pic>
        <p:nvPicPr>
          <p:cNvPr id="10" name="Screen Shot 2014-12-12 at 9.41.17 AM.png"/>
          <p:cNvPicPr/>
          <p:nvPr/>
        </p:nvPicPr>
        <p:blipFill>
          <a:blip r:embed="rId5">
            <a:extLst/>
          </a:blip>
          <a:stretch>
            <a:fillRect/>
          </a:stretch>
        </p:blipFill>
        <p:spPr>
          <a:xfrm>
            <a:off x="0" y="-1241"/>
            <a:ext cx="13004800" cy="848818"/>
          </a:xfrm>
          <a:prstGeom prst="rect">
            <a:avLst/>
          </a:prstGeom>
          <a:ln w="12700">
            <a:miter lim="400000"/>
          </a:ln>
        </p:spPr>
      </p:pic>
    </p:spTree>
    <p:extLst>
      <p:ext uri="{BB962C8B-B14F-4D97-AF65-F5344CB8AC3E}">
        <p14:creationId xmlns:p14="http://schemas.microsoft.com/office/powerpoint/2010/main" val="770915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43"/>
          <p:cNvSpPr/>
          <p:nvPr/>
        </p:nvSpPr>
        <p:spPr>
          <a:xfrm>
            <a:off x="909072" y="2615519"/>
            <a:ext cx="7386224" cy="471924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321027" indent="-321027" algn="l">
              <a:spcBef>
                <a:spcPts val="2400"/>
              </a:spcBef>
              <a:buSzPct val="75000"/>
              <a:buFontTx/>
              <a:buChar char="•"/>
              <a:defRPr sz="1800"/>
            </a:pPr>
            <a:r>
              <a:rPr lang="en-US" sz="2800" dirty="0"/>
              <a:t>Campus-</a:t>
            </a:r>
            <a:r>
              <a:rPr lang="en-US" sz="2800" dirty="0" smtClean="0"/>
              <a:t>wide initiative</a:t>
            </a:r>
            <a:endParaRPr lang="en-US" sz="2800" dirty="0"/>
          </a:p>
          <a:p>
            <a:pPr marL="321027" lvl="0" indent="-321027" algn="l">
              <a:spcBef>
                <a:spcPts val="2400"/>
              </a:spcBef>
              <a:buSzPct val="75000"/>
              <a:buChar char="•"/>
              <a:defRPr sz="1800"/>
            </a:pPr>
            <a:r>
              <a:rPr lang="en-US" sz="2800" dirty="0" smtClean="0"/>
              <a:t>1 </a:t>
            </a:r>
            <a:r>
              <a:rPr lang="en-US" sz="2800" dirty="0" smtClean="0"/>
              <a:t>of 6 new academic skills requirements for undergraduate students</a:t>
            </a:r>
            <a:endParaRPr sz="2800" dirty="0" smtClean="0"/>
          </a:p>
          <a:p>
            <a:pPr marL="321027" indent="-321027" algn="l">
              <a:spcBef>
                <a:spcPts val="2400"/>
              </a:spcBef>
              <a:buSzPct val="75000"/>
              <a:buFontTx/>
              <a:buChar char="•"/>
              <a:defRPr sz="1800"/>
            </a:pPr>
            <a:r>
              <a:rPr lang="en-US" sz="2800" dirty="0" smtClean="0"/>
              <a:t>33% of grade must be based on practical ethics component </a:t>
            </a:r>
          </a:p>
          <a:p>
            <a:pPr marL="321027" indent="-321027" algn="l">
              <a:spcBef>
                <a:spcPts val="2400"/>
              </a:spcBef>
              <a:buSzPct val="75000"/>
              <a:buFontTx/>
              <a:buChar char="•"/>
              <a:defRPr sz="1800"/>
            </a:pPr>
            <a:r>
              <a:rPr lang="en-US" sz="2800" dirty="0"/>
              <a:t>First flagged courses offered in </a:t>
            </a:r>
            <a:r>
              <a:rPr lang="en-US" sz="2800" dirty="0" smtClean="0"/>
              <a:t>2009; fully implemented by Fall 2016</a:t>
            </a:r>
          </a:p>
          <a:p>
            <a:pPr marL="321027" indent="-321027" algn="l">
              <a:spcBef>
                <a:spcPts val="2400"/>
              </a:spcBef>
              <a:buSzPct val="75000"/>
              <a:buFontTx/>
              <a:buChar char="•"/>
              <a:defRPr sz="1800"/>
            </a:pPr>
            <a:endParaRPr lang="en-US" sz="2400" dirty="0" smtClean="0"/>
          </a:p>
        </p:txBody>
      </p:sp>
      <p:pic>
        <p:nvPicPr>
          <p:cNvPr id="7" name="Screen Shot 2014-12-12 at 9.41.17 AM.png"/>
          <p:cNvPicPr/>
          <p:nvPr/>
        </p:nvPicPr>
        <p:blipFill>
          <a:blip r:embed="rId2">
            <a:extLst/>
          </a:blip>
          <a:stretch>
            <a:fillRect/>
          </a:stretch>
        </p:blipFill>
        <p:spPr>
          <a:xfrm>
            <a:off x="0" y="-1241"/>
            <a:ext cx="13004800" cy="848818"/>
          </a:xfrm>
          <a:prstGeom prst="rect">
            <a:avLst/>
          </a:prstGeom>
          <a:ln w="12700">
            <a:miter lim="400000"/>
          </a:ln>
        </p:spPr>
      </p:pic>
      <p:sp>
        <p:nvSpPr>
          <p:cNvPr id="4" name="TextBox 3"/>
          <p:cNvSpPr txBox="1"/>
          <p:nvPr/>
        </p:nvSpPr>
        <p:spPr>
          <a:xfrm>
            <a:off x="720362" y="1460751"/>
            <a:ext cx="7347653" cy="7489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4200" u="none" strike="noStrike" cap="none" spc="0" normalizeH="0" baseline="0" dirty="0" smtClean="0">
                <a:ln>
                  <a:noFill/>
                </a:ln>
                <a:solidFill>
                  <a:srgbClr val="000000"/>
                </a:solidFill>
                <a:effectLst/>
                <a:uFillTx/>
                <a:latin typeface="Helvetica"/>
                <a:ea typeface="+mn-ea"/>
                <a:cs typeface="Helvetica"/>
                <a:sym typeface="Helvetica Light"/>
              </a:rPr>
              <a:t>Ethics &amp; Leadership</a:t>
            </a:r>
            <a:r>
              <a:rPr kumimoji="0" lang="en-US" sz="4200" u="none" strike="noStrike" cap="none" spc="0" normalizeH="0" dirty="0" smtClean="0">
                <a:ln>
                  <a:noFill/>
                </a:ln>
                <a:solidFill>
                  <a:srgbClr val="000000"/>
                </a:solidFill>
                <a:effectLst/>
                <a:uFillTx/>
                <a:latin typeface="Helvetica"/>
                <a:ea typeface="+mn-ea"/>
                <a:cs typeface="Helvetica"/>
                <a:sym typeface="Helvetica Light"/>
              </a:rPr>
              <a:t> Flag</a:t>
            </a:r>
            <a:endParaRPr kumimoji="0" lang="en-US" sz="4200" u="none" strike="noStrike" cap="none" spc="0" normalizeH="0" baseline="0" dirty="0">
              <a:ln>
                <a:noFill/>
              </a:ln>
              <a:solidFill>
                <a:srgbClr val="000000"/>
              </a:solidFill>
              <a:effectLst/>
              <a:uFillTx/>
              <a:latin typeface="Helvetica"/>
              <a:ea typeface="+mn-ea"/>
              <a:cs typeface="Helvetica"/>
              <a:sym typeface="Helvetica Light"/>
            </a:endParaRPr>
          </a:p>
        </p:txBody>
      </p:sp>
      <p:pic>
        <p:nvPicPr>
          <p:cNvPr id="3" name="Picture 2"/>
          <p:cNvPicPr>
            <a:picLocks noChangeAspect="1"/>
          </p:cNvPicPr>
          <p:nvPr/>
        </p:nvPicPr>
        <p:blipFill>
          <a:blip r:embed="rId3"/>
          <a:stretch>
            <a:fillRect/>
          </a:stretch>
        </p:blipFill>
        <p:spPr>
          <a:xfrm>
            <a:off x="8574384" y="4760302"/>
            <a:ext cx="3723161" cy="433702"/>
          </a:xfrm>
          <a:prstGeom prst="rect">
            <a:avLst/>
          </a:prstGeom>
        </p:spPr>
      </p:pic>
      <p:pic>
        <p:nvPicPr>
          <p:cNvPr id="6" name="Picture 5"/>
          <p:cNvPicPr>
            <a:picLocks noChangeAspect="1"/>
          </p:cNvPicPr>
          <p:nvPr/>
        </p:nvPicPr>
        <p:blipFill>
          <a:blip r:embed="rId4"/>
          <a:stretch>
            <a:fillRect/>
          </a:stretch>
        </p:blipFill>
        <p:spPr>
          <a:xfrm>
            <a:off x="9301265" y="1736878"/>
            <a:ext cx="2348812" cy="2856246"/>
          </a:xfrm>
          <a:prstGeom prst="rect">
            <a:avLst/>
          </a:prstGeom>
        </p:spPr>
      </p:pic>
      <p:pic>
        <p:nvPicPr>
          <p:cNvPr id="10" name="Picture 9"/>
          <p:cNvPicPr>
            <a:picLocks noChangeAspect="1"/>
          </p:cNvPicPr>
          <p:nvPr/>
        </p:nvPicPr>
        <p:blipFill>
          <a:blip r:embed="rId5"/>
          <a:stretch>
            <a:fillRect/>
          </a:stretch>
        </p:blipFill>
        <p:spPr>
          <a:xfrm>
            <a:off x="8574385" y="5267310"/>
            <a:ext cx="3723162" cy="436833"/>
          </a:xfrm>
          <a:prstGeom prst="rect">
            <a:avLst/>
          </a:prstGeom>
        </p:spPr>
      </p:pic>
      <p:sp>
        <p:nvSpPr>
          <p:cNvPr id="11" name="Rounded Rectangle 10"/>
          <p:cNvSpPr/>
          <p:nvPr/>
        </p:nvSpPr>
        <p:spPr>
          <a:xfrm>
            <a:off x="994963" y="7285556"/>
            <a:ext cx="2882566" cy="1339374"/>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n-ea"/>
                <a:cs typeface="+mn-cs"/>
                <a:sym typeface="Helvetica Light"/>
              </a:rPr>
              <a:t>Ethical Awareness</a:t>
            </a:r>
          </a:p>
          <a:p>
            <a:pPr marL="0" marR="0" indent="0" algn="ctr" defTabSz="584200" rtl="0" fontAlgn="auto" latinLnBrk="1" hangingPunct="0">
              <a:lnSpc>
                <a:spcPct val="100000"/>
              </a:lnSpc>
              <a:spcBef>
                <a:spcPts val="0"/>
              </a:spcBef>
              <a:spcAft>
                <a:spcPts val="0"/>
              </a:spcAft>
              <a:buClrTx/>
              <a:buSzTx/>
              <a:buFontTx/>
              <a:buNone/>
              <a:tabLst/>
            </a:pPr>
            <a:endParaRPr lang="en-US" sz="2400" dirty="0">
              <a:solidFill>
                <a:srgbClr val="000000"/>
              </a:solidFill>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2" name="Rounded Rectangle 11"/>
          <p:cNvSpPr/>
          <p:nvPr/>
        </p:nvSpPr>
        <p:spPr>
          <a:xfrm>
            <a:off x="4933975" y="7285556"/>
            <a:ext cx="2878618" cy="1339374"/>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n-ea"/>
                <a:cs typeface="+mn-cs"/>
                <a:sym typeface="Helvetica Light"/>
              </a:rPr>
              <a:t>Ethical Reasoning</a:t>
            </a:r>
          </a:p>
          <a:p>
            <a:pPr marL="0" marR="0" indent="0" algn="ctr" defTabSz="584200" rtl="0" fontAlgn="auto" latinLnBrk="1" hangingPunct="0">
              <a:lnSpc>
                <a:spcPct val="100000"/>
              </a:lnSpc>
              <a:spcBef>
                <a:spcPts val="0"/>
              </a:spcBef>
              <a:spcAft>
                <a:spcPts val="0"/>
              </a:spcAft>
              <a:buClrTx/>
              <a:buSzTx/>
              <a:buFontTx/>
              <a:buNone/>
              <a:tabLst/>
            </a:pPr>
            <a:endParaRPr lang="en-US" sz="2400" dirty="0">
              <a:solidFill>
                <a:srgbClr val="000000"/>
              </a:solidFill>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3" name="Rounded Rectangle 12"/>
          <p:cNvSpPr/>
          <p:nvPr/>
        </p:nvSpPr>
        <p:spPr>
          <a:xfrm>
            <a:off x="8835689" y="7309908"/>
            <a:ext cx="2814388" cy="1339374"/>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n-ea"/>
                <a:cs typeface="+mn-cs"/>
                <a:sym typeface="Helvetica Light"/>
              </a:rPr>
              <a:t>Ethical Action</a:t>
            </a:r>
          </a:p>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smtClean="0">
              <a:ln>
                <a:noFill/>
              </a:ln>
              <a:solidFill>
                <a:srgbClr val="000000"/>
              </a:solidFill>
              <a:effectLst/>
              <a:uFillTx/>
              <a:latin typeface="+mn-lt"/>
              <a:ea typeface="+mn-ea"/>
              <a:cs typeface="+mn-cs"/>
              <a:sym typeface="Helvetica Light"/>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6" name="Right Arrow 15"/>
          <p:cNvSpPr/>
          <p:nvPr/>
        </p:nvSpPr>
        <p:spPr>
          <a:xfrm>
            <a:off x="4152129" y="7611625"/>
            <a:ext cx="450055" cy="391437"/>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30046" tIns="65023" rIns="130046" bIns="65023" rtlCol="0" anchor="ctr"/>
          <a:lstStyle/>
          <a:p>
            <a:pPr algn="ctr"/>
            <a:endParaRPr lang="en-US" dirty="0"/>
          </a:p>
        </p:txBody>
      </p:sp>
      <p:sp>
        <p:nvSpPr>
          <p:cNvPr id="17" name="Right Arrow 16"/>
          <p:cNvSpPr/>
          <p:nvPr/>
        </p:nvSpPr>
        <p:spPr>
          <a:xfrm>
            <a:off x="8106586" y="7611625"/>
            <a:ext cx="450055" cy="391437"/>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30046" tIns="65023" rIns="130046" bIns="65023" rtlCol="0" anchor="ctr"/>
          <a:lstStyle/>
          <a:p>
            <a:pPr algn="ctr"/>
            <a:endParaRPr lang="en-US" dirty="0"/>
          </a:p>
        </p:txBody>
      </p:sp>
    </p:spTree>
    <p:extLst>
      <p:ext uri="{BB962C8B-B14F-4D97-AF65-F5344CB8AC3E}">
        <p14:creationId xmlns:p14="http://schemas.microsoft.com/office/powerpoint/2010/main" val="162845202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43"/>
          <p:cNvSpPr/>
          <p:nvPr/>
        </p:nvSpPr>
        <p:spPr>
          <a:xfrm>
            <a:off x="587548" y="2810506"/>
            <a:ext cx="8511895" cy="5950347"/>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321027" lvl="0" indent="-321027" algn="l">
              <a:spcBef>
                <a:spcPts val="2400"/>
              </a:spcBef>
              <a:buSzPct val="75000"/>
              <a:buChar char="•"/>
              <a:defRPr sz="1800"/>
            </a:pPr>
            <a:r>
              <a:rPr lang="en-US" sz="2800" dirty="0" smtClean="0"/>
              <a:t>Flag requirement put a system of accountability and assessment in place</a:t>
            </a:r>
            <a:endParaRPr sz="2800" dirty="0" smtClean="0"/>
          </a:p>
          <a:p>
            <a:pPr marL="321027" indent="-321027" algn="l">
              <a:spcBef>
                <a:spcPts val="2400"/>
              </a:spcBef>
              <a:buSzPct val="75000"/>
              <a:buFontTx/>
              <a:buChar char="•"/>
              <a:defRPr sz="1800"/>
            </a:pPr>
            <a:r>
              <a:rPr lang="en-US" sz="2800" dirty="0" smtClean="0"/>
              <a:t>Instructors </a:t>
            </a:r>
            <a:r>
              <a:rPr lang="en-US" sz="2800" dirty="0" smtClean="0"/>
              <a:t>and departments eager for </a:t>
            </a:r>
            <a:r>
              <a:rPr lang="en-US" sz="2800" dirty="0" smtClean="0"/>
              <a:t>teaching resources </a:t>
            </a:r>
          </a:p>
          <a:p>
            <a:pPr marL="321027" lvl="0" indent="-321027" algn="l">
              <a:spcBef>
                <a:spcPts val="2400"/>
              </a:spcBef>
              <a:buSzPct val="75000"/>
              <a:buFontTx/>
              <a:buChar char="•"/>
              <a:defRPr sz="1800"/>
            </a:pPr>
            <a:r>
              <a:rPr lang="en-US" sz="2800" dirty="0"/>
              <a:t>EL Flag failed attempt at Instructor Resource </a:t>
            </a:r>
            <a:r>
              <a:rPr lang="en-US" sz="2800" dirty="0" smtClean="0"/>
              <a:t>Wiki</a:t>
            </a:r>
            <a:endParaRPr lang="en-US" sz="2800" dirty="0" smtClean="0"/>
          </a:p>
          <a:p>
            <a:pPr marL="321027" indent="-321027" algn="l">
              <a:spcBef>
                <a:spcPts val="2400"/>
              </a:spcBef>
              <a:buSzPct val="75000"/>
              <a:buFontTx/>
              <a:buChar char="•"/>
              <a:defRPr sz="1800"/>
            </a:pPr>
            <a:r>
              <a:rPr lang="en-US" sz="2800" dirty="0" smtClean="0"/>
              <a:t>Variety of classroom formats: t</a:t>
            </a:r>
            <a:r>
              <a:rPr lang="en-US" sz="2800" dirty="0" smtClean="0"/>
              <a:t>raditional</a:t>
            </a:r>
            <a:r>
              <a:rPr lang="en-US" sz="2800" dirty="0" smtClean="0"/>
              <a:t>, blended, and online courses </a:t>
            </a:r>
            <a:endParaRPr lang="en-US" sz="2800" dirty="0"/>
          </a:p>
          <a:p>
            <a:pPr marL="321027" indent="-321027" algn="l">
              <a:spcBef>
                <a:spcPts val="2400"/>
              </a:spcBef>
              <a:buSzPct val="75000"/>
              <a:buFontTx/>
              <a:buChar char="•"/>
              <a:defRPr sz="1800"/>
            </a:pPr>
            <a:r>
              <a:rPr lang="en-US" sz="2800" dirty="0"/>
              <a:t>Classes range from relatively small to very </a:t>
            </a:r>
            <a:r>
              <a:rPr lang="en-US" sz="2800" dirty="0" smtClean="0"/>
              <a:t>large (</a:t>
            </a:r>
            <a:r>
              <a:rPr lang="en-US" sz="2800" dirty="0"/>
              <a:t>up to 1500 students)</a:t>
            </a:r>
          </a:p>
          <a:p>
            <a:pPr marL="321027" lvl="0" indent="-321027" algn="l">
              <a:spcBef>
                <a:spcPts val="2400"/>
              </a:spcBef>
              <a:buSzPct val="75000"/>
              <a:buFontTx/>
              <a:buChar char="•"/>
              <a:defRPr sz="1800"/>
            </a:pPr>
            <a:r>
              <a:rPr lang="en-US" sz="2800" dirty="0" smtClean="0"/>
              <a:t>No </a:t>
            </a:r>
            <a:r>
              <a:rPr lang="en-US" sz="2800" dirty="0"/>
              <a:t>Ethics Center </a:t>
            </a:r>
            <a:r>
              <a:rPr lang="en-US" sz="2800" dirty="0" smtClean="0"/>
              <a:t>– </a:t>
            </a:r>
            <a:r>
              <a:rPr lang="en-US" sz="2800" dirty="0" smtClean="0"/>
              <a:t>Ethics Unwrapped filled void</a:t>
            </a:r>
            <a:endParaRPr lang="en-US" sz="2800" dirty="0" smtClean="0"/>
          </a:p>
        </p:txBody>
      </p:sp>
      <p:pic>
        <p:nvPicPr>
          <p:cNvPr id="7" name="Screen Shot 2014-12-12 at 9.41.17 AM.png"/>
          <p:cNvPicPr/>
          <p:nvPr/>
        </p:nvPicPr>
        <p:blipFill>
          <a:blip r:embed="rId2">
            <a:extLst/>
          </a:blip>
          <a:stretch>
            <a:fillRect/>
          </a:stretch>
        </p:blipFill>
        <p:spPr>
          <a:xfrm>
            <a:off x="0" y="-1241"/>
            <a:ext cx="13004800" cy="848818"/>
          </a:xfrm>
          <a:prstGeom prst="rect">
            <a:avLst/>
          </a:prstGeom>
          <a:ln w="12700">
            <a:miter lim="400000"/>
          </a:ln>
        </p:spPr>
      </p:pic>
      <p:sp>
        <p:nvSpPr>
          <p:cNvPr id="4" name="TextBox 3"/>
          <p:cNvSpPr txBox="1"/>
          <p:nvPr/>
        </p:nvSpPr>
        <p:spPr>
          <a:xfrm>
            <a:off x="438128" y="1370925"/>
            <a:ext cx="7217460" cy="7489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en-US" sz="4200" dirty="0" smtClean="0">
                <a:solidFill>
                  <a:srgbClr val="000000"/>
                </a:solidFill>
                <a:latin typeface="Helvetica"/>
                <a:cs typeface="Helvetica"/>
              </a:rPr>
              <a:t>Observations</a:t>
            </a:r>
            <a:r>
              <a:rPr kumimoji="0" lang="en-US" sz="4200" u="none" strike="noStrike" cap="none" spc="0" normalizeH="0" baseline="0" dirty="0" smtClean="0">
                <a:ln>
                  <a:noFill/>
                </a:ln>
                <a:solidFill>
                  <a:srgbClr val="000000"/>
                </a:solidFill>
                <a:effectLst/>
                <a:uFillTx/>
                <a:latin typeface="Helvetica"/>
                <a:cs typeface="Helvetica"/>
                <a:sym typeface="Helvetica Light"/>
              </a:rPr>
              <a:t> </a:t>
            </a:r>
            <a:r>
              <a:rPr lang="en-US" sz="4200" dirty="0" smtClean="0">
                <a:solidFill>
                  <a:srgbClr val="000000"/>
                </a:solidFill>
                <a:latin typeface="Helvetica"/>
                <a:cs typeface="Helvetica"/>
              </a:rPr>
              <a:t>&amp; Challenges</a:t>
            </a:r>
            <a:endParaRPr kumimoji="0" lang="en-US" sz="4200" u="none" strike="noStrike" cap="none" spc="0" normalizeH="0" baseline="0" dirty="0">
              <a:ln>
                <a:noFill/>
              </a:ln>
              <a:solidFill>
                <a:srgbClr val="000000"/>
              </a:solidFill>
              <a:effectLst/>
              <a:uFillTx/>
              <a:latin typeface="Helvetica"/>
              <a:cs typeface="Helvetica"/>
              <a:sym typeface="Helvetica Light"/>
            </a:endParaRPr>
          </a:p>
        </p:txBody>
      </p:sp>
      <p:pic>
        <p:nvPicPr>
          <p:cNvPr id="2" name="Picture 1" descr="towerlightingoran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1072" y="847578"/>
            <a:ext cx="4323727" cy="3210367"/>
          </a:xfrm>
          <a:prstGeom prst="rect">
            <a:avLst/>
          </a:prstGeom>
        </p:spPr>
      </p:pic>
    </p:spTree>
    <p:extLst>
      <p:ext uri="{BB962C8B-B14F-4D97-AF65-F5344CB8AC3E}">
        <p14:creationId xmlns:p14="http://schemas.microsoft.com/office/powerpoint/2010/main" val="186163722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creen Shot 2014-12-12 at 9.41.17 AM.png"/>
          <p:cNvPicPr/>
          <p:nvPr/>
        </p:nvPicPr>
        <p:blipFill>
          <a:blip r:embed="rId3">
            <a:extLst/>
          </a:blip>
          <a:stretch>
            <a:fillRect/>
          </a:stretch>
        </p:blipFill>
        <p:spPr>
          <a:xfrm>
            <a:off x="0" y="-1241"/>
            <a:ext cx="13004800" cy="848818"/>
          </a:xfrm>
          <a:prstGeom prst="rect">
            <a:avLst/>
          </a:prstGeom>
          <a:ln w="12700">
            <a:miter lim="400000"/>
          </a:ln>
        </p:spPr>
      </p:pic>
      <p:sp>
        <p:nvSpPr>
          <p:cNvPr id="5" name="TextBox 4"/>
          <p:cNvSpPr txBox="1"/>
          <p:nvPr/>
        </p:nvSpPr>
        <p:spPr>
          <a:xfrm>
            <a:off x="1329804" y="2541229"/>
            <a:ext cx="11349773" cy="575080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a:lnSpc>
                <a:spcPct val="120000"/>
              </a:lnSpc>
              <a:spcBef>
                <a:spcPts val="1700"/>
              </a:spcBef>
              <a:buSzPct val="100000"/>
              <a:buFont typeface="Arial"/>
              <a:buChar char="•"/>
              <a:defRPr sz="1800"/>
            </a:pPr>
            <a:r>
              <a:rPr lang="en-US" sz="2800" dirty="0" smtClean="0"/>
              <a:t>Sustainable and replicable</a:t>
            </a:r>
          </a:p>
          <a:p>
            <a:pPr marL="342900" lvl="0" indent="-342900" algn="l">
              <a:lnSpc>
                <a:spcPct val="120000"/>
              </a:lnSpc>
              <a:spcBef>
                <a:spcPts val="1700"/>
              </a:spcBef>
              <a:buSzPct val="100000"/>
              <a:buFont typeface="Arial"/>
              <a:buChar char="•"/>
              <a:defRPr sz="1800"/>
            </a:pPr>
            <a:r>
              <a:rPr lang="en-US" sz="2800" dirty="0" smtClean="0"/>
              <a:t>Accessibility </a:t>
            </a:r>
          </a:p>
          <a:p>
            <a:pPr marL="342900" lvl="0" indent="-342900" algn="l">
              <a:lnSpc>
                <a:spcPct val="120000"/>
              </a:lnSpc>
              <a:spcBef>
                <a:spcPts val="1700"/>
              </a:spcBef>
              <a:buSzPct val="100000"/>
              <a:buFont typeface="Arial"/>
              <a:buChar char="•"/>
              <a:defRPr sz="1800"/>
            </a:pPr>
            <a:r>
              <a:rPr lang="en-US" sz="2800" dirty="0" smtClean="0"/>
              <a:t>Adaptive and responsive; </a:t>
            </a:r>
            <a:r>
              <a:rPr lang="en-US" sz="2800" dirty="0"/>
              <a:t>suitable for cross-disciplinary </a:t>
            </a:r>
            <a:r>
              <a:rPr lang="en-US" sz="2800" dirty="0" smtClean="0"/>
              <a:t>use</a:t>
            </a:r>
          </a:p>
          <a:p>
            <a:pPr marL="342900" indent="-342900" algn="l">
              <a:lnSpc>
                <a:spcPct val="120000"/>
              </a:lnSpc>
              <a:spcBef>
                <a:spcPts val="1700"/>
              </a:spcBef>
              <a:buSzPct val="100000"/>
              <a:buFont typeface="Arial"/>
              <a:buChar char="•"/>
              <a:defRPr sz="1800"/>
            </a:pPr>
            <a:r>
              <a:rPr lang="en-US" sz="2800" dirty="0"/>
              <a:t>Geared toward </a:t>
            </a:r>
            <a:r>
              <a:rPr lang="en-US" sz="2800" dirty="0" smtClean="0"/>
              <a:t>practical ethics (improve awareness and reasoning)</a:t>
            </a:r>
            <a:endParaRPr lang="en-US" sz="2800" dirty="0"/>
          </a:p>
          <a:p>
            <a:pPr marL="342900" indent="-342900" algn="l">
              <a:lnSpc>
                <a:spcPct val="120000"/>
              </a:lnSpc>
              <a:spcBef>
                <a:spcPts val="1700"/>
              </a:spcBef>
              <a:buSzPct val="100000"/>
              <a:buFont typeface="Arial"/>
              <a:buChar char="•"/>
              <a:defRPr sz="1800"/>
            </a:pPr>
            <a:r>
              <a:rPr lang="en-US" sz="2800" dirty="0"/>
              <a:t>Faculty </a:t>
            </a:r>
            <a:r>
              <a:rPr lang="en-US" sz="2800" dirty="0" smtClean="0"/>
              <a:t>input </a:t>
            </a:r>
            <a:r>
              <a:rPr lang="en-US" sz="2800" dirty="0" smtClean="0"/>
              <a:t>and </a:t>
            </a:r>
            <a:r>
              <a:rPr lang="en-US" sz="2800" dirty="0" smtClean="0"/>
              <a:t>feedback </a:t>
            </a:r>
            <a:r>
              <a:rPr lang="en-US" sz="2800" dirty="0"/>
              <a:t>on teaching resources</a:t>
            </a:r>
          </a:p>
          <a:p>
            <a:pPr marL="342900" indent="-342900" algn="l">
              <a:lnSpc>
                <a:spcPct val="120000"/>
              </a:lnSpc>
              <a:spcBef>
                <a:spcPts val="1700"/>
              </a:spcBef>
              <a:buSzPct val="100000"/>
              <a:buFont typeface="Arial"/>
              <a:buChar char="•"/>
              <a:defRPr sz="1800"/>
            </a:pPr>
            <a:r>
              <a:rPr lang="en-US" sz="2800" dirty="0" smtClean="0"/>
              <a:t>Work </a:t>
            </a:r>
            <a:r>
              <a:rPr lang="en-US" sz="2800" dirty="0"/>
              <a:t>with online, blended, and traditional </a:t>
            </a:r>
            <a:r>
              <a:rPr lang="en-US" sz="2800" dirty="0" smtClean="0"/>
              <a:t>classrooms</a:t>
            </a:r>
          </a:p>
          <a:p>
            <a:pPr marL="342900" indent="-342900" algn="l">
              <a:lnSpc>
                <a:spcPct val="120000"/>
              </a:lnSpc>
              <a:spcBef>
                <a:spcPts val="1700"/>
              </a:spcBef>
              <a:buSzPct val="100000"/>
              <a:buFont typeface="Arial"/>
              <a:buChar char="•"/>
              <a:defRPr sz="1800"/>
            </a:pPr>
            <a:r>
              <a:rPr lang="en-US" sz="2800" dirty="0"/>
              <a:t>Target core undergraduate courses </a:t>
            </a:r>
            <a:endParaRPr lang="en-US" sz="2800" dirty="0" smtClean="0"/>
          </a:p>
          <a:p>
            <a:pPr marL="342900" indent="-342900" algn="l">
              <a:lnSpc>
                <a:spcPct val="120000"/>
              </a:lnSpc>
              <a:spcBef>
                <a:spcPts val="1700"/>
              </a:spcBef>
              <a:buSzPct val="100000"/>
              <a:buFont typeface="Arial"/>
              <a:buChar char="•"/>
              <a:defRPr sz="1800"/>
            </a:pPr>
            <a:r>
              <a:rPr lang="en-US" sz="2800" dirty="0"/>
              <a:t>Assess efficacy </a:t>
            </a:r>
            <a:r>
              <a:rPr lang="en-US" sz="2800" dirty="0" smtClean="0"/>
              <a:t>of Ethics Unwrapped videos</a:t>
            </a: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 name="Rectangle 1"/>
          <p:cNvSpPr/>
          <p:nvPr/>
        </p:nvSpPr>
        <p:spPr>
          <a:xfrm>
            <a:off x="743443" y="1236719"/>
            <a:ext cx="11936134" cy="825867"/>
          </a:xfrm>
          <a:prstGeom prst="rect">
            <a:avLst/>
          </a:prstGeom>
        </p:spPr>
        <p:txBody>
          <a:bodyPr wrap="square">
            <a:spAutoFit/>
          </a:bodyPr>
          <a:lstStyle/>
          <a:p>
            <a:pPr algn="l">
              <a:lnSpc>
                <a:spcPct val="110000"/>
              </a:lnSpc>
            </a:pPr>
            <a:r>
              <a:rPr lang="en-US" sz="4400" dirty="0" smtClean="0">
                <a:latin typeface="Helvetica"/>
                <a:cs typeface="Helvetica"/>
              </a:rPr>
              <a:t>Curriculum </a:t>
            </a:r>
            <a:r>
              <a:rPr lang="en-US" sz="4400" dirty="0">
                <a:latin typeface="Helvetica"/>
                <a:cs typeface="Helvetica"/>
              </a:rPr>
              <a:t>Integration </a:t>
            </a:r>
            <a:r>
              <a:rPr lang="en-US" sz="4400" dirty="0" smtClean="0">
                <a:latin typeface="Helvetica"/>
                <a:cs typeface="Helvetica"/>
              </a:rPr>
              <a:t>Goals</a:t>
            </a:r>
            <a:endParaRPr lang="en-US" sz="4400" dirty="0" smtClean="0">
              <a:latin typeface="Helvetica"/>
              <a:cs typeface="Helvetica"/>
            </a:endParaRPr>
          </a:p>
        </p:txBody>
      </p:sp>
      <p:pic>
        <p:nvPicPr>
          <p:cNvPr id="7" name="Picture 6"/>
          <p:cNvPicPr>
            <a:picLocks noChangeAspect="1"/>
          </p:cNvPicPr>
          <p:nvPr/>
        </p:nvPicPr>
        <p:blipFill>
          <a:blip r:embed="rId4"/>
          <a:stretch>
            <a:fillRect/>
          </a:stretch>
        </p:blipFill>
        <p:spPr>
          <a:xfrm>
            <a:off x="9885137" y="1440650"/>
            <a:ext cx="1372500" cy="1669013"/>
          </a:xfrm>
          <a:prstGeom prst="rect">
            <a:avLst/>
          </a:prstGeom>
        </p:spPr>
      </p:pic>
      <p:pic>
        <p:nvPicPr>
          <p:cNvPr id="8" name="Business Card Front.jpg"/>
          <p:cNvPicPr/>
          <p:nvPr/>
        </p:nvPicPr>
        <p:blipFill>
          <a:blip r:embed="rId5">
            <a:extLst/>
          </a:blip>
          <a:stretch>
            <a:fillRect/>
          </a:stretch>
        </p:blipFill>
        <p:spPr>
          <a:xfrm>
            <a:off x="9040584" y="7426334"/>
            <a:ext cx="3206282" cy="1861719"/>
          </a:xfrm>
          <a:prstGeom prst="rect">
            <a:avLst/>
          </a:prstGeom>
          <a:ln w="12700">
            <a:miter lim="400000"/>
          </a:ln>
        </p:spPr>
      </p:pic>
      <p:pic>
        <p:nvPicPr>
          <p:cNvPr id="9" name="Picture 8"/>
          <p:cNvPicPr>
            <a:picLocks noChangeAspect="1"/>
          </p:cNvPicPr>
          <p:nvPr/>
        </p:nvPicPr>
        <p:blipFill>
          <a:blip r:embed="rId6"/>
          <a:stretch>
            <a:fillRect/>
          </a:stretch>
        </p:blipFill>
        <p:spPr>
          <a:xfrm>
            <a:off x="9294598" y="3109663"/>
            <a:ext cx="2631818" cy="306574"/>
          </a:xfrm>
          <a:prstGeom prst="rect">
            <a:avLst/>
          </a:prstGeom>
        </p:spPr>
      </p:pic>
      <p:pic>
        <p:nvPicPr>
          <p:cNvPr id="11" name="Picture 10"/>
          <p:cNvPicPr>
            <a:picLocks noChangeAspect="1"/>
          </p:cNvPicPr>
          <p:nvPr/>
        </p:nvPicPr>
        <p:blipFill>
          <a:blip r:embed="rId7"/>
          <a:stretch>
            <a:fillRect/>
          </a:stretch>
        </p:blipFill>
        <p:spPr>
          <a:xfrm>
            <a:off x="9294598" y="3437367"/>
            <a:ext cx="2631819" cy="308787"/>
          </a:xfrm>
          <a:prstGeom prst="rect">
            <a:avLst/>
          </a:prstGeom>
        </p:spPr>
      </p:pic>
    </p:spTree>
    <p:extLst>
      <p:ext uri="{BB962C8B-B14F-4D97-AF65-F5344CB8AC3E}">
        <p14:creationId xmlns:p14="http://schemas.microsoft.com/office/powerpoint/2010/main" val="52217921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6808" y="1239778"/>
            <a:ext cx="10260447" cy="1570682"/>
          </a:xfrm>
          <a:prstGeom prst="rect">
            <a:avLst/>
          </a:prstGeom>
        </p:spPr>
        <p:txBody>
          <a:bodyPr wrap="square" lIns="91435" tIns="45718" rIns="91435" bIns="45718">
            <a:spAutoFit/>
          </a:bodyPr>
          <a:lstStyle/>
          <a:p>
            <a:pPr algn="l">
              <a:lnSpc>
                <a:spcPct val="110000"/>
              </a:lnSpc>
            </a:pPr>
            <a:r>
              <a:rPr lang="en-US" sz="4400" dirty="0">
                <a:latin typeface="Helvetica"/>
                <a:cs typeface="Helvetica"/>
              </a:rPr>
              <a:t>Integrated Ethics Unwrapped videos into 25 courses in 7 colleges: </a:t>
            </a:r>
          </a:p>
        </p:txBody>
      </p:sp>
      <p:sp>
        <p:nvSpPr>
          <p:cNvPr id="11" name="Rectangle 10"/>
          <p:cNvSpPr/>
          <p:nvPr/>
        </p:nvSpPr>
        <p:spPr>
          <a:xfrm>
            <a:off x="6596292" y="2569642"/>
            <a:ext cx="6113212" cy="6665668"/>
          </a:xfrm>
          <a:prstGeom prst="rect">
            <a:avLst/>
          </a:prstGeom>
        </p:spPr>
        <p:txBody>
          <a:bodyPr wrap="square" lIns="91435" tIns="45718" rIns="91435" bIns="45718">
            <a:spAutoFit/>
          </a:bodyPr>
          <a:lstStyle/>
          <a:p>
            <a:pPr algn="l" rtl="0" latinLnBrk="1" hangingPunct="0"/>
            <a:endParaRPr lang="en-US" sz="3100" dirty="0">
              <a:solidFill>
                <a:srgbClr val="000000"/>
              </a:solidFill>
              <a:latin typeface="Helvetica Light"/>
              <a:cs typeface="Helvetica Light"/>
            </a:endParaRPr>
          </a:p>
          <a:p>
            <a:pPr marL="342882" indent="-342882" algn="l">
              <a:lnSpc>
                <a:spcPct val="130000"/>
              </a:lnSpc>
              <a:spcAft>
                <a:spcPts val="600"/>
              </a:spcAft>
              <a:buFont typeface="Arial"/>
              <a:buChar char="•"/>
              <a:defRPr sz="1800"/>
            </a:pPr>
            <a:r>
              <a:rPr lang="en-US" sz="3100" dirty="0" smtClean="0">
                <a:solidFill>
                  <a:srgbClr val="000000"/>
                </a:solidFill>
                <a:latin typeface="Helvetica Light"/>
                <a:cs typeface="Helvetica Light"/>
              </a:rPr>
              <a:t>College </a:t>
            </a:r>
            <a:r>
              <a:rPr lang="en-US" sz="3100" dirty="0">
                <a:solidFill>
                  <a:srgbClr val="000000"/>
                </a:solidFill>
                <a:latin typeface="Helvetica Light"/>
                <a:cs typeface="Helvetica Light"/>
              </a:rPr>
              <a:t>of Liberal Arts</a:t>
            </a:r>
          </a:p>
          <a:p>
            <a:pPr marL="342882" indent="-342882" algn="l">
              <a:lnSpc>
                <a:spcPct val="130000"/>
              </a:lnSpc>
              <a:spcAft>
                <a:spcPts val="600"/>
              </a:spcAft>
              <a:buFont typeface="Arial"/>
              <a:buChar char="•"/>
              <a:defRPr sz="1800"/>
            </a:pPr>
            <a:r>
              <a:rPr lang="en-US" sz="3100" dirty="0">
                <a:solidFill>
                  <a:srgbClr val="000000"/>
                </a:solidFill>
                <a:latin typeface="Helvetica Light"/>
                <a:cs typeface="Helvetica Light"/>
              </a:rPr>
              <a:t>College of Fine Arts</a:t>
            </a:r>
          </a:p>
          <a:p>
            <a:pPr marL="342882" indent="-342882" algn="l">
              <a:lnSpc>
                <a:spcPct val="130000"/>
              </a:lnSpc>
              <a:spcAft>
                <a:spcPts val="600"/>
              </a:spcAft>
              <a:buFont typeface="Arial"/>
              <a:buChar char="•"/>
              <a:defRPr sz="1800"/>
            </a:pPr>
            <a:r>
              <a:rPr lang="en-US" sz="3100" dirty="0">
                <a:solidFill>
                  <a:srgbClr val="000000"/>
                </a:solidFill>
              </a:rPr>
              <a:t>Moody College of Communication</a:t>
            </a:r>
          </a:p>
          <a:p>
            <a:pPr marL="342882" indent="-342882" algn="l">
              <a:lnSpc>
                <a:spcPct val="130000"/>
              </a:lnSpc>
              <a:spcAft>
                <a:spcPts val="600"/>
              </a:spcAft>
              <a:buFont typeface="Arial"/>
              <a:buChar char="•"/>
              <a:defRPr sz="1800"/>
            </a:pPr>
            <a:r>
              <a:rPr lang="en-US" sz="3100" dirty="0" smtClean="0">
                <a:solidFill>
                  <a:srgbClr val="000000"/>
                </a:solidFill>
                <a:latin typeface="Helvetica Light"/>
                <a:cs typeface="Helvetica Light"/>
              </a:rPr>
              <a:t>College </a:t>
            </a:r>
            <a:r>
              <a:rPr lang="en-US" sz="3100" dirty="0">
                <a:solidFill>
                  <a:srgbClr val="000000"/>
                </a:solidFill>
                <a:latin typeface="Helvetica Light"/>
                <a:cs typeface="Helvetica Light"/>
              </a:rPr>
              <a:t>of Education</a:t>
            </a:r>
          </a:p>
          <a:p>
            <a:pPr marL="342882" indent="-342882" algn="l">
              <a:lnSpc>
                <a:spcPct val="130000"/>
              </a:lnSpc>
              <a:spcAft>
                <a:spcPts val="600"/>
              </a:spcAft>
              <a:buFont typeface="Arial"/>
              <a:buChar char="•"/>
              <a:defRPr sz="1800"/>
            </a:pPr>
            <a:r>
              <a:rPr lang="en-US" sz="3100" dirty="0">
                <a:solidFill>
                  <a:srgbClr val="000000"/>
                </a:solidFill>
                <a:latin typeface="Helvetica Light"/>
                <a:cs typeface="Helvetica Light"/>
              </a:rPr>
              <a:t>School of Social </a:t>
            </a:r>
            <a:r>
              <a:rPr lang="en-US" sz="3100" dirty="0" smtClean="0">
                <a:solidFill>
                  <a:srgbClr val="000000"/>
                </a:solidFill>
                <a:latin typeface="Helvetica Light"/>
                <a:cs typeface="Helvetica Light"/>
              </a:rPr>
              <a:t>Work</a:t>
            </a:r>
          </a:p>
          <a:p>
            <a:pPr marL="342882" indent="-342882" algn="l">
              <a:lnSpc>
                <a:spcPct val="130000"/>
              </a:lnSpc>
              <a:spcAft>
                <a:spcPts val="600"/>
              </a:spcAft>
              <a:buFont typeface="Arial"/>
              <a:buChar char="•"/>
              <a:defRPr sz="1800"/>
            </a:pPr>
            <a:r>
              <a:rPr lang="en-US" sz="3100" dirty="0" smtClean="0">
                <a:solidFill>
                  <a:srgbClr val="000000"/>
                </a:solidFill>
              </a:rPr>
              <a:t>College </a:t>
            </a:r>
            <a:r>
              <a:rPr lang="en-US" sz="3100" dirty="0">
                <a:solidFill>
                  <a:srgbClr val="000000"/>
                </a:solidFill>
              </a:rPr>
              <a:t>of Natural </a:t>
            </a:r>
            <a:r>
              <a:rPr lang="en-US" sz="3100" dirty="0" smtClean="0">
                <a:solidFill>
                  <a:srgbClr val="000000"/>
                </a:solidFill>
              </a:rPr>
              <a:t>Sciences</a:t>
            </a:r>
          </a:p>
          <a:p>
            <a:pPr marL="342882" indent="-342882" algn="l">
              <a:lnSpc>
                <a:spcPct val="130000"/>
              </a:lnSpc>
              <a:spcAft>
                <a:spcPts val="600"/>
              </a:spcAft>
              <a:buFont typeface="Arial"/>
              <a:buChar char="•"/>
              <a:defRPr sz="1800"/>
            </a:pPr>
            <a:r>
              <a:rPr lang="en-US" sz="3100" dirty="0">
                <a:solidFill>
                  <a:srgbClr val="000000"/>
                </a:solidFill>
              </a:rPr>
              <a:t>McCombs School of </a:t>
            </a:r>
            <a:r>
              <a:rPr lang="en-US" sz="3100" dirty="0" smtClean="0">
                <a:solidFill>
                  <a:srgbClr val="000000"/>
                </a:solidFill>
              </a:rPr>
              <a:t>Business</a:t>
            </a:r>
            <a:endParaRPr lang="en-US" sz="3100" dirty="0">
              <a:solidFill>
                <a:srgbClr val="000000"/>
              </a:solidFill>
            </a:endParaRPr>
          </a:p>
          <a:p>
            <a:pPr marL="342882" indent="-342882" algn="l">
              <a:lnSpc>
                <a:spcPct val="130000"/>
              </a:lnSpc>
              <a:spcAft>
                <a:spcPts val="600"/>
              </a:spcAft>
              <a:buFont typeface="Arial"/>
              <a:buChar char="•"/>
              <a:defRPr sz="1800"/>
            </a:pPr>
            <a:endParaRPr lang="en-US" sz="3100" dirty="0">
              <a:solidFill>
                <a:srgbClr val="000000"/>
              </a:solidFill>
              <a:latin typeface="Helvetica Light"/>
              <a:cs typeface="Helvetica Light"/>
            </a:endParaRPr>
          </a:p>
        </p:txBody>
      </p:sp>
      <p:pic>
        <p:nvPicPr>
          <p:cNvPr id="5" name="Screen Shot 2014-12-12 at 9.41.17 AM.png"/>
          <p:cNvPicPr/>
          <p:nvPr/>
        </p:nvPicPr>
        <p:blipFill>
          <a:blip r:embed="rId2">
            <a:extLst/>
          </a:blip>
          <a:stretch>
            <a:fillRect/>
          </a:stretch>
        </p:blipFill>
        <p:spPr>
          <a:xfrm>
            <a:off x="0" y="-1241"/>
            <a:ext cx="13004800" cy="848818"/>
          </a:xfrm>
          <a:prstGeom prst="rect">
            <a:avLst/>
          </a:prstGeom>
          <a:ln w="12700">
            <a:miter lim="400000"/>
          </a:ln>
        </p:spPr>
      </p:pic>
      <p:pic>
        <p:nvPicPr>
          <p:cNvPr id="6" name="Picture 5" descr="CU Image_Intro to B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808" y="3073293"/>
            <a:ext cx="5798364" cy="3261580"/>
          </a:xfrm>
          <a:prstGeom prst="rect">
            <a:avLst/>
          </a:prstGeom>
        </p:spPr>
      </p:pic>
    </p:spTree>
    <p:extLst>
      <p:ext uri="{BB962C8B-B14F-4D97-AF65-F5344CB8AC3E}">
        <p14:creationId xmlns:p14="http://schemas.microsoft.com/office/powerpoint/2010/main" val="237397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78330" y="1278852"/>
            <a:ext cx="11461247"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en-US" sz="4400" dirty="0">
                <a:solidFill>
                  <a:srgbClr val="000000"/>
                </a:solidFill>
                <a:latin typeface="Helvetica"/>
                <a:cs typeface="Helvetica"/>
              </a:rPr>
              <a:t>2014-</a:t>
            </a:r>
            <a:r>
              <a:rPr lang="en-US" sz="4400" dirty="0" smtClean="0">
                <a:solidFill>
                  <a:srgbClr val="000000"/>
                </a:solidFill>
                <a:latin typeface="Helvetica"/>
                <a:cs typeface="Helvetica"/>
              </a:rPr>
              <a:t>15: </a:t>
            </a:r>
            <a:r>
              <a:rPr kumimoji="0" lang="en-US" sz="4400" u="none" strike="noStrike" cap="none" spc="0" normalizeH="0" baseline="0" dirty="0" smtClean="0">
                <a:ln>
                  <a:noFill/>
                </a:ln>
                <a:solidFill>
                  <a:srgbClr val="000000"/>
                </a:solidFill>
                <a:effectLst/>
                <a:uFillTx/>
                <a:latin typeface="Helvetica"/>
                <a:cs typeface="Helvetica"/>
                <a:sym typeface="Helvetica Light"/>
              </a:rPr>
              <a:t>Curriculum </a:t>
            </a:r>
            <a:r>
              <a:rPr kumimoji="0" lang="en-US" sz="4400" u="none" strike="noStrike" cap="none" spc="0" normalizeH="0" baseline="0" dirty="0" smtClean="0">
                <a:ln>
                  <a:noFill/>
                </a:ln>
                <a:solidFill>
                  <a:srgbClr val="000000"/>
                </a:solidFill>
                <a:effectLst/>
                <a:uFillTx/>
                <a:latin typeface="Helvetica"/>
                <a:cs typeface="Helvetica"/>
                <a:sym typeface="Helvetica Light"/>
              </a:rPr>
              <a:t>Integration</a:t>
            </a:r>
            <a:r>
              <a:rPr kumimoji="0" lang="en-US" sz="4400" u="none" strike="noStrike" cap="none" spc="0" normalizeH="0" dirty="0" smtClean="0">
                <a:ln>
                  <a:noFill/>
                </a:ln>
                <a:solidFill>
                  <a:srgbClr val="000000"/>
                </a:solidFill>
                <a:effectLst/>
                <a:uFillTx/>
                <a:latin typeface="Helvetica"/>
                <a:cs typeface="Helvetica"/>
                <a:sym typeface="Helvetica Light"/>
              </a:rPr>
              <a:t> </a:t>
            </a:r>
            <a:r>
              <a:rPr kumimoji="0" lang="en-US" sz="4400" u="none" strike="noStrike" cap="none" spc="0" normalizeH="0" dirty="0" smtClean="0">
                <a:ln>
                  <a:noFill/>
                </a:ln>
                <a:solidFill>
                  <a:srgbClr val="000000"/>
                </a:solidFill>
                <a:effectLst/>
                <a:uFillTx/>
                <a:latin typeface="Helvetica"/>
                <a:cs typeface="Helvetica"/>
                <a:sym typeface="Helvetica Light"/>
              </a:rPr>
              <a:t>Initiative</a:t>
            </a:r>
            <a:endParaRPr kumimoji="0" lang="en-US" sz="4400" u="none" strike="noStrike" cap="none" spc="0" normalizeH="0" baseline="0" dirty="0">
              <a:ln>
                <a:noFill/>
              </a:ln>
              <a:solidFill>
                <a:srgbClr val="000000"/>
              </a:solidFill>
              <a:effectLst/>
              <a:uFillTx/>
              <a:latin typeface="Helvetica"/>
              <a:cs typeface="Helvetica"/>
              <a:sym typeface="Helvetica Light"/>
            </a:endParaRPr>
          </a:p>
        </p:txBody>
      </p:sp>
      <p:sp>
        <p:nvSpPr>
          <p:cNvPr id="8" name="Shape 54"/>
          <p:cNvSpPr/>
          <p:nvPr/>
        </p:nvSpPr>
        <p:spPr>
          <a:xfrm>
            <a:off x="1418224" y="6425839"/>
            <a:ext cx="4646272" cy="324899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l">
              <a:spcBef>
                <a:spcPts val="1200"/>
              </a:spcBef>
              <a:buSzPct val="100000"/>
              <a:defRPr sz="1800"/>
            </a:pPr>
            <a:r>
              <a:rPr lang="en-US" sz="2800" dirty="0" smtClean="0">
                <a:latin typeface="Helvetica"/>
                <a:cs typeface="Helvetica"/>
              </a:rPr>
              <a:t>Course included:</a:t>
            </a:r>
          </a:p>
          <a:p>
            <a:pPr marL="285750" lvl="0" indent="-285750" algn="l">
              <a:spcBef>
                <a:spcPts val="1200"/>
              </a:spcBef>
              <a:buSzPct val="100000"/>
              <a:buFont typeface="Wingdings" charset="2"/>
              <a:buChar char="²"/>
              <a:defRPr sz="1800"/>
            </a:pPr>
            <a:r>
              <a:rPr lang="en-US" sz="2000" dirty="0" smtClean="0"/>
              <a:t>The American Presidency</a:t>
            </a:r>
          </a:p>
          <a:p>
            <a:pPr marL="285750" lvl="0" indent="-285750" algn="l">
              <a:spcBef>
                <a:spcPts val="1200"/>
              </a:spcBef>
              <a:buSzPct val="100000"/>
              <a:buFont typeface="Wingdings" charset="2"/>
              <a:buChar char="²"/>
              <a:defRPr sz="1800"/>
            </a:pPr>
            <a:r>
              <a:rPr lang="en-US" sz="2000" dirty="0" smtClean="0"/>
              <a:t>Languages of the Stage</a:t>
            </a:r>
          </a:p>
          <a:p>
            <a:pPr marL="285750" lvl="0" indent="-285750" algn="l">
              <a:spcBef>
                <a:spcPts val="1200"/>
              </a:spcBef>
              <a:buSzPct val="100000"/>
              <a:buFont typeface="Wingdings" charset="2"/>
              <a:buChar char="²"/>
              <a:defRPr sz="1800"/>
            </a:pPr>
            <a:r>
              <a:rPr lang="en-US" sz="2000" dirty="0" smtClean="0"/>
              <a:t>Ethics in Music</a:t>
            </a:r>
          </a:p>
          <a:p>
            <a:pPr marL="285750" lvl="0" indent="-285750" algn="l">
              <a:spcBef>
                <a:spcPts val="1200"/>
              </a:spcBef>
              <a:buSzPct val="100000"/>
              <a:buFont typeface="Wingdings" charset="2"/>
              <a:buChar char="²"/>
              <a:defRPr sz="1800"/>
            </a:pPr>
            <a:r>
              <a:rPr lang="en-US" sz="2000" dirty="0" smtClean="0"/>
              <a:t>Introduction to the Holocaust</a:t>
            </a:r>
          </a:p>
          <a:p>
            <a:pPr marL="285750" lvl="0" indent="-285750" algn="l">
              <a:spcBef>
                <a:spcPts val="1200"/>
              </a:spcBef>
              <a:buSzPct val="100000"/>
              <a:buFont typeface="Wingdings" charset="2"/>
              <a:buChar char="²"/>
              <a:defRPr sz="1800"/>
            </a:pPr>
            <a:r>
              <a:rPr lang="en-US" sz="2000" dirty="0"/>
              <a:t>US Foreign </a:t>
            </a:r>
            <a:r>
              <a:rPr lang="en-US" sz="2000" dirty="0" smtClean="0"/>
              <a:t>Policy</a:t>
            </a:r>
            <a:endParaRPr lang="en-US" sz="2000" dirty="0"/>
          </a:p>
        </p:txBody>
      </p:sp>
      <p:pic>
        <p:nvPicPr>
          <p:cNvPr id="11" name="Picture 10"/>
          <p:cNvPicPr>
            <a:picLocks noChangeAspect="1"/>
          </p:cNvPicPr>
          <p:nvPr/>
        </p:nvPicPr>
        <p:blipFill>
          <a:blip r:embed="rId3"/>
          <a:stretch>
            <a:fillRect/>
          </a:stretch>
        </p:blipFill>
        <p:spPr>
          <a:xfrm>
            <a:off x="387591" y="2338694"/>
            <a:ext cx="6174055" cy="3773356"/>
          </a:xfrm>
          <a:prstGeom prst="rect">
            <a:avLst/>
          </a:prstGeom>
        </p:spPr>
      </p:pic>
      <p:sp>
        <p:nvSpPr>
          <p:cNvPr id="10" name="TextBox 9"/>
          <p:cNvSpPr txBox="1"/>
          <p:nvPr/>
        </p:nvSpPr>
        <p:spPr>
          <a:xfrm>
            <a:off x="6561646" y="2898109"/>
            <a:ext cx="5641748" cy="57456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a:lnSpc>
                <a:spcPct val="130000"/>
              </a:lnSpc>
              <a:spcBef>
                <a:spcPts val="1700"/>
              </a:spcBef>
              <a:buSzPct val="100000"/>
              <a:buFont typeface="Arial"/>
              <a:buChar char="•"/>
              <a:defRPr sz="1800"/>
            </a:pPr>
            <a:r>
              <a:rPr lang="en-US" sz="2600" dirty="0" smtClean="0"/>
              <a:t>Engaged 3 colleges: Liberal Arts, Fine Arts &amp; Education</a:t>
            </a:r>
            <a:endParaRPr lang="en-US" sz="2600" dirty="0"/>
          </a:p>
          <a:p>
            <a:pPr marL="342900" lvl="0" indent="-342900" algn="l">
              <a:lnSpc>
                <a:spcPct val="130000"/>
              </a:lnSpc>
              <a:spcAft>
                <a:spcPts val="600"/>
              </a:spcAft>
              <a:buFont typeface="Arial"/>
              <a:buChar char="•"/>
              <a:defRPr sz="1800"/>
            </a:pPr>
            <a:r>
              <a:rPr lang="en-US" sz="2600" dirty="0" smtClean="0"/>
              <a:t>Produced </a:t>
            </a:r>
            <a:r>
              <a:rPr lang="en-US" sz="2600" dirty="0"/>
              <a:t>8 new videos </a:t>
            </a:r>
          </a:p>
          <a:p>
            <a:pPr marL="342900" lvl="0" indent="-342900" algn="l">
              <a:lnSpc>
                <a:spcPct val="130000"/>
              </a:lnSpc>
              <a:spcAft>
                <a:spcPts val="600"/>
              </a:spcAft>
              <a:buFont typeface="Arial"/>
              <a:buChar char="•"/>
              <a:defRPr sz="1800"/>
            </a:pPr>
            <a:r>
              <a:rPr lang="en-US" sz="2600" dirty="0">
                <a:solidFill>
                  <a:srgbClr val="000000"/>
                </a:solidFill>
              </a:rPr>
              <a:t>Wrote 19 case </a:t>
            </a:r>
            <a:r>
              <a:rPr lang="en-US" sz="2600" dirty="0" smtClean="0">
                <a:solidFill>
                  <a:srgbClr val="000000"/>
                </a:solidFill>
              </a:rPr>
              <a:t>studies</a:t>
            </a:r>
          </a:p>
          <a:p>
            <a:pPr marL="342900" lvl="0" indent="-342900" algn="l">
              <a:lnSpc>
                <a:spcPct val="130000"/>
              </a:lnSpc>
              <a:spcAft>
                <a:spcPts val="600"/>
              </a:spcAft>
              <a:buFont typeface="Arial"/>
              <a:buChar char="•"/>
              <a:defRPr sz="1800"/>
            </a:pPr>
            <a:r>
              <a:rPr lang="en-US" sz="2600" dirty="0" smtClean="0">
                <a:solidFill>
                  <a:srgbClr val="000000"/>
                </a:solidFill>
              </a:rPr>
              <a:t>Modified </a:t>
            </a:r>
            <a:r>
              <a:rPr lang="en-US" sz="2600" dirty="0" smtClean="0">
                <a:solidFill>
                  <a:srgbClr val="000000"/>
                </a:solidFill>
              </a:rPr>
              <a:t>16 </a:t>
            </a:r>
            <a:r>
              <a:rPr lang="en-US" sz="2600" dirty="0">
                <a:solidFill>
                  <a:srgbClr val="000000"/>
                </a:solidFill>
              </a:rPr>
              <a:t>courses </a:t>
            </a:r>
            <a:endParaRPr lang="en-US" sz="2600" dirty="0" smtClean="0">
              <a:solidFill>
                <a:srgbClr val="000000"/>
              </a:solidFill>
            </a:endParaRPr>
          </a:p>
          <a:p>
            <a:pPr marL="342900" indent="-342900" algn="l">
              <a:lnSpc>
                <a:spcPct val="130000"/>
              </a:lnSpc>
              <a:spcAft>
                <a:spcPts val="600"/>
              </a:spcAft>
              <a:buFont typeface="Arial"/>
              <a:buChar char="•"/>
              <a:defRPr sz="1800"/>
            </a:pPr>
            <a:r>
              <a:rPr lang="en-US" sz="2600" dirty="0">
                <a:solidFill>
                  <a:srgbClr val="000000"/>
                </a:solidFill>
              </a:rPr>
              <a:t>Integrated 28 videos</a:t>
            </a:r>
          </a:p>
          <a:p>
            <a:pPr marL="342900" indent="-342900" algn="l">
              <a:lnSpc>
                <a:spcPct val="130000"/>
              </a:lnSpc>
              <a:spcAft>
                <a:spcPts val="600"/>
              </a:spcAft>
              <a:buFont typeface="Arial"/>
              <a:buChar char="•"/>
              <a:defRPr sz="1800"/>
            </a:pPr>
            <a:r>
              <a:rPr lang="en-US" sz="2600" dirty="0" smtClean="0">
                <a:solidFill>
                  <a:srgbClr val="000000"/>
                </a:solidFill>
              </a:rPr>
              <a:t>Worked </a:t>
            </a:r>
            <a:r>
              <a:rPr lang="en-US" sz="2600" dirty="0" smtClean="0">
                <a:solidFill>
                  <a:srgbClr val="000000"/>
                </a:solidFill>
              </a:rPr>
              <a:t>with 17 </a:t>
            </a:r>
            <a:r>
              <a:rPr lang="en-US" sz="2600" dirty="0">
                <a:solidFill>
                  <a:srgbClr val="000000"/>
                </a:solidFill>
              </a:rPr>
              <a:t>instructors and 32 teaching </a:t>
            </a:r>
            <a:r>
              <a:rPr lang="en-US" sz="2600" dirty="0" smtClean="0">
                <a:solidFill>
                  <a:srgbClr val="000000"/>
                </a:solidFill>
              </a:rPr>
              <a:t>assistants</a:t>
            </a:r>
            <a:endParaRPr lang="en-US" sz="2600" dirty="0" smtClean="0">
              <a:solidFill>
                <a:srgbClr val="000000"/>
              </a:solidFill>
            </a:endParaRPr>
          </a:p>
          <a:p>
            <a:pPr marL="342900" lvl="0" indent="-342900" algn="l">
              <a:lnSpc>
                <a:spcPct val="130000"/>
              </a:lnSpc>
              <a:spcAft>
                <a:spcPts val="600"/>
              </a:spcAft>
              <a:buFont typeface="Arial"/>
              <a:buChar char="•"/>
              <a:defRPr sz="1800"/>
            </a:pPr>
            <a:r>
              <a:rPr lang="en-US" sz="2600" dirty="0" smtClean="0"/>
              <a:t>Surveyed ~2,200</a:t>
            </a:r>
            <a:r>
              <a:rPr lang="en-US" sz="2600" dirty="0"/>
              <a:t> </a:t>
            </a:r>
            <a:r>
              <a:rPr lang="en-US" sz="2600" dirty="0" smtClean="0"/>
              <a:t>students</a:t>
            </a:r>
          </a:p>
          <a:p>
            <a:pPr marL="342900" lvl="0" indent="-342900" algn="l">
              <a:lnSpc>
                <a:spcPct val="130000"/>
              </a:lnSpc>
              <a:spcAft>
                <a:spcPts val="600"/>
              </a:spcAft>
              <a:buFont typeface="Arial"/>
              <a:buChar char="•"/>
              <a:defRPr sz="1800"/>
            </a:pPr>
            <a:r>
              <a:rPr lang="en-US" sz="2600" dirty="0" smtClean="0"/>
              <a:t>Reached more than 3,200 students</a:t>
            </a:r>
            <a:endParaRPr kumimoji="0" lang="en-US" sz="2600" b="0" i="0" u="none" strike="noStrike" cap="none" spc="0" normalizeH="0" dirty="0" smtClean="0">
              <a:ln>
                <a:noFill/>
              </a:ln>
              <a:solidFill>
                <a:srgbClr val="000000"/>
              </a:solidFill>
              <a:effectLst/>
              <a:uFillTx/>
              <a:sym typeface="Helvetica Light"/>
            </a:endParaRPr>
          </a:p>
        </p:txBody>
      </p:sp>
      <p:pic>
        <p:nvPicPr>
          <p:cNvPr id="6" name="Screen Shot 2014-12-12 at 9.41.17 AM.png"/>
          <p:cNvPicPr/>
          <p:nvPr/>
        </p:nvPicPr>
        <p:blipFill>
          <a:blip r:embed="rId4">
            <a:extLst/>
          </a:blip>
          <a:stretch>
            <a:fillRect/>
          </a:stretch>
        </p:blipFill>
        <p:spPr>
          <a:xfrm>
            <a:off x="0" y="-1241"/>
            <a:ext cx="13004800" cy="848818"/>
          </a:xfrm>
          <a:prstGeom prst="rect">
            <a:avLst/>
          </a:prstGeom>
          <a:ln w="12700">
            <a:miter lim="400000"/>
          </a:ln>
        </p:spPr>
      </p:pic>
    </p:spTree>
    <p:extLst>
      <p:ext uri="{BB962C8B-B14F-4D97-AF65-F5344CB8AC3E}">
        <p14:creationId xmlns:p14="http://schemas.microsoft.com/office/powerpoint/2010/main" val="46924758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54"/>
          <p:cNvSpPr/>
          <p:nvPr/>
        </p:nvSpPr>
        <p:spPr>
          <a:xfrm>
            <a:off x="1228330" y="6870382"/>
            <a:ext cx="4608931" cy="199149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l">
              <a:spcBef>
                <a:spcPts val="1200"/>
              </a:spcBef>
              <a:buSzPct val="100000"/>
              <a:defRPr sz="1800"/>
            </a:pPr>
            <a:r>
              <a:rPr lang="en-US" sz="2800" dirty="0" smtClean="0">
                <a:latin typeface="Helvetica"/>
                <a:cs typeface="Helvetica"/>
              </a:rPr>
              <a:t>Additional courses:</a:t>
            </a:r>
          </a:p>
          <a:p>
            <a:pPr marL="342900" indent="-342900" algn="l">
              <a:spcBef>
                <a:spcPts val="1200"/>
              </a:spcBef>
              <a:buSzPct val="100000"/>
              <a:buFont typeface="Wingdings" charset="2"/>
              <a:buChar char="²"/>
              <a:defRPr sz="1800"/>
            </a:pPr>
            <a:r>
              <a:rPr lang="en-US" sz="2000" dirty="0" smtClean="0"/>
              <a:t>Chemistry </a:t>
            </a:r>
            <a:r>
              <a:rPr lang="en-US" sz="2000" dirty="0"/>
              <a:t>Peer Mentors in Research and Teaching</a:t>
            </a:r>
          </a:p>
          <a:p>
            <a:pPr marL="342900" lvl="0" indent="-342900" algn="l">
              <a:spcBef>
                <a:spcPts val="1200"/>
              </a:spcBef>
              <a:buSzPct val="100000"/>
              <a:buFont typeface="Wingdings" charset="2"/>
              <a:buChar char="²"/>
              <a:defRPr sz="1800"/>
            </a:pPr>
            <a:r>
              <a:rPr lang="en-US" sz="2000" dirty="0" smtClean="0"/>
              <a:t>Communicating Sustainability</a:t>
            </a:r>
          </a:p>
        </p:txBody>
      </p:sp>
      <p:pic>
        <p:nvPicPr>
          <p:cNvPr id="11" name="Picture 10" descr="Representa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5235" y="2773301"/>
            <a:ext cx="2774156" cy="3851497"/>
          </a:xfrm>
          <a:prstGeom prst="rect">
            <a:avLst/>
          </a:prstGeom>
        </p:spPr>
      </p:pic>
      <p:sp>
        <p:nvSpPr>
          <p:cNvPr id="10" name="TextBox 9"/>
          <p:cNvSpPr txBox="1"/>
          <p:nvPr/>
        </p:nvSpPr>
        <p:spPr>
          <a:xfrm>
            <a:off x="678330" y="1418424"/>
            <a:ext cx="11461247"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en-US" sz="4400" dirty="0">
                <a:solidFill>
                  <a:srgbClr val="000000"/>
                </a:solidFill>
                <a:latin typeface="Helvetica"/>
                <a:cs typeface="Helvetica"/>
              </a:rPr>
              <a:t>2015-</a:t>
            </a:r>
            <a:r>
              <a:rPr lang="en-US" sz="4400" dirty="0" smtClean="0">
                <a:solidFill>
                  <a:srgbClr val="000000"/>
                </a:solidFill>
                <a:latin typeface="Helvetica"/>
                <a:cs typeface="Helvetica"/>
              </a:rPr>
              <a:t>16: </a:t>
            </a:r>
            <a:r>
              <a:rPr kumimoji="0" lang="en-US" sz="4400" u="none" strike="noStrike" cap="none" spc="0" normalizeH="0" baseline="0" dirty="0" smtClean="0">
                <a:ln>
                  <a:noFill/>
                </a:ln>
                <a:solidFill>
                  <a:srgbClr val="000000"/>
                </a:solidFill>
                <a:effectLst/>
                <a:uFillTx/>
                <a:latin typeface="Helvetica"/>
                <a:cs typeface="Helvetica"/>
                <a:sym typeface="Helvetica Light"/>
              </a:rPr>
              <a:t>Curriculum </a:t>
            </a:r>
            <a:r>
              <a:rPr kumimoji="0" lang="en-US" sz="4400" u="none" strike="noStrike" cap="none" spc="0" normalizeH="0" baseline="0" dirty="0" smtClean="0">
                <a:ln>
                  <a:noFill/>
                </a:ln>
                <a:solidFill>
                  <a:srgbClr val="000000"/>
                </a:solidFill>
                <a:effectLst/>
                <a:uFillTx/>
                <a:latin typeface="Helvetica"/>
                <a:cs typeface="Helvetica"/>
                <a:sym typeface="Helvetica Light"/>
              </a:rPr>
              <a:t>Integration</a:t>
            </a:r>
            <a:r>
              <a:rPr kumimoji="0" lang="en-US" sz="4400" u="none" strike="noStrike" cap="none" spc="0" normalizeH="0" dirty="0" smtClean="0">
                <a:ln>
                  <a:noFill/>
                </a:ln>
                <a:solidFill>
                  <a:srgbClr val="000000"/>
                </a:solidFill>
                <a:effectLst/>
                <a:uFillTx/>
                <a:latin typeface="Helvetica"/>
                <a:cs typeface="Helvetica"/>
                <a:sym typeface="Helvetica Light"/>
              </a:rPr>
              <a:t> </a:t>
            </a:r>
            <a:r>
              <a:rPr kumimoji="0" lang="en-US" sz="4400" u="none" strike="noStrike" cap="none" spc="0" normalizeH="0" dirty="0" smtClean="0">
                <a:ln>
                  <a:noFill/>
                </a:ln>
                <a:solidFill>
                  <a:srgbClr val="000000"/>
                </a:solidFill>
                <a:effectLst/>
                <a:uFillTx/>
                <a:latin typeface="Helvetica"/>
                <a:cs typeface="Helvetica"/>
                <a:sym typeface="Helvetica Light"/>
              </a:rPr>
              <a:t>Initiative</a:t>
            </a:r>
            <a:endParaRPr kumimoji="0" lang="en-US" sz="4400" u="none" strike="noStrike" cap="none" spc="0" normalizeH="0" baseline="0" dirty="0">
              <a:ln>
                <a:noFill/>
              </a:ln>
              <a:solidFill>
                <a:srgbClr val="000000"/>
              </a:solidFill>
              <a:effectLst/>
              <a:uFillTx/>
              <a:latin typeface="Helvetica"/>
              <a:cs typeface="Helvetica"/>
              <a:sym typeface="Helvetica Light"/>
            </a:endParaRPr>
          </a:p>
        </p:txBody>
      </p:sp>
      <p:sp>
        <p:nvSpPr>
          <p:cNvPr id="2" name="Rectangle 1"/>
          <p:cNvSpPr/>
          <p:nvPr/>
        </p:nvSpPr>
        <p:spPr>
          <a:xfrm>
            <a:off x="6051548" y="1911253"/>
            <a:ext cx="5931620" cy="6950621"/>
          </a:xfrm>
          <a:prstGeom prst="rect">
            <a:avLst/>
          </a:prstGeom>
        </p:spPr>
        <p:txBody>
          <a:bodyPr wrap="square">
            <a:spAutoFit/>
          </a:bodyPr>
          <a:lstStyle/>
          <a:p>
            <a:pPr algn="l" rtl="0" latinLnBrk="1" hangingPunct="0"/>
            <a:endParaRPr lang="en-US" sz="2600" dirty="0" smtClean="0">
              <a:solidFill>
                <a:srgbClr val="000000"/>
              </a:solidFill>
            </a:endParaRPr>
          </a:p>
          <a:p>
            <a:pPr marL="342900" lvl="0" indent="-342900" algn="l">
              <a:lnSpc>
                <a:spcPct val="130000"/>
              </a:lnSpc>
              <a:spcBef>
                <a:spcPts val="1700"/>
              </a:spcBef>
              <a:buSzPct val="100000"/>
              <a:buFont typeface="Arial"/>
              <a:buChar char="•"/>
              <a:defRPr sz="1800"/>
            </a:pPr>
            <a:r>
              <a:rPr lang="en-US" sz="2600" dirty="0" smtClean="0"/>
              <a:t>Added 2 more colleges: Natural Sciences &amp; Communication</a:t>
            </a:r>
          </a:p>
          <a:p>
            <a:pPr marL="342900" lvl="0" indent="-342900" algn="l">
              <a:lnSpc>
                <a:spcPct val="130000"/>
              </a:lnSpc>
              <a:spcAft>
                <a:spcPts val="600"/>
              </a:spcAft>
              <a:buFont typeface="Arial"/>
              <a:buChar char="•"/>
              <a:defRPr sz="1800"/>
            </a:pPr>
            <a:r>
              <a:rPr lang="en-US" sz="2600" dirty="0"/>
              <a:t>Produced 4 new videos</a:t>
            </a:r>
          </a:p>
          <a:p>
            <a:pPr marL="342900" indent="-342900" algn="l">
              <a:lnSpc>
                <a:spcPct val="130000"/>
              </a:lnSpc>
              <a:spcAft>
                <a:spcPts val="600"/>
              </a:spcAft>
              <a:buFont typeface="Arial"/>
              <a:buChar char="•"/>
              <a:defRPr sz="1800"/>
            </a:pPr>
            <a:r>
              <a:rPr lang="en-US" sz="2600" dirty="0">
                <a:solidFill>
                  <a:srgbClr val="000000"/>
                </a:solidFill>
              </a:rPr>
              <a:t>Writing 30 case </a:t>
            </a:r>
            <a:r>
              <a:rPr lang="en-US" sz="2600" dirty="0" smtClean="0">
                <a:solidFill>
                  <a:srgbClr val="000000"/>
                </a:solidFill>
              </a:rPr>
              <a:t>studies</a:t>
            </a:r>
          </a:p>
          <a:p>
            <a:pPr marL="342900" indent="-342900" algn="l">
              <a:lnSpc>
                <a:spcPct val="130000"/>
              </a:lnSpc>
              <a:spcAft>
                <a:spcPts val="600"/>
              </a:spcAft>
              <a:buFont typeface="Arial"/>
              <a:buChar char="•"/>
              <a:defRPr sz="1800"/>
            </a:pPr>
            <a:r>
              <a:rPr lang="en-US" sz="2600" dirty="0">
                <a:solidFill>
                  <a:srgbClr val="000000"/>
                </a:solidFill>
              </a:rPr>
              <a:t>Integrated 31 videos</a:t>
            </a:r>
          </a:p>
          <a:p>
            <a:pPr marL="342900" indent="-342900" algn="l">
              <a:lnSpc>
                <a:spcPct val="130000"/>
              </a:lnSpc>
              <a:spcAft>
                <a:spcPts val="600"/>
              </a:spcAft>
              <a:buFont typeface="Arial"/>
              <a:buChar char="•"/>
              <a:defRPr sz="1800"/>
            </a:pPr>
            <a:r>
              <a:rPr lang="en-US" sz="2600" dirty="0" smtClean="0">
                <a:solidFill>
                  <a:srgbClr val="000000"/>
                </a:solidFill>
              </a:rPr>
              <a:t>Modified </a:t>
            </a:r>
            <a:r>
              <a:rPr lang="en-US" sz="2600" dirty="0">
                <a:solidFill>
                  <a:srgbClr val="000000"/>
                </a:solidFill>
              </a:rPr>
              <a:t>9 more courses</a:t>
            </a:r>
          </a:p>
          <a:p>
            <a:pPr marL="342900" indent="-342900" algn="l">
              <a:lnSpc>
                <a:spcPct val="130000"/>
              </a:lnSpc>
              <a:spcAft>
                <a:spcPts val="600"/>
              </a:spcAft>
              <a:buFont typeface="Arial"/>
              <a:buChar char="•"/>
              <a:defRPr sz="1800"/>
            </a:pPr>
            <a:r>
              <a:rPr lang="en-US" sz="2600" dirty="0" smtClean="0">
                <a:solidFill>
                  <a:srgbClr val="000000"/>
                </a:solidFill>
              </a:rPr>
              <a:t>Working </a:t>
            </a:r>
            <a:r>
              <a:rPr lang="en-US" sz="2600" dirty="0">
                <a:solidFill>
                  <a:srgbClr val="000000"/>
                </a:solidFill>
              </a:rPr>
              <a:t>with 29 instructors and 30+ teaching </a:t>
            </a:r>
            <a:r>
              <a:rPr lang="en-US" sz="2600" dirty="0" smtClean="0">
                <a:solidFill>
                  <a:srgbClr val="000000"/>
                </a:solidFill>
              </a:rPr>
              <a:t>assistants</a:t>
            </a:r>
            <a:endParaRPr lang="en-US" sz="2600" dirty="0">
              <a:solidFill>
                <a:srgbClr val="000000"/>
              </a:solidFill>
            </a:endParaRPr>
          </a:p>
          <a:p>
            <a:pPr marL="342900" lvl="0" indent="-342900" algn="l">
              <a:lnSpc>
                <a:spcPct val="130000"/>
              </a:lnSpc>
              <a:spcAft>
                <a:spcPts val="600"/>
              </a:spcAft>
              <a:buFont typeface="Arial"/>
              <a:buChar char="•"/>
              <a:defRPr sz="1800"/>
            </a:pPr>
            <a:r>
              <a:rPr lang="en-US" sz="2600" dirty="0" smtClean="0"/>
              <a:t>Surveying instructors</a:t>
            </a:r>
          </a:p>
          <a:p>
            <a:pPr marL="342900" lvl="0" indent="-342900" algn="l">
              <a:lnSpc>
                <a:spcPct val="130000"/>
              </a:lnSpc>
              <a:spcAft>
                <a:spcPts val="600"/>
              </a:spcAft>
              <a:buFont typeface="Arial"/>
              <a:buChar char="•"/>
              <a:defRPr sz="1800"/>
            </a:pPr>
            <a:r>
              <a:rPr lang="en-US" sz="2600" dirty="0" smtClean="0"/>
              <a:t>Surveying </a:t>
            </a:r>
            <a:r>
              <a:rPr lang="en-US" sz="2600" dirty="0"/>
              <a:t>~4,000 </a:t>
            </a:r>
            <a:r>
              <a:rPr lang="en-US" sz="2600" dirty="0" smtClean="0"/>
              <a:t>more students</a:t>
            </a:r>
          </a:p>
          <a:p>
            <a:pPr marL="342900" lvl="0" indent="-342900" algn="l">
              <a:lnSpc>
                <a:spcPct val="130000"/>
              </a:lnSpc>
              <a:spcAft>
                <a:spcPts val="600"/>
              </a:spcAft>
              <a:buFont typeface="Arial"/>
              <a:buChar char="•"/>
              <a:defRPr sz="1800"/>
            </a:pPr>
            <a:r>
              <a:rPr lang="en-US" sz="2600" dirty="0" smtClean="0"/>
              <a:t>Reaching </a:t>
            </a:r>
            <a:r>
              <a:rPr lang="en-US" sz="2600" dirty="0"/>
              <a:t>~ 4,600 </a:t>
            </a:r>
            <a:r>
              <a:rPr lang="en-US" sz="2600" dirty="0" smtClean="0"/>
              <a:t>more students</a:t>
            </a:r>
            <a:endParaRPr lang="en-US" sz="2600" dirty="0"/>
          </a:p>
        </p:txBody>
      </p:sp>
      <p:pic>
        <p:nvPicPr>
          <p:cNvPr id="6" name="Screen Shot 2014-12-12 at 9.41.17 AM.png"/>
          <p:cNvPicPr/>
          <p:nvPr/>
        </p:nvPicPr>
        <p:blipFill>
          <a:blip r:embed="rId4">
            <a:extLst/>
          </a:blip>
          <a:stretch>
            <a:fillRect/>
          </a:stretch>
        </p:blipFill>
        <p:spPr>
          <a:xfrm>
            <a:off x="0" y="-1241"/>
            <a:ext cx="13004800" cy="848818"/>
          </a:xfrm>
          <a:prstGeom prst="rect">
            <a:avLst/>
          </a:prstGeom>
          <a:ln w="12700">
            <a:miter lim="400000"/>
          </a:ln>
        </p:spPr>
      </p:pic>
    </p:spTree>
    <p:extLst>
      <p:ext uri="{BB962C8B-B14F-4D97-AF65-F5344CB8AC3E}">
        <p14:creationId xmlns:p14="http://schemas.microsoft.com/office/powerpoint/2010/main" val="16422525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 Shot 2014-12-12 at 9.41.17 AM.png"/>
          <p:cNvPicPr/>
          <p:nvPr/>
        </p:nvPicPr>
        <p:blipFill>
          <a:blip r:embed="rId2">
            <a:extLst/>
          </a:blip>
          <a:stretch>
            <a:fillRect/>
          </a:stretch>
        </p:blipFill>
        <p:spPr>
          <a:xfrm>
            <a:off x="0" y="-1241"/>
            <a:ext cx="13004800" cy="848818"/>
          </a:xfrm>
          <a:prstGeom prst="rect">
            <a:avLst/>
          </a:prstGeom>
          <a:ln w="12700">
            <a:miter lim="400000"/>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826" y="2802803"/>
            <a:ext cx="8681658" cy="7574684"/>
          </a:xfrm>
          <a:prstGeom prst="rect">
            <a:avLst/>
          </a:prstGeom>
        </p:spPr>
      </p:pic>
      <p:sp>
        <p:nvSpPr>
          <p:cNvPr id="6" name="TextBox 5"/>
          <p:cNvSpPr txBox="1"/>
          <p:nvPr/>
        </p:nvSpPr>
        <p:spPr>
          <a:xfrm>
            <a:off x="678330" y="1385457"/>
            <a:ext cx="11915228" cy="13901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4400" u="none" strike="noStrike" cap="none" spc="0" normalizeH="0" baseline="0" dirty="0" smtClean="0">
                <a:ln>
                  <a:noFill/>
                </a:ln>
                <a:solidFill>
                  <a:srgbClr val="000000"/>
                </a:solidFill>
                <a:effectLst/>
                <a:uFillTx/>
                <a:latin typeface="Helvetica" charset="0"/>
                <a:ea typeface="Helvetica" charset="0"/>
                <a:cs typeface="Helvetica" charset="0"/>
                <a:sym typeface="Helvetica Light"/>
              </a:rPr>
              <a:t>Integration</a:t>
            </a:r>
            <a:r>
              <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rPr>
              <a:t> </a:t>
            </a:r>
            <a:r>
              <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rPr>
              <a:t>Example: U.S. Foreign Policy</a:t>
            </a:r>
            <a:endPar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endParaRPr>
          </a:p>
          <a:p>
            <a:pPr algn="l" rtl="0" latinLnBrk="1" hangingPunct="0">
              <a:lnSpc>
                <a:spcPct val="150000"/>
              </a:lnSpc>
            </a:pPr>
            <a:r>
              <a:rPr lang="en-US" sz="2800" dirty="0">
                <a:solidFill>
                  <a:srgbClr val="000000"/>
                </a:solidFill>
                <a:cs typeface="Helvetica"/>
              </a:rPr>
              <a:t>Course prompts in </a:t>
            </a:r>
            <a:r>
              <a:rPr lang="en-US" sz="2800" dirty="0" smtClean="0">
                <a:solidFill>
                  <a:srgbClr val="000000"/>
                </a:solidFill>
                <a:cs typeface="Helvetica"/>
              </a:rPr>
              <a:t>response to “All </a:t>
            </a:r>
            <a:r>
              <a:rPr lang="en-US" sz="2800" dirty="0" smtClean="0">
                <a:solidFill>
                  <a:srgbClr val="000000"/>
                </a:solidFill>
                <a:cs typeface="Helvetica"/>
              </a:rPr>
              <a:t>is Not Relative” </a:t>
            </a:r>
            <a:r>
              <a:rPr lang="en-US" sz="2800" dirty="0" smtClean="0">
                <a:solidFill>
                  <a:srgbClr val="000000"/>
                </a:solidFill>
                <a:cs typeface="Helvetica"/>
              </a:rPr>
              <a:t>video</a:t>
            </a:r>
            <a:endParaRPr lang="en-US" sz="2800" dirty="0">
              <a:solidFill>
                <a:srgbClr val="000000"/>
              </a:solidFill>
              <a:cs typeface="Helvetica"/>
            </a:endParaRPr>
          </a:p>
        </p:txBody>
      </p:sp>
    </p:spTree>
    <p:extLst>
      <p:ext uri="{BB962C8B-B14F-4D97-AF65-F5344CB8AC3E}">
        <p14:creationId xmlns:p14="http://schemas.microsoft.com/office/powerpoint/2010/main" val="199768922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 Shot 2014-12-12 at 9.41.17 AM.png"/>
          <p:cNvPicPr/>
          <p:nvPr/>
        </p:nvPicPr>
        <p:blipFill>
          <a:blip r:embed="rId2">
            <a:extLst/>
          </a:blip>
          <a:stretch>
            <a:fillRect/>
          </a:stretch>
        </p:blipFill>
        <p:spPr>
          <a:xfrm>
            <a:off x="0" y="-1241"/>
            <a:ext cx="13004800" cy="848818"/>
          </a:xfrm>
          <a:prstGeom prst="rect">
            <a:avLst/>
          </a:prstGeom>
          <a:ln w="12700">
            <a:miter lim="400000"/>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883" y="2869881"/>
            <a:ext cx="8994847" cy="8226055"/>
          </a:xfrm>
          <a:prstGeom prst="rect">
            <a:avLst/>
          </a:prstGeom>
        </p:spPr>
      </p:pic>
      <p:sp>
        <p:nvSpPr>
          <p:cNvPr id="5" name="TextBox 4"/>
          <p:cNvSpPr txBox="1"/>
          <p:nvPr/>
        </p:nvSpPr>
        <p:spPr>
          <a:xfrm>
            <a:off x="678330" y="1385457"/>
            <a:ext cx="11915228" cy="13901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4400" u="none" strike="noStrike" cap="none" spc="0" normalizeH="0" baseline="0" dirty="0" smtClean="0">
                <a:ln>
                  <a:noFill/>
                </a:ln>
                <a:solidFill>
                  <a:srgbClr val="000000"/>
                </a:solidFill>
                <a:effectLst/>
                <a:uFillTx/>
                <a:latin typeface="Helvetica" charset="0"/>
                <a:ea typeface="Helvetica" charset="0"/>
                <a:cs typeface="Helvetica" charset="0"/>
                <a:sym typeface="Helvetica Light"/>
              </a:rPr>
              <a:t>Integration</a:t>
            </a:r>
            <a:r>
              <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rPr>
              <a:t> </a:t>
            </a:r>
            <a:r>
              <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rPr>
              <a:t>Example: U.S. Foreign Policy</a:t>
            </a:r>
            <a:endPar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endParaRPr>
          </a:p>
          <a:p>
            <a:pPr algn="l" rtl="0" latinLnBrk="1" hangingPunct="0">
              <a:lnSpc>
                <a:spcPct val="150000"/>
              </a:lnSpc>
            </a:pPr>
            <a:r>
              <a:rPr lang="en-US" sz="2800" dirty="0">
                <a:solidFill>
                  <a:srgbClr val="000000"/>
                </a:solidFill>
                <a:cs typeface="Helvetica"/>
              </a:rPr>
              <a:t>Course prompts in </a:t>
            </a:r>
            <a:r>
              <a:rPr lang="en-US" sz="2800" dirty="0" smtClean="0">
                <a:solidFill>
                  <a:srgbClr val="000000"/>
                </a:solidFill>
                <a:cs typeface="Helvetica"/>
              </a:rPr>
              <a:t>response to “Causing Harm” video</a:t>
            </a:r>
            <a:endParaRPr lang="en-US" sz="2800" dirty="0">
              <a:solidFill>
                <a:srgbClr val="000000"/>
              </a:solidFill>
              <a:cs typeface="Helvetica"/>
            </a:endParaRPr>
          </a:p>
        </p:txBody>
      </p:sp>
    </p:spTree>
    <p:extLst>
      <p:ext uri="{BB962C8B-B14F-4D97-AF65-F5344CB8AC3E}">
        <p14:creationId xmlns:p14="http://schemas.microsoft.com/office/powerpoint/2010/main" val="10836699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 Shot 2014-12-12 at 9.41.17 AM.png"/>
          <p:cNvPicPr/>
          <p:nvPr/>
        </p:nvPicPr>
        <p:blipFill>
          <a:blip r:embed="rId2">
            <a:extLst/>
          </a:blip>
          <a:stretch>
            <a:fillRect/>
          </a:stretch>
        </p:blipFill>
        <p:spPr>
          <a:xfrm>
            <a:off x="0" y="-1241"/>
            <a:ext cx="13004800" cy="848818"/>
          </a:xfrm>
          <a:prstGeom prst="rect">
            <a:avLst/>
          </a:prstGeom>
          <a:ln w="12700">
            <a:miter lim="400000"/>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323" y="2999268"/>
            <a:ext cx="8787669" cy="6384510"/>
          </a:xfrm>
          <a:prstGeom prst="rect">
            <a:avLst/>
          </a:prstGeom>
        </p:spPr>
      </p:pic>
      <p:sp>
        <p:nvSpPr>
          <p:cNvPr id="5" name="TextBox 4"/>
          <p:cNvSpPr txBox="1"/>
          <p:nvPr/>
        </p:nvSpPr>
        <p:spPr>
          <a:xfrm>
            <a:off x="573736" y="1385457"/>
            <a:ext cx="12216276" cy="13901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4400" u="none" strike="noStrike" cap="none" spc="0" normalizeH="0" baseline="0" dirty="0" smtClean="0">
                <a:ln>
                  <a:noFill/>
                </a:ln>
                <a:solidFill>
                  <a:srgbClr val="000000"/>
                </a:solidFill>
                <a:effectLst/>
                <a:uFillTx/>
                <a:latin typeface="Helvetica" charset="0"/>
                <a:ea typeface="Helvetica" charset="0"/>
                <a:cs typeface="Helvetica" charset="0"/>
                <a:sym typeface="Helvetica Light"/>
              </a:rPr>
              <a:t>Integration</a:t>
            </a:r>
            <a:r>
              <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rPr>
              <a:t> </a:t>
            </a:r>
            <a:r>
              <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rPr>
              <a:t>Example: U.S. Foreign Policy</a:t>
            </a:r>
            <a:endPar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endParaRPr>
          </a:p>
          <a:p>
            <a:pPr algn="l" rtl="0" latinLnBrk="1" hangingPunct="0">
              <a:lnSpc>
                <a:spcPct val="150000"/>
              </a:lnSpc>
            </a:pPr>
            <a:r>
              <a:rPr lang="en-US" sz="2800" dirty="0">
                <a:solidFill>
                  <a:srgbClr val="000000"/>
                </a:solidFill>
                <a:cs typeface="Helvetica"/>
              </a:rPr>
              <a:t>Course prompts in </a:t>
            </a:r>
            <a:r>
              <a:rPr lang="en-US" sz="2800" dirty="0" smtClean="0">
                <a:solidFill>
                  <a:srgbClr val="000000"/>
                </a:solidFill>
                <a:cs typeface="Helvetica"/>
              </a:rPr>
              <a:t>response to “Fundamental Moral Unit” video</a:t>
            </a:r>
            <a:endParaRPr lang="en-US" sz="2800" dirty="0">
              <a:solidFill>
                <a:srgbClr val="000000"/>
              </a:solidFill>
              <a:cs typeface="Helvetica"/>
            </a:endParaRPr>
          </a:p>
        </p:txBody>
      </p:sp>
    </p:spTree>
    <p:extLst>
      <p:ext uri="{BB962C8B-B14F-4D97-AF65-F5344CB8AC3E}">
        <p14:creationId xmlns:p14="http://schemas.microsoft.com/office/powerpoint/2010/main" val="40497697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8228735" y="2731731"/>
            <a:ext cx="1671126" cy="2032154"/>
          </a:xfrm>
          <a:prstGeom prst="rect">
            <a:avLst/>
          </a:prstGeom>
        </p:spPr>
      </p:pic>
      <p:pic>
        <p:nvPicPr>
          <p:cNvPr id="9" name="Picture 8"/>
          <p:cNvPicPr>
            <a:picLocks noChangeAspect="1"/>
          </p:cNvPicPr>
          <p:nvPr/>
        </p:nvPicPr>
        <p:blipFill>
          <a:blip r:embed="rId4"/>
          <a:stretch>
            <a:fillRect/>
          </a:stretch>
        </p:blipFill>
        <p:spPr>
          <a:xfrm>
            <a:off x="7107321" y="5334130"/>
            <a:ext cx="4969837" cy="583104"/>
          </a:xfrm>
          <a:prstGeom prst="rect">
            <a:avLst/>
          </a:prstGeom>
        </p:spPr>
      </p:pic>
      <p:pic>
        <p:nvPicPr>
          <p:cNvPr id="7" name="Picture 6"/>
          <p:cNvPicPr>
            <a:picLocks noChangeAspect="1"/>
          </p:cNvPicPr>
          <p:nvPr/>
        </p:nvPicPr>
        <p:blipFill>
          <a:blip r:embed="rId5"/>
          <a:stretch>
            <a:fillRect/>
          </a:stretch>
        </p:blipFill>
        <p:spPr>
          <a:xfrm>
            <a:off x="7107323" y="4755206"/>
            <a:ext cx="4969837" cy="578924"/>
          </a:xfrm>
          <a:prstGeom prst="rect">
            <a:avLst/>
          </a:prstGeom>
        </p:spPr>
      </p:pic>
      <p:sp>
        <p:nvSpPr>
          <p:cNvPr id="2" name="Rectangle 1"/>
          <p:cNvSpPr/>
          <p:nvPr/>
        </p:nvSpPr>
        <p:spPr>
          <a:xfrm>
            <a:off x="1594251" y="1560166"/>
            <a:ext cx="11936134" cy="825867"/>
          </a:xfrm>
          <a:prstGeom prst="rect">
            <a:avLst/>
          </a:prstGeom>
        </p:spPr>
        <p:txBody>
          <a:bodyPr wrap="square">
            <a:spAutoFit/>
          </a:bodyPr>
          <a:lstStyle/>
          <a:p>
            <a:pPr algn="l">
              <a:lnSpc>
                <a:spcPct val="110000"/>
              </a:lnSpc>
            </a:pPr>
            <a:r>
              <a:rPr lang="en-US" sz="4400" dirty="0" smtClean="0">
                <a:latin typeface="Helvetica"/>
                <a:cs typeface="Helvetica"/>
              </a:rPr>
              <a:t>Ethics Curriculum Integration Initiative </a:t>
            </a:r>
          </a:p>
        </p:txBody>
      </p:sp>
      <p:pic>
        <p:nvPicPr>
          <p:cNvPr id="6" name="Business Card Front.jpg"/>
          <p:cNvPicPr/>
          <p:nvPr/>
        </p:nvPicPr>
        <p:blipFill>
          <a:blip r:embed="rId6">
            <a:extLst/>
          </a:blip>
          <a:stretch>
            <a:fillRect/>
          </a:stretch>
        </p:blipFill>
        <p:spPr>
          <a:xfrm>
            <a:off x="1594251" y="3518962"/>
            <a:ext cx="4616945" cy="2754737"/>
          </a:xfrm>
          <a:prstGeom prst="rect">
            <a:avLst/>
          </a:prstGeom>
          <a:ln w="12700">
            <a:miter lim="400000"/>
          </a:ln>
        </p:spPr>
      </p:pic>
      <p:sp>
        <p:nvSpPr>
          <p:cNvPr id="4" name="TextBox 3"/>
          <p:cNvSpPr txBox="1"/>
          <p:nvPr/>
        </p:nvSpPr>
        <p:spPr>
          <a:xfrm>
            <a:off x="6407215" y="4821879"/>
            <a:ext cx="446870"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44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44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3" name="Rectangle 2"/>
          <p:cNvSpPr/>
          <p:nvPr/>
        </p:nvSpPr>
        <p:spPr>
          <a:xfrm>
            <a:off x="1594247" y="7066255"/>
            <a:ext cx="10482911" cy="1709186"/>
          </a:xfrm>
          <a:prstGeom prst="rect">
            <a:avLst/>
          </a:prstGeom>
        </p:spPr>
        <p:txBody>
          <a:bodyPr wrap="square">
            <a:spAutoFit/>
          </a:bodyPr>
          <a:lstStyle/>
          <a:p>
            <a:pPr>
              <a:lnSpc>
                <a:spcPct val="110000"/>
              </a:lnSpc>
            </a:pPr>
            <a:r>
              <a:rPr lang="en-US" sz="3200" i="1" dirty="0" smtClean="0">
                <a:latin typeface="Helvetica"/>
                <a:cs typeface="Helvetica"/>
              </a:rPr>
              <a:t>Supported </a:t>
            </a:r>
            <a:r>
              <a:rPr lang="en-US" sz="3200" i="1" dirty="0">
                <a:latin typeface="Helvetica"/>
                <a:cs typeface="Helvetica"/>
              </a:rPr>
              <a:t>by </a:t>
            </a:r>
            <a:r>
              <a:rPr lang="en-US" sz="3200" i="1" dirty="0" err="1" smtClean="0">
                <a:latin typeface="Helvetica"/>
                <a:cs typeface="Helvetica"/>
              </a:rPr>
              <a:t>Teagle</a:t>
            </a:r>
            <a:r>
              <a:rPr lang="en-US" sz="3200" i="1" dirty="0" smtClean="0">
                <a:latin typeface="Helvetica"/>
                <a:cs typeface="Helvetica"/>
              </a:rPr>
              <a:t> Foundation </a:t>
            </a:r>
            <a:r>
              <a:rPr lang="en-US" sz="3200" i="1" dirty="0" smtClean="0">
                <a:latin typeface="Helvetica"/>
                <a:cs typeface="Helvetica"/>
              </a:rPr>
              <a:t>&amp; </a:t>
            </a:r>
            <a:r>
              <a:rPr lang="en-US" sz="3200" i="1" dirty="0" smtClean="0">
                <a:latin typeface="Helvetica"/>
                <a:cs typeface="Helvetica"/>
              </a:rPr>
              <a:t>UT Provost’s Office</a:t>
            </a:r>
          </a:p>
          <a:p>
            <a:pPr>
              <a:lnSpc>
                <a:spcPct val="110000"/>
              </a:lnSpc>
            </a:pPr>
            <a:r>
              <a:rPr lang="en-US" sz="3200" i="1" dirty="0">
                <a:latin typeface="Helvetica"/>
                <a:cs typeface="Helvetica"/>
              </a:rPr>
              <a:t>2014 – 2016</a:t>
            </a:r>
          </a:p>
          <a:p>
            <a:pPr algn="l">
              <a:lnSpc>
                <a:spcPct val="110000"/>
              </a:lnSpc>
            </a:pPr>
            <a:endParaRPr lang="en-US" sz="3200" dirty="0">
              <a:latin typeface="Helvetica"/>
              <a:cs typeface="Helvetica"/>
            </a:endParaRPr>
          </a:p>
        </p:txBody>
      </p:sp>
      <p:pic>
        <p:nvPicPr>
          <p:cNvPr id="10" name="Screen Shot 2014-12-12 at 9.41.17 AM.png"/>
          <p:cNvPicPr/>
          <p:nvPr/>
        </p:nvPicPr>
        <p:blipFill>
          <a:blip r:embed="rId7">
            <a:extLst/>
          </a:blip>
          <a:stretch>
            <a:fillRect/>
          </a:stretch>
        </p:blipFill>
        <p:spPr>
          <a:xfrm>
            <a:off x="0" y="-1241"/>
            <a:ext cx="13004800" cy="848818"/>
          </a:xfrm>
          <a:prstGeom prst="rect">
            <a:avLst/>
          </a:prstGeom>
          <a:ln w="12700">
            <a:miter lim="400000"/>
          </a:ln>
        </p:spPr>
      </p:pic>
    </p:spTree>
    <p:extLst>
      <p:ext uri="{BB962C8B-B14F-4D97-AF65-F5344CB8AC3E}">
        <p14:creationId xmlns:p14="http://schemas.microsoft.com/office/powerpoint/2010/main" val="20346648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 Shot 2014-12-12 at 9.41.17 AM.png"/>
          <p:cNvPicPr/>
          <p:nvPr/>
        </p:nvPicPr>
        <p:blipFill>
          <a:blip r:embed="rId2">
            <a:extLst/>
          </a:blip>
          <a:stretch>
            <a:fillRect/>
          </a:stretch>
        </p:blipFill>
        <p:spPr>
          <a:xfrm>
            <a:off x="0" y="-1241"/>
            <a:ext cx="13004800" cy="848818"/>
          </a:xfrm>
          <a:prstGeom prst="rect">
            <a:avLst/>
          </a:prstGeom>
          <a:ln w="12700">
            <a:miter lim="400000"/>
          </a:ln>
        </p:spPr>
      </p:pic>
      <p:sp>
        <p:nvSpPr>
          <p:cNvPr id="8" name="TextBox 7"/>
          <p:cNvSpPr txBox="1"/>
          <p:nvPr/>
        </p:nvSpPr>
        <p:spPr>
          <a:xfrm>
            <a:off x="678330" y="1385456"/>
            <a:ext cx="11962268" cy="13901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4400" u="none" strike="noStrike" cap="none" spc="0" normalizeH="0" baseline="0" dirty="0" smtClean="0">
                <a:ln>
                  <a:noFill/>
                </a:ln>
                <a:solidFill>
                  <a:srgbClr val="000000"/>
                </a:solidFill>
                <a:effectLst/>
                <a:uFillTx/>
                <a:latin typeface="Helvetica" charset="0"/>
                <a:ea typeface="Helvetica" charset="0"/>
                <a:cs typeface="Helvetica" charset="0"/>
                <a:sym typeface="Helvetica Light"/>
              </a:rPr>
              <a:t>Integration</a:t>
            </a:r>
            <a:r>
              <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rPr>
              <a:t> </a:t>
            </a:r>
            <a:r>
              <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rPr>
              <a:t>Example: The American Presidency</a:t>
            </a:r>
            <a:endPar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endParaRPr>
          </a:p>
          <a:p>
            <a:pPr algn="l" rtl="0" latinLnBrk="1" hangingPunct="0">
              <a:lnSpc>
                <a:spcPct val="150000"/>
              </a:lnSpc>
            </a:pPr>
            <a:r>
              <a:rPr lang="en-US" sz="2800" dirty="0">
                <a:solidFill>
                  <a:srgbClr val="000000"/>
                </a:solidFill>
                <a:cs typeface="Helvetica"/>
              </a:rPr>
              <a:t>Canvas assignment </a:t>
            </a:r>
            <a:r>
              <a:rPr lang="en-US" sz="2800" dirty="0" smtClean="0">
                <a:solidFill>
                  <a:srgbClr val="000000"/>
                </a:solidFill>
                <a:cs typeface="Helvetica"/>
              </a:rPr>
              <a:t>Ethics Module #1: “Systematic Moral Analysis”</a:t>
            </a:r>
            <a:endParaRPr lang="en-US" sz="2800" dirty="0">
              <a:solidFill>
                <a:srgbClr val="000000"/>
              </a:solidFill>
              <a:cs typeface="Helvetica"/>
            </a:endParaRPr>
          </a:p>
        </p:txBody>
      </p:sp>
      <p:pic>
        <p:nvPicPr>
          <p:cNvPr id="9" name="Picture 8" descr="Screen Shot 2016-05-18 at 4.42.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781" y="3161716"/>
            <a:ext cx="12072817" cy="4913194"/>
          </a:xfrm>
          <a:prstGeom prst="rect">
            <a:avLst/>
          </a:prstGeom>
        </p:spPr>
      </p:pic>
    </p:spTree>
    <p:extLst>
      <p:ext uri="{BB962C8B-B14F-4D97-AF65-F5344CB8AC3E}">
        <p14:creationId xmlns:p14="http://schemas.microsoft.com/office/powerpoint/2010/main" val="1199321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 Shot 2014-12-12 at 9.41.17 AM.png"/>
          <p:cNvPicPr/>
          <p:nvPr/>
        </p:nvPicPr>
        <p:blipFill>
          <a:blip r:embed="rId2">
            <a:extLst/>
          </a:blip>
          <a:stretch>
            <a:fillRect/>
          </a:stretch>
        </p:blipFill>
        <p:spPr>
          <a:xfrm>
            <a:off x="0" y="-1241"/>
            <a:ext cx="13004800" cy="848818"/>
          </a:xfrm>
          <a:prstGeom prst="rect">
            <a:avLst/>
          </a:prstGeom>
          <a:ln w="12700">
            <a:miter lim="400000"/>
          </a:ln>
        </p:spPr>
      </p:pic>
      <p:sp>
        <p:nvSpPr>
          <p:cNvPr id="8" name="TextBox 7"/>
          <p:cNvSpPr txBox="1"/>
          <p:nvPr/>
        </p:nvSpPr>
        <p:spPr>
          <a:xfrm>
            <a:off x="678330" y="1385456"/>
            <a:ext cx="11962268" cy="13901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4400" u="none" strike="noStrike" cap="none" spc="0" normalizeH="0" baseline="0" dirty="0" smtClean="0">
                <a:ln>
                  <a:noFill/>
                </a:ln>
                <a:solidFill>
                  <a:srgbClr val="000000"/>
                </a:solidFill>
                <a:effectLst/>
                <a:uFillTx/>
                <a:latin typeface="Helvetica" charset="0"/>
                <a:ea typeface="Helvetica" charset="0"/>
                <a:cs typeface="Helvetica" charset="0"/>
                <a:sym typeface="Helvetica Light"/>
              </a:rPr>
              <a:t>Integration</a:t>
            </a:r>
            <a:r>
              <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rPr>
              <a:t> </a:t>
            </a:r>
            <a:r>
              <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rPr>
              <a:t>Example: The American Presidency</a:t>
            </a:r>
            <a:endPar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endParaRPr>
          </a:p>
          <a:p>
            <a:pPr algn="l" rtl="0" latinLnBrk="1" hangingPunct="0">
              <a:lnSpc>
                <a:spcPct val="150000"/>
              </a:lnSpc>
            </a:pPr>
            <a:r>
              <a:rPr lang="en-US" sz="2800" dirty="0">
                <a:solidFill>
                  <a:srgbClr val="000000"/>
                </a:solidFill>
                <a:cs typeface="Helvetica"/>
              </a:rPr>
              <a:t>Canvas assignment </a:t>
            </a:r>
            <a:r>
              <a:rPr lang="en-US" sz="2800" dirty="0" smtClean="0">
                <a:solidFill>
                  <a:srgbClr val="000000"/>
                </a:solidFill>
                <a:cs typeface="Helvetica"/>
              </a:rPr>
              <a:t>Ethics Module #1: “Systematic Moral Analysis”</a:t>
            </a:r>
            <a:endParaRPr lang="en-US" sz="2800" dirty="0">
              <a:solidFill>
                <a:srgbClr val="000000"/>
              </a:solidFill>
              <a:cs typeface="Helvetica"/>
            </a:endParaRPr>
          </a:p>
        </p:txBody>
      </p:sp>
      <p:pic>
        <p:nvPicPr>
          <p:cNvPr id="2" name="Picture 1" descr="Screen Shot 2016-05-18 at 4.45.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160" y="2950305"/>
            <a:ext cx="10327053" cy="6803295"/>
          </a:xfrm>
          <a:prstGeom prst="rect">
            <a:avLst/>
          </a:prstGeom>
        </p:spPr>
      </p:pic>
    </p:spTree>
    <p:extLst>
      <p:ext uri="{BB962C8B-B14F-4D97-AF65-F5344CB8AC3E}">
        <p14:creationId xmlns:p14="http://schemas.microsoft.com/office/powerpoint/2010/main" val="29751955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 Shot 2014-12-12 at 9.41.17 AM.png"/>
          <p:cNvPicPr/>
          <p:nvPr/>
        </p:nvPicPr>
        <p:blipFill>
          <a:blip r:embed="rId2">
            <a:extLst/>
          </a:blip>
          <a:stretch>
            <a:fillRect/>
          </a:stretch>
        </p:blipFill>
        <p:spPr>
          <a:xfrm>
            <a:off x="0" y="-1241"/>
            <a:ext cx="13004800" cy="848818"/>
          </a:xfrm>
          <a:prstGeom prst="rect">
            <a:avLst/>
          </a:prstGeom>
          <a:ln w="12700">
            <a:miter lim="400000"/>
          </a:ln>
        </p:spPr>
      </p:pic>
      <p:sp>
        <p:nvSpPr>
          <p:cNvPr id="8" name="TextBox 7"/>
          <p:cNvSpPr txBox="1"/>
          <p:nvPr/>
        </p:nvSpPr>
        <p:spPr>
          <a:xfrm>
            <a:off x="678330" y="1385456"/>
            <a:ext cx="11962268" cy="13901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4400" u="none" strike="noStrike" cap="none" spc="0" normalizeH="0" baseline="0" dirty="0" smtClean="0">
                <a:ln>
                  <a:noFill/>
                </a:ln>
                <a:solidFill>
                  <a:srgbClr val="000000"/>
                </a:solidFill>
                <a:effectLst/>
                <a:uFillTx/>
                <a:latin typeface="Helvetica" charset="0"/>
                <a:ea typeface="Helvetica" charset="0"/>
                <a:cs typeface="Helvetica" charset="0"/>
                <a:sym typeface="Helvetica Light"/>
              </a:rPr>
              <a:t>Integration</a:t>
            </a:r>
            <a:r>
              <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rPr>
              <a:t> </a:t>
            </a:r>
            <a:r>
              <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rPr>
              <a:t>Example: The American Presidency</a:t>
            </a:r>
            <a:endPar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endParaRPr>
          </a:p>
          <a:p>
            <a:pPr algn="l" rtl="0" latinLnBrk="1" hangingPunct="0">
              <a:lnSpc>
                <a:spcPct val="150000"/>
              </a:lnSpc>
            </a:pPr>
            <a:r>
              <a:rPr lang="en-US" sz="2800" dirty="0">
                <a:solidFill>
                  <a:srgbClr val="000000"/>
                </a:solidFill>
                <a:cs typeface="Helvetica"/>
              </a:rPr>
              <a:t>Canvas assignment </a:t>
            </a:r>
            <a:r>
              <a:rPr lang="en-US" sz="2800" dirty="0" smtClean="0">
                <a:solidFill>
                  <a:srgbClr val="000000"/>
                </a:solidFill>
                <a:cs typeface="Helvetica"/>
              </a:rPr>
              <a:t>Ethics Module #1: “Systematic Moral Analysis”</a:t>
            </a:r>
            <a:endParaRPr lang="en-US" sz="2800" dirty="0">
              <a:solidFill>
                <a:srgbClr val="000000"/>
              </a:solidFill>
              <a:cs typeface="Helvetica"/>
            </a:endParaRPr>
          </a:p>
        </p:txBody>
      </p:sp>
      <p:pic>
        <p:nvPicPr>
          <p:cNvPr id="4" name="Picture 3" descr="Screen Shot 2016-05-18 at 4.47.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39" y="3195601"/>
            <a:ext cx="13004800" cy="2932807"/>
          </a:xfrm>
          <a:prstGeom prst="rect">
            <a:avLst/>
          </a:prstGeom>
        </p:spPr>
      </p:pic>
    </p:spTree>
    <p:extLst>
      <p:ext uri="{BB962C8B-B14F-4D97-AF65-F5344CB8AC3E}">
        <p14:creationId xmlns:p14="http://schemas.microsoft.com/office/powerpoint/2010/main" val="148947553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 Shot 2014-12-12 at 9.41.17 AM.png"/>
          <p:cNvPicPr/>
          <p:nvPr/>
        </p:nvPicPr>
        <p:blipFill>
          <a:blip r:embed="rId2">
            <a:extLst/>
          </a:blip>
          <a:stretch>
            <a:fillRect/>
          </a:stretch>
        </p:blipFill>
        <p:spPr>
          <a:xfrm>
            <a:off x="0" y="-1241"/>
            <a:ext cx="13004800" cy="848818"/>
          </a:xfrm>
          <a:prstGeom prst="rect">
            <a:avLst/>
          </a:prstGeom>
          <a:ln w="12700">
            <a:miter lim="400000"/>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85" y="3073310"/>
            <a:ext cx="11868514" cy="5869284"/>
          </a:xfrm>
          <a:prstGeom prst="rect">
            <a:avLst/>
          </a:prstGeom>
        </p:spPr>
      </p:pic>
      <p:sp>
        <p:nvSpPr>
          <p:cNvPr id="9" name="TextBox 8"/>
          <p:cNvSpPr txBox="1"/>
          <p:nvPr/>
        </p:nvSpPr>
        <p:spPr>
          <a:xfrm>
            <a:off x="678330" y="1385456"/>
            <a:ext cx="11962268" cy="13901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4400" u="none" strike="noStrike" cap="none" spc="0" normalizeH="0" baseline="0" dirty="0" smtClean="0">
                <a:ln>
                  <a:noFill/>
                </a:ln>
                <a:solidFill>
                  <a:srgbClr val="000000"/>
                </a:solidFill>
                <a:effectLst/>
                <a:uFillTx/>
                <a:latin typeface="Helvetica" charset="0"/>
                <a:ea typeface="Helvetica" charset="0"/>
                <a:cs typeface="Helvetica" charset="0"/>
                <a:sym typeface="Helvetica Light"/>
              </a:rPr>
              <a:t>Integration</a:t>
            </a:r>
            <a:r>
              <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rPr>
              <a:t> </a:t>
            </a:r>
            <a:r>
              <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rPr>
              <a:t>Example: The American Presidency</a:t>
            </a:r>
            <a:endPar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endParaRPr>
          </a:p>
          <a:p>
            <a:pPr algn="l" rtl="0" latinLnBrk="1" hangingPunct="0">
              <a:lnSpc>
                <a:spcPct val="150000"/>
              </a:lnSpc>
            </a:pPr>
            <a:r>
              <a:rPr lang="en-US" sz="2800" dirty="0">
                <a:solidFill>
                  <a:srgbClr val="000000"/>
                </a:solidFill>
                <a:cs typeface="Helvetica"/>
              </a:rPr>
              <a:t>Canvas assignment </a:t>
            </a:r>
            <a:r>
              <a:rPr lang="en-US" sz="2800" dirty="0" smtClean="0">
                <a:solidFill>
                  <a:srgbClr val="000000"/>
                </a:solidFill>
                <a:cs typeface="Helvetica"/>
              </a:rPr>
              <a:t>Ethics Module #3: “Bounded Ethicality”</a:t>
            </a:r>
            <a:endParaRPr lang="en-US" sz="2800" dirty="0">
              <a:solidFill>
                <a:srgbClr val="000000"/>
              </a:solidFill>
              <a:cs typeface="Helvetica"/>
            </a:endParaRPr>
          </a:p>
        </p:txBody>
      </p:sp>
    </p:spTree>
    <p:extLst>
      <p:ext uri="{BB962C8B-B14F-4D97-AF65-F5344CB8AC3E}">
        <p14:creationId xmlns:p14="http://schemas.microsoft.com/office/powerpoint/2010/main" val="4320246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 Shot 2014-12-12 at 9.41.17 AM.png"/>
          <p:cNvPicPr/>
          <p:nvPr/>
        </p:nvPicPr>
        <p:blipFill>
          <a:blip r:embed="rId2">
            <a:extLst/>
          </a:blip>
          <a:stretch>
            <a:fillRect/>
          </a:stretch>
        </p:blipFill>
        <p:spPr>
          <a:xfrm>
            <a:off x="0" y="-1241"/>
            <a:ext cx="13004800" cy="848818"/>
          </a:xfrm>
          <a:prstGeom prst="rect">
            <a:avLst/>
          </a:prstGeom>
          <a:ln w="12700">
            <a:miter lim="400000"/>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 y="2967336"/>
            <a:ext cx="11896090" cy="4435279"/>
          </a:xfrm>
          <a:prstGeom prst="rect">
            <a:avLst/>
          </a:prstGeom>
        </p:spPr>
      </p:pic>
      <p:sp>
        <p:nvSpPr>
          <p:cNvPr id="5" name="TextBox 4"/>
          <p:cNvSpPr txBox="1"/>
          <p:nvPr/>
        </p:nvSpPr>
        <p:spPr>
          <a:xfrm>
            <a:off x="678330" y="1385456"/>
            <a:ext cx="11962268" cy="13901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4400" u="none" strike="noStrike" cap="none" spc="0" normalizeH="0" baseline="0" dirty="0" smtClean="0">
                <a:ln>
                  <a:noFill/>
                </a:ln>
                <a:solidFill>
                  <a:srgbClr val="000000"/>
                </a:solidFill>
                <a:effectLst/>
                <a:uFillTx/>
                <a:latin typeface="Helvetica" charset="0"/>
                <a:ea typeface="Helvetica" charset="0"/>
                <a:cs typeface="Helvetica" charset="0"/>
                <a:sym typeface="Helvetica Light"/>
              </a:rPr>
              <a:t>Integration</a:t>
            </a:r>
            <a:r>
              <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rPr>
              <a:t> </a:t>
            </a:r>
            <a:r>
              <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rPr>
              <a:t>Example: The American Presidency</a:t>
            </a:r>
            <a:endPar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endParaRPr>
          </a:p>
          <a:p>
            <a:pPr algn="l" rtl="0" latinLnBrk="1" hangingPunct="0">
              <a:lnSpc>
                <a:spcPct val="150000"/>
              </a:lnSpc>
            </a:pPr>
            <a:r>
              <a:rPr lang="en-US" sz="2800" dirty="0">
                <a:solidFill>
                  <a:srgbClr val="000000"/>
                </a:solidFill>
                <a:cs typeface="Helvetica"/>
              </a:rPr>
              <a:t>Canvas assignment </a:t>
            </a:r>
            <a:r>
              <a:rPr lang="en-US" sz="2800" dirty="0" smtClean="0">
                <a:solidFill>
                  <a:srgbClr val="000000"/>
                </a:solidFill>
                <a:cs typeface="Helvetica"/>
              </a:rPr>
              <a:t>Ethics Module #3: “Bounded Ethicality”</a:t>
            </a:r>
            <a:endParaRPr lang="en-US" sz="2800" dirty="0">
              <a:solidFill>
                <a:srgbClr val="000000"/>
              </a:solidFill>
              <a:cs typeface="Helvetica"/>
            </a:endParaRPr>
          </a:p>
        </p:txBody>
      </p:sp>
    </p:spTree>
    <p:extLst>
      <p:ext uri="{BB962C8B-B14F-4D97-AF65-F5344CB8AC3E}">
        <p14:creationId xmlns:p14="http://schemas.microsoft.com/office/powerpoint/2010/main" val="17023361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 Shot 2014-12-12 at 9.41.17 AM.png"/>
          <p:cNvPicPr/>
          <p:nvPr/>
        </p:nvPicPr>
        <p:blipFill>
          <a:blip r:embed="rId2">
            <a:extLst/>
          </a:blip>
          <a:stretch>
            <a:fillRect/>
          </a:stretch>
        </p:blipFill>
        <p:spPr>
          <a:xfrm>
            <a:off x="0" y="-1241"/>
            <a:ext cx="13004800" cy="848818"/>
          </a:xfrm>
          <a:prstGeom prst="rect">
            <a:avLst/>
          </a:prstGeom>
          <a:ln w="12700">
            <a:miter lim="400000"/>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130" y="2882502"/>
            <a:ext cx="7356998" cy="6724862"/>
          </a:xfrm>
          <a:prstGeom prst="rect">
            <a:avLst/>
          </a:prstGeom>
        </p:spPr>
      </p:pic>
      <p:sp>
        <p:nvSpPr>
          <p:cNvPr id="7" name="TextBox 6"/>
          <p:cNvSpPr txBox="1"/>
          <p:nvPr/>
        </p:nvSpPr>
        <p:spPr>
          <a:xfrm>
            <a:off x="678330" y="1385456"/>
            <a:ext cx="11962268" cy="13901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4400" u="none" strike="noStrike" cap="none" spc="0" normalizeH="0" baseline="0" dirty="0" smtClean="0">
                <a:ln>
                  <a:noFill/>
                </a:ln>
                <a:solidFill>
                  <a:srgbClr val="000000"/>
                </a:solidFill>
                <a:effectLst/>
                <a:uFillTx/>
                <a:latin typeface="Helvetica" charset="0"/>
                <a:ea typeface="Helvetica" charset="0"/>
                <a:cs typeface="Helvetica" charset="0"/>
                <a:sym typeface="Helvetica Light"/>
              </a:rPr>
              <a:t>Integration</a:t>
            </a:r>
            <a:r>
              <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rPr>
              <a:t> </a:t>
            </a:r>
            <a:r>
              <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rPr>
              <a:t>Example: The American Presidency</a:t>
            </a:r>
            <a:endPar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endParaRPr>
          </a:p>
          <a:p>
            <a:pPr algn="l" rtl="0" latinLnBrk="1" hangingPunct="0">
              <a:lnSpc>
                <a:spcPct val="150000"/>
              </a:lnSpc>
            </a:pPr>
            <a:r>
              <a:rPr lang="en-US" sz="2800" dirty="0">
                <a:solidFill>
                  <a:srgbClr val="000000"/>
                </a:solidFill>
                <a:cs typeface="Helvetica"/>
              </a:rPr>
              <a:t>Canvas assignment </a:t>
            </a:r>
            <a:r>
              <a:rPr lang="en-US" sz="2800" dirty="0" smtClean="0">
                <a:solidFill>
                  <a:srgbClr val="000000"/>
                </a:solidFill>
                <a:cs typeface="Helvetica"/>
              </a:rPr>
              <a:t>Ethics Module #3: “Bounded Ethicality”</a:t>
            </a:r>
            <a:endParaRPr lang="en-US" sz="2800" dirty="0">
              <a:solidFill>
                <a:srgbClr val="000000"/>
              </a:solidFill>
              <a:cs typeface="Helvetica"/>
            </a:endParaRPr>
          </a:p>
        </p:txBody>
      </p:sp>
    </p:spTree>
    <p:extLst>
      <p:ext uri="{BB962C8B-B14F-4D97-AF65-F5344CB8AC3E}">
        <p14:creationId xmlns:p14="http://schemas.microsoft.com/office/powerpoint/2010/main" val="17131578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 Shot 2014-12-12 at 9.41.17 AM.png"/>
          <p:cNvPicPr/>
          <p:nvPr/>
        </p:nvPicPr>
        <p:blipFill>
          <a:blip r:embed="rId2">
            <a:extLst/>
          </a:blip>
          <a:stretch>
            <a:fillRect/>
          </a:stretch>
        </p:blipFill>
        <p:spPr>
          <a:xfrm>
            <a:off x="0" y="-1241"/>
            <a:ext cx="13004800" cy="848818"/>
          </a:xfrm>
          <a:prstGeom prst="rect">
            <a:avLst/>
          </a:prstGeom>
          <a:ln w="12700">
            <a:miter lim="400000"/>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905" y="3138641"/>
            <a:ext cx="11275672" cy="6041093"/>
          </a:xfrm>
          <a:prstGeom prst="rect">
            <a:avLst/>
          </a:prstGeom>
        </p:spPr>
      </p:pic>
      <p:sp>
        <p:nvSpPr>
          <p:cNvPr id="7" name="TextBox 6"/>
          <p:cNvSpPr txBox="1"/>
          <p:nvPr/>
        </p:nvSpPr>
        <p:spPr>
          <a:xfrm>
            <a:off x="678330" y="1385456"/>
            <a:ext cx="11962268" cy="13901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4400" u="none" strike="noStrike" cap="none" spc="0" normalizeH="0" baseline="0" dirty="0" smtClean="0">
                <a:ln>
                  <a:noFill/>
                </a:ln>
                <a:solidFill>
                  <a:srgbClr val="000000"/>
                </a:solidFill>
                <a:effectLst/>
                <a:uFillTx/>
                <a:latin typeface="Helvetica" charset="0"/>
                <a:ea typeface="Helvetica" charset="0"/>
                <a:cs typeface="Helvetica" charset="0"/>
                <a:sym typeface="Helvetica Light"/>
              </a:rPr>
              <a:t>Integration</a:t>
            </a:r>
            <a:r>
              <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rPr>
              <a:t> </a:t>
            </a:r>
            <a:r>
              <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rPr>
              <a:t>Example: The American Presidency</a:t>
            </a:r>
            <a:endParaRPr kumimoji="0" lang="en-US" sz="4400" u="none" strike="noStrike" cap="none" spc="0" normalizeH="0" dirty="0" smtClean="0">
              <a:ln>
                <a:noFill/>
              </a:ln>
              <a:solidFill>
                <a:srgbClr val="000000"/>
              </a:solidFill>
              <a:effectLst/>
              <a:uFillTx/>
              <a:latin typeface="Helvetica" charset="0"/>
              <a:ea typeface="Helvetica" charset="0"/>
              <a:cs typeface="Helvetica" charset="0"/>
              <a:sym typeface="Helvetica Light"/>
            </a:endParaRPr>
          </a:p>
          <a:p>
            <a:pPr algn="l" rtl="0" latinLnBrk="1" hangingPunct="0">
              <a:lnSpc>
                <a:spcPct val="150000"/>
              </a:lnSpc>
            </a:pPr>
            <a:r>
              <a:rPr lang="en-US" sz="2800" dirty="0">
                <a:solidFill>
                  <a:srgbClr val="000000"/>
                </a:solidFill>
                <a:cs typeface="Helvetica"/>
              </a:rPr>
              <a:t>Canvas assignment </a:t>
            </a:r>
            <a:r>
              <a:rPr lang="en-US" sz="2800" dirty="0" smtClean="0">
                <a:solidFill>
                  <a:srgbClr val="000000"/>
                </a:solidFill>
                <a:cs typeface="Helvetica"/>
              </a:rPr>
              <a:t>Ethics Module #3: “Bounded Ethicality”</a:t>
            </a:r>
            <a:endParaRPr lang="en-US" sz="2800" dirty="0">
              <a:solidFill>
                <a:srgbClr val="000000"/>
              </a:solidFill>
              <a:cs typeface="Helvetica"/>
            </a:endParaRPr>
          </a:p>
        </p:txBody>
      </p:sp>
    </p:spTree>
    <p:extLst>
      <p:ext uri="{BB962C8B-B14F-4D97-AF65-F5344CB8AC3E}">
        <p14:creationId xmlns:p14="http://schemas.microsoft.com/office/powerpoint/2010/main" val="44644200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7897" y="1457772"/>
            <a:ext cx="12631260" cy="13285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4000" u="none" strike="noStrike" cap="none" spc="0" normalizeH="0" baseline="0" dirty="0" smtClean="0">
                <a:ln>
                  <a:noFill/>
                </a:ln>
                <a:solidFill>
                  <a:srgbClr val="000000"/>
                </a:solidFill>
                <a:effectLst/>
                <a:uFillTx/>
                <a:latin typeface="Helvetica" charset="0"/>
                <a:ea typeface="Helvetica" charset="0"/>
                <a:cs typeface="Helvetica" charset="0"/>
                <a:sym typeface="Helvetica Light"/>
              </a:rPr>
              <a:t>Integration</a:t>
            </a:r>
            <a:r>
              <a:rPr kumimoji="0" lang="en-US" sz="4000" u="none" strike="noStrike" cap="none" spc="0" normalizeH="0" dirty="0" smtClean="0">
                <a:ln>
                  <a:noFill/>
                </a:ln>
                <a:solidFill>
                  <a:srgbClr val="000000"/>
                </a:solidFill>
                <a:effectLst/>
                <a:uFillTx/>
                <a:latin typeface="Helvetica" charset="0"/>
                <a:ea typeface="Helvetica" charset="0"/>
                <a:cs typeface="Helvetica" charset="0"/>
                <a:sym typeface="Helvetica Light"/>
              </a:rPr>
              <a:t> </a:t>
            </a:r>
            <a:r>
              <a:rPr kumimoji="0" lang="en-US" sz="4000" u="none" strike="noStrike" cap="none" spc="0" normalizeH="0" dirty="0" smtClean="0">
                <a:ln>
                  <a:noFill/>
                </a:ln>
                <a:solidFill>
                  <a:srgbClr val="000000"/>
                </a:solidFill>
                <a:effectLst/>
                <a:uFillTx/>
                <a:latin typeface="Helvetica" charset="0"/>
                <a:ea typeface="Helvetica" charset="0"/>
                <a:cs typeface="Helvetica" charset="0"/>
                <a:sym typeface="Helvetica Light"/>
              </a:rPr>
              <a:t>Example: Chemistry Peer Mentors Class</a:t>
            </a:r>
            <a:endParaRPr kumimoji="0" lang="en-US" sz="4000" u="none" strike="noStrike" cap="none" spc="0" normalizeH="0" dirty="0" smtClean="0">
              <a:ln>
                <a:noFill/>
              </a:ln>
              <a:solidFill>
                <a:srgbClr val="000000"/>
              </a:solidFill>
              <a:effectLst/>
              <a:uFillTx/>
              <a:latin typeface="Helvetica" charset="0"/>
              <a:ea typeface="Helvetica" charset="0"/>
              <a:cs typeface="Helvetica" charset="0"/>
              <a:sym typeface="Helvetica Light"/>
            </a:endParaRPr>
          </a:p>
          <a:p>
            <a:pPr marL="0" marR="0" indent="0" algn="l" defTabSz="584200" rtl="0" fontAlgn="auto" latinLnBrk="1" hangingPunct="0">
              <a:lnSpc>
                <a:spcPct val="150000"/>
              </a:lnSpc>
              <a:spcBef>
                <a:spcPts val="0"/>
              </a:spcBef>
              <a:spcAft>
                <a:spcPts val="0"/>
              </a:spcAft>
              <a:buClrTx/>
              <a:buSzTx/>
              <a:buFontTx/>
              <a:buNone/>
              <a:tabLst/>
            </a:pPr>
            <a:r>
              <a:rPr lang="en-US" sz="2800" dirty="0" smtClean="0">
                <a:solidFill>
                  <a:srgbClr val="000000"/>
                </a:solidFill>
                <a:cs typeface="Helvetica"/>
              </a:rPr>
              <a:t>Canvas learning module </a:t>
            </a:r>
            <a:r>
              <a:rPr lang="en-US" sz="2800" dirty="0" smtClean="0">
                <a:solidFill>
                  <a:srgbClr val="000000"/>
                </a:solidFill>
                <a:cs typeface="Helvetica"/>
              </a:rPr>
              <a:t>for flipped classroom </a:t>
            </a:r>
            <a:r>
              <a:rPr lang="en-US" sz="2800" dirty="0" smtClean="0">
                <a:solidFill>
                  <a:srgbClr val="000000"/>
                </a:solidFill>
                <a:cs typeface="Helvetica"/>
              </a:rPr>
              <a:t>environment</a:t>
            </a:r>
            <a:endParaRPr kumimoji="0" lang="en-US" sz="2800" u="none" strike="noStrike" cap="none" spc="0" normalizeH="0" baseline="0" dirty="0">
              <a:ln>
                <a:noFill/>
              </a:ln>
              <a:solidFill>
                <a:srgbClr val="000000"/>
              </a:solidFill>
              <a:effectLst/>
              <a:uFillTx/>
              <a:cs typeface="Helvetica"/>
              <a:sym typeface="Helvetica Light"/>
            </a:endParaRPr>
          </a:p>
        </p:txBody>
      </p:sp>
      <p:pic>
        <p:nvPicPr>
          <p:cNvPr id="3" name="Screen Shot 2014-12-12 at 9.41.17 AM.png"/>
          <p:cNvPicPr/>
          <p:nvPr/>
        </p:nvPicPr>
        <p:blipFill>
          <a:blip r:embed="rId2">
            <a:extLst/>
          </a:blip>
          <a:stretch>
            <a:fillRect/>
          </a:stretch>
        </p:blipFill>
        <p:spPr>
          <a:xfrm>
            <a:off x="0" y="-1241"/>
            <a:ext cx="13004800" cy="848818"/>
          </a:xfrm>
          <a:prstGeom prst="rect">
            <a:avLst/>
          </a:prstGeom>
          <a:ln w="12700">
            <a:miter lim="400000"/>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551" y="3369535"/>
            <a:ext cx="10969697" cy="5704243"/>
          </a:xfrm>
          <a:prstGeom prst="rect">
            <a:avLst/>
          </a:prstGeom>
        </p:spPr>
      </p:pic>
    </p:spTree>
    <p:extLst>
      <p:ext uri="{BB962C8B-B14F-4D97-AF65-F5344CB8AC3E}">
        <p14:creationId xmlns:p14="http://schemas.microsoft.com/office/powerpoint/2010/main" val="213666905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 Shot 2014-12-12 at 9.41.17 AM.png"/>
          <p:cNvPicPr/>
          <p:nvPr/>
        </p:nvPicPr>
        <p:blipFill>
          <a:blip r:embed="rId2">
            <a:extLst/>
          </a:blip>
          <a:stretch>
            <a:fillRect/>
          </a:stretch>
        </p:blipFill>
        <p:spPr>
          <a:xfrm>
            <a:off x="0" y="-1241"/>
            <a:ext cx="13004800" cy="848818"/>
          </a:xfrm>
          <a:prstGeom prst="rect">
            <a:avLst/>
          </a:prstGeom>
          <a:ln w="12700">
            <a:miter lim="400000"/>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551" y="3544840"/>
            <a:ext cx="10969697" cy="4567383"/>
          </a:xfrm>
          <a:prstGeom prst="rect">
            <a:avLst/>
          </a:prstGeom>
        </p:spPr>
      </p:pic>
      <p:sp>
        <p:nvSpPr>
          <p:cNvPr id="7" name="TextBox 6"/>
          <p:cNvSpPr txBox="1"/>
          <p:nvPr/>
        </p:nvSpPr>
        <p:spPr>
          <a:xfrm>
            <a:off x="537897" y="1457772"/>
            <a:ext cx="12631260" cy="13285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4000" u="none" strike="noStrike" cap="none" spc="0" normalizeH="0" baseline="0" dirty="0" smtClean="0">
                <a:ln>
                  <a:noFill/>
                </a:ln>
                <a:solidFill>
                  <a:srgbClr val="000000"/>
                </a:solidFill>
                <a:effectLst/>
                <a:uFillTx/>
                <a:latin typeface="Helvetica" charset="0"/>
                <a:ea typeface="Helvetica" charset="0"/>
                <a:cs typeface="Helvetica" charset="0"/>
                <a:sym typeface="Helvetica Light"/>
              </a:rPr>
              <a:t>Integration</a:t>
            </a:r>
            <a:r>
              <a:rPr kumimoji="0" lang="en-US" sz="4000" u="none" strike="noStrike" cap="none" spc="0" normalizeH="0" dirty="0" smtClean="0">
                <a:ln>
                  <a:noFill/>
                </a:ln>
                <a:solidFill>
                  <a:srgbClr val="000000"/>
                </a:solidFill>
                <a:effectLst/>
                <a:uFillTx/>
                <a:latin typeface="Helvetica" charset="0"/>
                <a:ea typeface="Helvetica" charset="0"/>
                <a:cs typeface="Helvetica" charset="0"/>
                <a:sym typeface="Helvetica Light"/>
              </a:rPr>
              <a:t> </a:t>
            </a:r>
            <a:r>
              <a:rPr kumimoji="0" lang="en-US" sz="4000" u="none" strike="noStrike" cap="none" spc="0" normalizeH="0" dirty="0" smtClean="0">
                <a:ln>
                  <a:noFill/>
                </a:ln>
                <a:solidFill>
                  <a:srgbClr val="000000"/>
                </a:solidFill>
                <a:effectLst/>
                <a:uFillTx/>
                <a:latin typeface="Helvetica" charset="0"/>
                <a:ea typeface="Helvetica" charset="0"/>
                <a:cs typeface="Helvetica" charset="0"/>
                <a:sym typeface="Helvetica Light"/>
              </a:rPr>
              <a:t>Example: Chemistry Peer Mentors Class</a:t>
            </a:r>
            <a:endParaRPr kumimoji="0" lang="en-US" sz="4000" u="none" strike="noStrike" cap="none" spc="0" normalizeH="0" dirty="0" smtClean="0">
              <a:ln>
                <a:noFill/>
              </a:ln>
              <a:solidFill>
                <a:srgbClr val="000000"/>
              </a:solidFill>
              <a:effectLst/>
              <a:uFillTx/>
              <a:latin typeface="Helvetica" charset="0"/>
              <a:ea typeface="Helvetica" charset="0"/>
              <a:cs typeface="Helvetica" charset="0"/>
              <a:sym typeface="Helvetica Light"/>
            </a:endParaRPr>
          </a:p>
          <a:p>
            <a:pPr marL="0" marR="0" indent="0" algn="l" defTabSz="584200" rtl="0" fontAlgn="auto" latinLnBrk="1" hangingPunct="0">
              <a:lnSpc>
                <a:spcPct val="150000"/>
              </a:lnSpc>
              <a:spcBef>
                <a:spcPts val="0"/>
              </a:spcBef>
              <a:spcAft>
                <a:spcPts val="0"/>
              </a:spcAft>
              <a:buClrTx/>
              <a:buSzTx/>
              <a:buFontTx/>
              <a:buNone/>
              <a:tabLst/>
            </a:pPr>
            <a:r>
              <a:rPr lang="en-US" sz="2800" dirty="0" smtClean="0">
                <a:solidFill>
                  <a:srgbClr val="000000"/>
                </a:solidFill>
                <a:cs typeface="Helvetica"/>
              </a:rPr>
              <a:t>Canvas learning module </a:t>
            </a:r>
            <a:r>
              <a:rPr lang="en-US" sz="2800" dirty="0" smtClean="0">
                <a:solidFill>
                  <a:srgbClr val="000000"/>
                </a:solidFill>
                <a:cs typeface="Helvetica"/>
              </a:rPr>
              <a:t>for flipped classroom </a:t>
            </a:r>
            <a:r>
              <a:rPr lang="en-US" sz="2800" dirty="0" smtClean="0">
                <a:solidFill>
                  <a:srgbClr val="000000"/>
                </a:solidFill>
                <a:cs typeface="Helvetica"/>
              </a:rPr>
              <a:t>environment</a:t>
            </a:r>
            <a:endParaRPr kumimoji="0" lang="en-US" sz="2800" u="none" strike="noStrike" cap="none" spc="0" normalizeH="0" baseline="0" dirty="0">
              <a:ln>
                <a:noFill/>
              </a:ln>
              <a:solidFill>
                <a:srgbClr val="000000"/>
              </a:solidFill>
              <a:effectLst/>
              <a:uFillTx/>
              <a:cs typeface="Helvetica"/>
              <a:sym typeface="Helvetica Light"/>
            </a:endParaRPr>
          </a:p>
        </p:txBody>
      </p:sp>
    </p:spTree>
    <p:extLst>
      <p:ext uri="{BB962C8B-B14F-4D97-AF65-F5344CB8AC3E}">
        <p14:creationId xmlns:p14="http://schemas.microsoft.com/office/powerpoint/2010/main" val="19753251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 Shot 2014-12-12 at 9.41.17 AM.png"/>
          <p:cNvPicPr/>
          <p:nvPr/>
        </p:nvPicPr>
        <p:blipFill>
          <a:blip r:embed="rId2">
            <a:extLst/>
          </a:blip>
          <a:stretch>
            <a:fillRect/>
          </a:stretch>
        </p:blipFill>
        <p:spPr>
          <a:xfrm>
            <a:off x="0" y="-1241"/>
            <a:ext cx="13004800" cy="848818"/>
          </a:xfrm>
          <a:prstGeom prst="rect">
            <a:avLst/>
          </a:prstGeom>
          <a:ln w="12700">
            <a:miter lim="400000"/>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354" y="2998752"/>
            <a:ext cx="8675642" cy="6617148"/>
          </a:xfrm>
          <a:prstGeom prst="rect">
            <a:avLst/>
          </a:prstGeom>
        </p:spPr>
      </p:pic>
      <p:sp>
        <p:nvSpPr>
          <p:cNvPr id="6" name="TextBox 5"/>
          <p:cNvSpPr txBox="1"/>
          <p:nvPr/>
        </p:nvSpPr>
        <p:spPr>
          <a:xfrm>
            <a:off x="537897" y="1457772"/>
            <a:ext cx="12631260" cy="13285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4000" u="none" strike="noStrike" cap="none" spc="0" normalizeH="0" baseline="0" dirty="0" smtClean="0">
                <a:ln>
                  <a:noFill/>
                </a:ln>
                <a:solidFill>
                  <a:srgbClr val="000000"/>
                </a:solidFill>
                <a:effectLst/>
                <a:uFillTx/>
                <a:latin typeface="Helvetica" charset="0"/>
                <a:ea typeface="Helvetica" charset="0"/>
                <a:cs typeface="Helvetica" charset="0"/>
                <a:sym typeface="Helvetica Light"/>
              </a:rPr>
              <a:t>Integration</a:t>
            </a:r>
            <a:r>
              <a:rPr kumimoji="0" lang="en-US" sz="4000" u="none" strike="noStrike" cap="none" spc="0" normalizeH="0" dirty="0" smtClean="0">
                <a:ln>
                  <a:noFill/>
                </a:ln>
                <a:solidFill>
                  <a:srgbClr val="000000"/>
                </a:solidFill>
                <a:effectLst/>
                <a:uFillTx/>
                <a:latin typeface="Helvetica" charset="0"/>
                <a:ea typeface="Helvetica" charset="0"/>
                <a:cs typeface="Helvetica" charset="0"/>
                <a:sym typeface="Helvetica Light"/>
              </a:rPr>
              <a:t> </a:t>
            </a:r>
            <a:r>
              <a:rPr kumimoji="0" lang="en-US" sz="4000" u="none" strike="noStrike" cap="none" spc="0" normalizeH="0" dirty="0" smtClean="0">
                <a:ln>
                  <a:noFill/>
                </a:ln>
                <a:solidFill>
                  <a:srgbClr val="000000"/>
                </a:solidFill>
                <a:effectLst/>
                <a:uFillTx/>
                <a:latin typeface="Helvetica" charset="0"/>
                <a:ea typeface="Helvetica" charset="0"/>
                <a:cs typeface="Helvetica" charset="0"/>
                <a:sym typeface="Helvetica Light"/>
              </a:rPr>
              <a:t>Example: Chemistry Peer Mentors Class</a:t>
            </a:r>
            <a:endParaRPr kumimoji="0" lang="en-US" sz="4000" u="none" strike="noStrike" cap="none" spc="0" normalizeH="0" dirty="0" smtClean="0">
              <a:ln>
                <a:noFill/>
              </a:ln>
              <a:solidFill>
                <a:srgbClr val="000000"/>
              </a:solidFill>
              <a:effectLst/>
              <a:uFillTx/>
              <a:latin typeface="Helvetica" charset="0"/>
              <a:ea typeface="Helvetica" charset="0"/>
              <a:cs typeface="Helvetica" charset="0"/>
              <a:sym typeface="Helvetica Light"/>
            </a:endParaRPr>
          </a:p>
          <a:p>
            <a:pPr marL="0" marR="0" indent="0" algn="l" defTabSz="584200" rtl="0" fontAlgn="auto" latinLnBrk="1" hangingPunct="0">
              <a:lnSpc>
                <a:spcPct val="150000"/>
              </a:lnSpc>
              <a:spcBef>
                <a:spcPts val="0"/>
              </a:spcBef>
              <a:spcAft>
                <a:spcPts val="0"/>
              </a:spcAft>
              <a:buClrTx/>
              <a:buSzTx/>
              <a:buFontTx/>
              <a:buNone/>
              <a:tabLst/>
            </a:pPr>
            <a:r>
              <a:rPr lang="en-US" sz="2800" dirty="0" smtClean="0">
                <a:solidFill>
                  <a:srgbClr val="000000"/>
                </a:solidFill>
                <a:cs typeface="Helvetica"/>
              </a:rPr>
              <a:t>Canvas learning module </a:t>
            </a:r>
            <a:r>
              <a:rPr lang="en-US" sz="2800" dirty="0" smtClean="0">
                <a:solidFill>
                  <a:srgbClr val="000000"/>
                </a:solidFill>
                <a:cs typeface="Helvetica"/>
              </a:rPr>
              <a:t>for flipped classroom </a:t>
            </a:r>
            <a:r>
              <a:rPr lang="en-US" sz="2800" dirty="0" smtClean="0">
                <a:solidFill>
                  <a:srgbClr val="000000"/>
                </a:solidFill>
                <a:cs typeface="Helvetica"/>
              </a:rPr>
              <a:t>environment</a:t>
            </a:r>
            <a:endParaRPr kumimoji="0" lang="en-US" sz="2800" u="none" strike="noStrike" cap="none" spc="0" normalizeH="0" baseline="0" dirty="0">
              <a:ln>
                <a:noFill/>
              </a:ln>
              <a:solidFill>
                <a:srgbClr val="000000"/>
              </a:solidFill>
              <a:effectLst/>
              <a:uFillTx/>
              <a:cs typeface="Helvetica"/>
              <a:sym typeface="Helvetica Light"/>
            </a:endParaRPr>
          </a:p>
        </p:txBody>
      </p:sp>
    </p:spTree>
    <p:extLst>
      <p:ext uri="{BB962C8B-B14F-4D97-AF65-F5344CB8AC3E}">
        <p14:creationId xmlns:p14="http://schemas.microsoft.com/office/powerpoint/2010/main" val="9926705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339713" y="1314924"/>
            <a:ext cx="12430726" cy="7769204"/>
          </a:xfrm>
          <a:prstGeom prst="rect">
            <a:avLst/>
          </a:prstGeom>
        </p:spPr>
      </p:pic>
      <p:sp>
        <p:nvSpPr>
          <p:cNvPr id="18" name="TextBox 17"/>
          <p:cNvSpPr txBox="1"/>
          <p:nvPr/>
        </p:nvSpPr>
        <p:spPr>
          <a:xfrm>
            <a:off x="2125052" y="1453196"/>
            <a:ext cx="8848494"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4800" b="0" i="0" u="none" strike="noStrike" cap="none" spc="0" normalizeH="0" baseline="0" dirty="0" smtClean="0">
                <a:ln>
                  <a:noFill/>
                </a:ln>
                <a:solidFill>
                  <a:srgbClr val="FFFFFF"/>
                </a:solidFill>
                <a:effectLst/>
                <a:uFillTx/>
                <a:latin typeface="+mn-lt"/>
                <a:ea typeface="+mn-ea"/>
                <a:cs typeface="+mn-cs"/>
                <a:sym typeface="Helvetica Light"/>
              </a:rPr>
              <a:t>Our BIG Questions </a:t>
            </a:r>
            <a:endParaRPr kumimoji="0" lang="en-US" sz="48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 name="TextBox 1"/>
          <p:cNvSpPr txBox="1"/>
          <p:nvPr/>
        </p:nvSpPr>
        <p:spPr>
          <a:xfrm>
            <a:off x="1103712" y="2682952"/>
            <a:ext cx="10759923"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chemeClr val="bg1"/>
                </a:solidFill>
                <a:effectLst/>
                <a:uFillTx/>
                <a:latin typeface="+mn-lt"/>
                <a:ea typeface="+mn-ea"/>
                <a:cs typeface="+mn-cs"/>
                <a:sym typeface="Helvetica Light"/>
              </a:rPr>
              <a:t>What </a:t>
            </a:r>
            <a:r>
              <a:rPr kumimoji="0" lang="en-US" sz="3600" b="0" i="0" u="none" strike="noStrike" cap="none" spc="0" normalizeH="0" baseline="0" dirty="0" smtClean="0">
                <a:ln>
                  <a:noFill/>
                </a:ln>
                <a:solidFill>
                  <a:schemeClr val="bg1"/>
                </a:solidFill>
                <a:effectLst/>
                <a:uFillTx/>
                <a:latin typeface="+mn-lt"/>
                <a:ea typeface="+mn-ea"/>
                <a:cs typeface="+mn-cs"/>
                <a:sym typeface="Helvetica Light"/>
              </a:rPr>
              <a:t>does</a:t>
            </a:r>
            <a:r>
              <a:rPr kumimoji="0" lang="en-US" sz="3600" b="0" i="0" u="none" strike="noStrike" cap="none" spc="0" normalizeH="0" dirty="0" smtClean="0">
                <a:ln>
                  <a:noFill/>
                </a:ln>
                <a:solidFill>
                  <a:schemeClr val="bg1"/>
                </a:solidFill>
                <a:effectLst/>
                <a:uFillTx/>
                <a:latin typeface="+mn-lt"/>
                <a:ea typeface="+mn-ea"/>
                <a:cs typeface="+mn-cs"/>
                <a:sym typeface="Helvetica Light"/>
              </a:rPr>
              <a:t> </a:t>
            </a:r>
            <a:r>
              <a:rPr kumimoji="0" lang="en-US" sz="3600" b="0" i="0" u="none" strike="noStrike" cap="none" spc="0" normalizeH="0" dirty="0" smtClean="0">
                <a:ln>
                  <a:noFill/>
                </a:ln>
                <a:solidFill>
                  <a:schemeClr val="bg1"/>
                </a:solidFill>
                <a:effectLst/>
                <a:uFillTx/>
                <a:latin typeface="+mn-lt"/>
                <a:ea typeface="+mn-ea"/>
                <a:cs typeface="+mn-cs"/>
                <a:sym typeface="Helvetica Light"/>
              </a:rPr>
              <a:t>the digital era bring to </a:t>
            </a:r>
            <a:r>
              <a:rPr kumimoji="0" lang="en-US" sz="3600" b="0" i="0" u="none" strike="noStrike" cap="none" spc="0" normalizeH="0" dirty="0" smtClean="0">
                <a:ln>
                  <a:noFill/>
                </a:ln>
                <a:solidFill>
                  <a:schemeClr val="bg1"/>
                </a:solidFill>
                <a:effectLst/>
                <a:uFillTx/>
                <a:latin typeface="+mn-lt"/>
                <a:ea typeface="+mn-ea"/>
                <a:cs typeface="+mn-cs"/>
                <a:sym typeface="Helvetica Light"/>
              </a:rPr>
              <a:t>ethics </a:t>
            </a:r>
            <a:r>
              <a:rPr kumimoji="0" lang="en-US" sz="3600" b="0" i="0" u="none" strike="noStrike" cap="none" spc="0" normalizeH="0" dirty="0" err="1" smtClean="0">
                <a:ln>
                  <a:noFill/>
                </a:ln>
                <a:solidFill>
                  <a:schemeClr val="bg1"/>
                </a:solidFill>
                <a:effectLst/>
                <a:uFillTx/>
                <a:latin typeface="+mn-lt"/>
                <a:ea typeface="+mn-ea"/>
                <a:cs typeface="+mn-cs"/>
                <a:sym typeface="Helvetica Light"/>
              </a:rPr>
              <a:t>education</a:t>
            </a:r>
            <a:r>
              <a:rPr kumimoji="0" lang="en-US" sz="3600" b="0" i="0" u="none" strike="noStrike" cap="none" spc="0" normalizeH="0" dirty="0" err="1" smtClean="0">
                <a:ln>
                  <a:noFill/>
                </a:ln>
                <a:solidFill>
                  <a:schemeClr val="bg1"/>
                </a:solidFill>
                <a:effectLst/>
                <a:uFillTx/>
                <a:latin typeface="+mn-lt"/>
                <a:ea typeface="+mn-ea"/>
                <a:cs typeface="+mn-cs"/>
                <a:sym typeface="Helvetica Light"/>
              </a:rPr>
              <a:t>?</a:t>
            </a:r>
            <a:r>
              <a:rPr lang="en-US" dirty="0" err="1" smtClean="0">
                <a:solidFill>
                  <a:srgbClr val="FFFFFF"/>
                </a:solidFill>
              </a:rPr>
              <a:t>How</a:t>
            </a:r>
            <a:r>
              <a:rPr lang="en-US" dirty="0" smtClean="0">
                <a:solidFill>
                  <a:srgbClr val="FFFFFF"/>
                </a:solidFill>
              </a:rPr>
              <a:t> </a:t>
            </a:r>
            <a:r>
              <a:rPr lang="en-US" dirty="0">
                <a:solidFill>
                  <a:srgbClr val="FFFFFF"/>
                </a:solidFill>
              </a:rPr>
              <a:t>can we best meet </a:t>
            </a:r>
            <a:r>
              <a:rPr lang="en-US" dirty="0" smtClean="0">
                <a:solidFill>
                  <a:srgbClr val="FFFFFF"/>
                </a:solidFill>
              </a:rPr>
              <a:t>those challenges?</a:t>
            </a:r>
            <a:endParaRPr lang="en-US" dirty="0"/>
          </a:p>
          <a:p>
            <a:pPr marL="0" marR="0" indent="0" algn="l"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chemeClr val="bg1"/>
              </a:solidFill>
              <a:effectLst/>
              <a:uFillTx/>
              <a:latin typeface="+mn-lt"/>
              <a:ea typeface="+mn-ea"/>
              <a:cs typeface="+mn-cs"/>
              <a:sym typeface="Helvetica Light"/>
            </a:endParaRPr>
          </a:p>
        </p:txBody>
      </p:sp>
      <p:sp>
        <p:nvSpPr>
          <p:cNvPr id="4" name="TextBox 3"/>
          <p:cNvSpPr txBox="1"/>
          <p:nvPr/>
        </p:nvSpPr>
        <p:spPr>
          <a:xfrm>
            <a:off x="1103711" y="7190379"/>
            <a:ext cx="10147318"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en-US" dirty="0" smtClean="0">
                <a:solidFill>
                  <a:srgbClr val="FFFFFF"/>
                </a:solidFill>
              </a:rPr>
              <a:t>What </a:t>
            </a:r>
            <a:r>
              <a:rPr kumimoji="0" lang="en-US" sz="3600" b="0" i="0" u="none" strike="noStrike" cap="none" spc="0" normalizeH="0" baseline="0" dirty="0" smtClean="0">
                <a:ln>
                  <a:noFill/>
                </a:ln>
                <a:solidFill>
                  <a:srgbClr val="FFFFFF"/>
                </a:solidFill>
                <a:effectLst/>
                <a:uFillTx/>
                <a:latin typeface="+mn-lt"/>
                <a:ea typeface="+mn-ea"/>
                <a:cs typeface="+mn-cs"/>
                <a:sym typeface="Helvetica Light"/>
              </a:rPr>
              <a:t>pedagogical resources </a:t>
            </a:r>
            <a:r>
              <a:rPr kumimoji="0" lang="en-US" sz="3600" b="0" i="0" u="none" strike="noStrike" cap="none" spc="0" normalizeH="0" baseline="0" dirty="0" smtClean="0">
                <a:ln>
                  <a:noFill/>
                </a:ln>
                <a:solidFill>
                  <a:srgbClr val="FFFFFF"/>
                </a:solidFill>
                <a:effectLst/>
                <a:uFillTx/>
                <a:latin typeface="+mn-lt"/>
                <a:ea typeface="+mn-ea"/>
                <a:cs typeface="+mn-cs"/>
                <a:sym typeface="Helvetica Light"/>
              </a:rPr>
              <a:t>will </a:t>
            </a:r>
            <a:r>
              <a:rPr kumimoji="0" lang="en-US" sz="3600" b="0" i="0" u="none" strike="noStrike" cap="none" spc="0" normalizeH="0" baseline="0" dirty="0" smtClean="0">
                <a:ln>
                  <a:noFill/>
                </a:ln>
                <a:solidFill>
                  <a:srgbClr val="FFFFFF"/>
                </a:solidFill>
                <a:effectLst/>
                <a:uFillTx/>
                <a:latin typeface="+mn-lt"/>
                <a:ea typeface="+mn-ea"/>
                <a:cs typeface="+mn-cs"/>
                <a:sym typeface="Helvetica Light"/>
              </a:rPr>
              <a:t>serve our </a:t>
            </a:r>
            <a:r>
              <a:rPr kumimoji="0" lang="en-US" sz="3600" b="0" i="0" u="none" strike="noStrike" cap="none" spc="0" normalizeH="0" dirty="0" smtClean="0">
                <a:ln>
                  <a:noFill/>
                </a:ln>
                <a:solidFill>
                  <a:srgbClr val="FFFFFF"/>
                </a:solidFill>
                <a:effectLst/>
                <a:uFillTx/>
                <a:latin typeface="+mn-lt"/>
                <a:ea typeface="+mn-ea"/>
                <a:cs typeface="+mn-cs"/>
                <a:sym typeface="Helvetica Light"/>
              </a:rPr>
              <a:t>own campus </a:t>
            </a:r>
            <a:r>
              <a:rPr kumimoji="0" lang="en-US" sz="3600" b="0" i="0" u="none" strike="noStrike" cap="none" spc="0" normalizeH="0" baseline="0" dirty="0" smtClean="0">
                <a:ln>
                  <a:noFill/>
                </a:ln>
                <a:solidFill>
                  <a:srgbClr val="FFFFFF"/>
                </a:solidFill>
                <a:effectLst/>
                <a:uFillTx/>
                <a:latin typeface="+mn-lt"/>
                <a:ea typeface="+mn-ea"/>
                <a:cs typeface="+mn-cs"/>
                <a:sym typeface="Helvetica Light"/>
              </a:rPr>
              <a:t>and the needs of instructors</a:t>
            </a:r>
            <a:r>
              <a:rPr kumimoji="0" lang="en-US" sz="3600" b="0" i="0" u="none" strike="noStrike" cap="none" spc="0" normalizeH="0" dirty="0" smtClean="0">
                <a:ln>
                  <a:noFill/>
                </a:ln>
                <a:solidFill>
                  <a:srgbClr val="FFFFFF"/>
                </a:solidFill>
                <a:effectLst/>
                <a:uFillTx/>
                <a:latin typeface="+mn-lt"/>
                <a:ea typeface="+mn-ea"/>
                <a:cs typeface="+mn-cs"/>
                <a:sym typeface="Helvetica Light"/>
              </a:rPr>
              <a:t> elsewhere?</a:t>
            </a: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 name="Rectangle 5"/>
          <p:cNvSpPr/>
          <p:nvPr/>
        </p:nvSpPr>
        <p:spPr>
          <a:xfrm>
            <a:off x="1103711" y="6075742"/>
            <a:ext cx="11238057" cy="646331"/>
          </a:xfrm>
          <a:prstGeom prst="rect">
            <a:avLst/>
          </a:prstGeom>
        </p:spPr>
        <p:txBody>
          <a:bodyPr wrap="square">
            <a:spAutoFit/>
          </a:bodyPr>
          <a:lstStyle/>
          <a:p>
            <a:pPr algn="l" rtl="0" latinLnBrk="1" hangingPunct="0"/>
            <a:r>
              <a:rPr lang="en-US" dirty="0" smtClean="0">
                <a:solidFill>
                  <a:schemeClr val="bg1"/>
                </a:solidFill>
              </a:rPr>
              <a:t>How do we support trends toward </a:t>
            </a:r>
            <a:r>
              <a:rPr lang="en-US" dirty="0" err="1" smtClean="0">
                <a:solidFill>
                  <a:schemeClr val="bg1"/>
                </a:solidFill>
              </a:rPr>
              <a:t>interdisciplinarity</a:t>
            </a:r>
            <a:r>
              <a:rPr lang="en-US" dirty="0" smtClean="0">
                <a:solidFill>
                  <a:schemeClr val="bg1"/>
                </a:solidFill>
              </a:rPr>
              <a:t>?</a:t>
            </a:r>
            <a:endParaRPr lang="en-US" dirty="0">
              <a:solidFill>
                <a:schemeClr val="bg1"/>
              </a:solidFill>
            </a:endParaRPr>
          </a:p>
        </p:txBody>
      </p:sp>
      <p:pic>
        <p:nvPicPr>
          <p:cNvPr id="7" name="Screen Shot 2014-12-12 at 9.41.17 AM.png"/>
          <p:cNvPicPr/>
          <p:nvPr/>
        </p:nvPicPr>
        <p:blipFill>
          <a:blip r:embed="rId3">
            <a:extLst/>
          </a:blip>
          <a:stretch>
            <a:fillRect/>
          </a:stretch>
        </p:blipFill>
        <p:spPr>
          <a:xfrm>
            <a:off x="0" y="-1241"/>
            <a:ext cx="13004800" cy="848818"/>
          </a:xfrm>
          <a:prstGeom prst="rect">
            <a:avLst/>
          </a:prstGeom>
          <a:ln w="12700">
            <a:miter lim="400000"/>
          </a:ln>
        </p:spPr>
      </p:pic>
    </p:spTree>
    <p:extLst>
      <p:ext uri="{BB962C8B-B14F-4D97-AF65-F5344CB8AC3E}">
        <p14:creationId xmlns:p14="http://schemas.microsoft.com/office/powerpoint/2010/main" val="35854096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 Shot 2014-12-12 at 9.41.17 AM.png"/>
          <p:cNvPicPr/>
          <p:nvPr/>
        </p:nvPicPr>
        <p:blipFill>
          <a:blip r:embed="rId2">
            <a:extLst/>
          </a:blip>
          <a:stretch>
            <a:fillRect/>
          </a:stretch>
        </p:blipFill>
        <p:spPr>
          <a:xfrm>
            <a:off x="0" y="-1241"/>
            <a:ext cx="13004800" cy="848818"/>
          </a:xfrm>
          <a:prstGeom prst="rect">
            <a:avLst/>
          </a:prstGeom>
          <a:ln w="12700">
            <a:miter lim="400000"/>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269" y="2391967"/>
            <a:ext cx="10970261" cy="31913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270" y="5650782"/>
            <a:ext cx="10970260" cy="152586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270" y="7244110"/>
            <a:ext cx="10970260" cy="2024512"/>
          </a:xfrm>
          <a:prstGeom prst="rect">
            <a:avLst/>
          </a:prstGeom>
        </p:spPr>
      </p:pic>
      <p:sp>
        <p:nvSpPr>
          <p:cNvPr id="8" name="TextBox 7"/>
          <p:cNvSpPr txBox="1"/>
          <p:nvPr/>
        </p:nvSpPr>
        <p:spPr>
          <a:xfrm>
            <a:off x="537897" y="1063398"/>
            <a:ext cx="12631260" cy="13285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4000" u="none" strike="noStrike" cap="none" spc="0" normalizeH="0" baseline="0" dirty="0" smtClean="0">
                <a:ln>
                  <a:noFill/>
                </a:ln>
                <a:solidFill>
                  <a:srgbClr val="000000"/>
                </a:solidFill>
                <a:effectLst/>
                <a:uFillTx/>
                <a:latin typeface="Helvetica" charset="0"/>
                <a:ea typeface="Helvetica" charset="0"/>
                <a:cs typeface="Helvetica" charset="0"/>
                <a:sym typeface="Helvetica Light"/>
              </a:rPr>
              <a:t>Integration</a:t>
            </a:r>
            <a:r>
              <a:rPr kumimoji="0" lang="en-US" sz="4000" u="none" strike="noStrike" cap="none" spc="0" normalizeH="0" dirty="0" smtClean="0">
                <a:ln>
                  <a:noFill/>
                </a:ln>
                <a:solidFill>
                  <a:srgbClr val="000000"/>
                </a:solidFill>
                <a:effectLst/>
                <a:uFillTx/>
                <a:latin typeface="Helvetica" charset="0"/>
                <a:ea typeface="Helvetica" charset="0"/>
                <a:cs typeface="Helvetica" charset="0"/>
                <a:sym typeface="Helvetica Light"/>
              </a:rPr>
              <a:t> </a:t>
            </a:r>
            <a:r>
              <a:rPr kumimoji="0" lang="en-US" sz="4000" u="none" strike="noStrike" cap="none" spc="0" normalizeH="0" dirty="0" smtClean="0">
                <a:ln>
                  <a:noFill/>
                </a:ln>
                <a:solidFill>
                  <a:srgbClr val="000000"/>
                </a:solidFill>
                <a:effectLst/>
                <a:uFillTx/>
                <a:latin typeface="Helvetica" charset="0"/>
                <a:ea typeface="Helvetica" charset="0"/>
                <a:cs typeface="Helvetica" charset="0"/>
                <a:sym typeface="Helvetica Light"/>
              </a:rPr>
              <a:t>Example: Chemistry Peer Mentors Class</a:t>
            </a:r>
            <a:endParaRPr kumimoji="0" lang="en-US" sz="4000" u="none" strike="noStrike" cap="none" spc="0" normalizeH="0" dirty="0" smtClean="0">
              <a:ln>
                <a:noFill/>
              </a:ln>
              <a:solidFill>
                <a:srgbClr val="000000"/>
              </a:solidFill>
              <a:effectLst/>
              <a:uFillTx/>
              <a:latin typeface="Helvetica" charset="0"/>
              <a:ea typeface="Helvetica" charset="0"/>
              <a:cs typeface="Helvetica" charset="0"/>
              <a:sym typeface="Helvetica Light"/>
            </a:endParaRPr>
          </a:p>
          <a:p>
            <a:pPr marL="0" marR="0" indent="0" algn="l" defTabSz="584200" rtl="0" fontAlgn="auto" latinLnBrk="1" hangingPunct="0">
              <a:lnSpc>
                <a:spcPct val="150000"/>
              </a:lnSpc>
              <a:spcBef>
                <a:spcPts val="0"/>
              </a:spcBef>
              <a:spcAft>
                <a:spcPts val="0"/>
              </a:spcAft>
              <a:buClrTx/>
              <a:buSzTx/>
              <a:buFontTx/>
              <a:buNone/>
              <a:tabLst/>
            </a:pPr>
            <a:r>
              <a:rPr lang="en-US" sz="2800" dirty="0" smtClean="0">
                <a:solidFill>
                  <a:srgbClr val="000000"/>
                </a:solidFill>
                <a:cs typeface="Helvetica"/>
              </a:rPr>
              <a:t>Canvas learning module </a:t>
            </a:r>
            <a:r>
              <a:rPr lang="en-US" sz="2800" dirty="0" smtClean="0">
                <a:solidFill>
                  <a:srgbClr val="000000"/>
                </a:solidFill>
                <a:cs typeface="Helvetica"/>
              </a:rPr>
              <a:t>for flipped classroom </a:t>
            </a:r>
            <a:r>
              <a:rPr lang="en-US" sz="2800" dirty="0" smtClean="0">
                <a:solidFill>
                  <a:srgbClr val="000000"/>
                </a:solidFill>
                <a:cs typeface="Helvetica"/>
              </a:rPr>
              <a:t>environment</a:t>
            </a:r>
            <a:endParaRPr kumimoji="0" lang="en-US" sz="2800" u="none" strike="noStrike" cap="none" spc="0" normalizeH="0" baseline="0" dirty="0">
              <a:ln>
                <a:noFill/>
              </a:ln>
              <a:solidFill>
                <a:srgbClr val="000000"/>
              </a:solidFill>
              <a:effectLst/>
              <a:uFillTx/>
              <a:cs typeface="Helvetica"/>
              <a:sym typeface="Helvetica Light"/>
            </a:endParaRPr>
          </a:p>
        </p:txBody>
      </p:sp>
    </p:spTree>
    <p:extLst>
      <p:ext uri="{BB962C8B-B14F-4D97-AF65-F5344CB8AC3E}">
        <p14:creationId xmlns:p14="http://schemas.microsoft.com/office/powerpoint/2010/main" val="10564417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8118" y="8718090"/>
            <a:ext cx="11801135" cy="787903"/>
          </a:xfrm>
          <a:prstGeom prst="rect">
            <a:avLst/>
          </a:prstGeom>
          <a:noFill/>
        </p:spPr>
        <p:txBody>
          <a:bodyPr wrap="square" lIns="130039" tIns="65020" rIns="130039" bIns="65020" rtlCol="0">
            <a:spAutoFit/>
          </a:bodyPr>
          <a:lstStyle/>
          <a:p>
            <a:pPr lvl="0" algn="l">
              <a:defRPr sz="1800"/>
            </a:pPr>
            <a:r>
              <a:rPr lang="en-US" sz="4100" b="1" dirty="0">
                <a:latin typeface="Helvetica"/>
                <a:cs typeface="Helvetica"/>
              </a:rPr>
              <a:t>90%</a:t>
            </a:r>
            <a:r>
              <a:rPr lang="en-US" sz="4100" dirty="0">
                <a:latin typeface="Helvetica"/>
                <a:cs typeface="Helvetica"/>
              </a:rPr>
              <a:t> of </a:t>
            </a:r>
            <a:r>
              <a:rPr lang="en-US" sz="4100" dirty="0" smtClean="0">
                <a:latin typeface="Helvetica"/>
                <a:cs typeface="Helvetica"/>
              </a:rPr>
              <a:t>students </a:t>
            </a:r>
            <a:r>
              <a:rPr lang="en-US" sz="4100" dirty="0">
                <a:latin typeface="Helvetica"/>
                <a:cs typeface="Helvetica"/>
              </a:rPr>
              <a:t>found them helpful to learning</a:t>
            </a:r>
          </a:p>
        </p:txBody>
      </p:sp>
      <p:sp>
        <p:nvSpPr>
          <p:cNvPr id="6" name="Rectangle 5"/>
          <p:cNvSpPr/>
          <p:nvPr/>
        </p:nvSpPr>
        <p:spPr>
          <a:xfrm>
            <a:off x="2924563" y="8179097"/>
            <a:ext cx="8059416" cy="484744"/>
          </a:xfrm>
          <a:prstGeom prst="rect">
            <a:avLst/>
          </a:prstGeom>
        </p:spPr>
        <p:txBody>
          <a:bodyPr wrap="square" lIns="91435" tIns="45718" rIns="91435" bIns="45718">
            <a:spAutoFit/>
          </a:bodyPr>
          <a:lstStyle/>
          <a:p>
            <a:pPr algn="l">
              <a:lnSpc>
                <a:spcPct val="150000"/>
              </a:lnSpc>
              <a:defRPr sz="1800"/>
            </a:pPr>
            <a:r>
              <a:rPr lang="en-US" dirty="0">
                <a:latin typeface="Helvetica"/>
                <a:cs typeface="Helvetica"/>
              </a:rPr>
              <a:t>(</a:t>
            </a:r>
            <a:r>
              <a:rPr lang="en-US" dirty="0" smtClean="0">
                <a:latin typeface="Helvetica"/>
                <a:cs typeface="Helvetica"/>
              </a:rPr>
              <a:t>Survey results from </a:t>
            </a:r>
            <a:r>
              <a:rPr lang="en-US" dirty="0">
                <a:latin typeface="Helvetica"/>
                <a:cs typeface="Helvetica"/>
              </a:rPr>
              <a:t>~4,500 </a:t>
            </a:r>
            <a:r>
              <a:rPr lang="en-US" dirty="0" smtClean="0">
                <a:latin typeface="Helvetica"/>
                <a:cs typeface="Helvetica"/>
              </a:rPr>
              <a:t>students </a:t>
            </a:r>
            <a:r>
              <a:rPr lang="en-US" dirty="0">
                <a:latin typeface="Helvetica"/>
                <a:cs typeface="Helvetica"/>
              </a:rPr>
              <a:t>over three </a:t>
            </a:r>
            <a:r>
              <a:rPr lang="en-US" dirty="0" smtClean="0">
                <a:latin typeface="Helvetica"/>
                <a:cs typeface="Helvetica"/>
              </a:rPr>
              <a:t>semesters, 2014 </a:t>
            </a:r>
            <a:r>
              <a:rPr lang="en-US" dirty="0">
                <a:latin typeface="Helvetica"/>
                <a:cs typeface="Helvetica"/>
              </a:rPr>
              <a:t>– 2015)</a:t>
            </a:r>
          </a:p>
        </p:txBody>
      </p:sp>
      <p:graphicFrame>
        <p:nvGraphicFramePr>
          <p:cNvPr id="16" name="Chart 15"/>
          <p:cNvGraphicFramePr>
            <a:graphicFrameLocks/>
          </p:cNvGraphicFramePr>
          <p:nvPr>
            <p:extLst>
              <p:ext uri="{D42A27DB-BD31-4B8C-83A1-F6EECF244321}">
                <p14:modId xmlns:p14="http://schemas.microsoft.com/office/powerpoint/2010/main" val="3119921756"/>
              </p:ext>
            </p:extLst>
          </p:nvPr>
        </p:nvGraphicFramePr>
        <p:xfrm>
          <a:off x="2970468" y="1887494"/>
          <a:ext cx="6000850" cy="5967283"/>
        </p:xfrm>
        <a:graphic>
          <a:graphicData uri="http://schemas.openxmlformats.org/drawingml/2006/chart">
            <c:chart xmlns:c="http://schemas.openxmlformats.org/drawingml/2006/chart" xmlns:r="http://schemas.openxmlformats.org/officeDocument/2006/relationships" r:id="rId2"/>
          </a:graphicData>
        </a:graphic>
      </p:graphicFrame>
      <p:pic>
        <p:nvPicPr>
          <p:cNvPr id="7" name="Screen Shot 2014-12-12 at 9.41.17 AM.png"/>
          <p:cNvPicPr/>
          <p:nvPr/>
        </p:nvPicPr>
        <p:blipFill>
          <a:blip r:embed="rId3">
            <a:extLst/>
          </a:blip>
          <a:stretch>
            <a:fillRect/>
          </a:stretch>
        </p:blipFill>
        <p:spPr>
          <a:xfrm>
            <a:off x="0" y="-1241"/>
            <a:ext cx="13004800" cy="848818"/>
          </a:xfrm>
          <a:prstGeom prst="rect">
            <a:avLst/>
          </a:prstGeom>
          <a:ln w="12700">
            <a:miter lim="400000"/>
          </a:ln>
        </p:spPr>
      </p:pic>
      <p:sp>
        <p:nvSpPr>
          <p:cNvPr id="8" name="Shape 108"/>
          <p:cNvSpPr/>
          <p:nvPr/>
        </p:nvSpPr>
        <p:spPr>
          <a:xfrm>
            <a:off x="1078118" y="1109341"/>
            <a:ext cx="12053159" cy="748923"/>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a:defRPr sz="1800"/>
            </a:pPr>
            <a:r>
              <a:rPr lang="en-US" sz="4200" dirty="0" smtClean="0">
                <a:latin typeface="Helvetica"/>
                <a:cs typeface="Helvetica"/>
              </a:rPr>
              <a:t>Video Assessment: Helpfulness for Learning</a:t>
            </a:r>
          </a:p>
        </p:txBody>
      </p:sp>
      <p:sp>
        <p:nvSpPr>
          <p:cNvPr id="9" name="TextBox 8"/>
          <p:cNvSpPr txBox="1"/>
          <p:nvPr/>
        </p:nvSpPr>
        <p:spPr>
          <a:xfrm>
            <a:off x="2970468" y="7815401"/>
            <a:ext cx="8059416" cy="49500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50000"/>
              </a:lnSpc>
              <a:defRPr sz="1800"/>
            </a:pPr>
            <a:r>
              <a:rPr lang="en-US" sz="1800" i="1" dirty="0" smtClean="0">
                <a:cs typeface="Helvetica"/>
              </a:rPr>
              <a:t>“How helpful was the video for explaining the ethics concept _________?”</a:t>
            </a:r>
            <a:endParaRPr lang="en-US" sz="1800" i="1" dirty="0">
              <a:cs typeface="Helvetica"/>
            </a:endParaRPr>
          </a:p>
        </p:txBody>
      </p:sp>
    </p:spTree>
    <p:extLst>
      <p:ext uri="{BB962C8B-B14F-4D97-AF65-F5344CB8AC3E}">
        <p14:creationId xmlns:p14="http://schemas.microsoft.com/office/powerpoint/2010/main" val="3286570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2718" y="7917870"/>
            <a:ext cx="1171240" cy="392926"/>
          </a:xfrm>
          <a:prstGeom prst="rect">
            <a:avLst/>
          </a:prstGeom>
          <a:noFill/>
        </p:spPr>
        <p:txBody>
          <a:bodyPr wrap="none" lIns="130046" tIns="65023" rIns="130046" bIns="65023" rtlCol="0">
            <a:spAutoFit/>
          </a:bodyPr>
          <a:lstStyle/>
          <a:p>
            <a:r>
              <a:rPr lang="en-US" sz="1700" b="1" i="1" dirty="0" smtClean="0">
                <a:latin typeface="Helvetica Light"/>
                <a:cs typeface="Helvetica Light"/>
              </a:rPr>
              <a:t>BEFORE</a:t>
            </a:r>
            <a:endParaRPr lang="en-US" sz="1700" b="1" dirty="0">
              <a:latin typeface="Helvetica Light"/>
              <a:cs typeface="Helvetica Light"/>
            </a:endParaRPr>
          </a:p>
        </p:txBody>
      </p:sp>
      <p:sp>
        <p:nvSpPr>
          <p:cNvPr id="12" name="TextBox 11"/>
          <p:cNvSpPr txBox="1"/>
          <p:nvPr/>
        </p:nvSpPr>
        <p:spPr>
          <a:xfrm>
            <a:off x="9661230" y="8067869"/>
            <a:ext cx="978879" cy="392926"/>
          </a:xfrm>
          <a:prstGeom prst="rect">
            <a:avLst/>
          </a:prstGeom>
          <a:noFill/>
        </p:spPr>
        <p:txBody>
          <a:bodyPr wrap="none" lIns="130046" tIns="65023" rIns="130046" bIns="65023" rtlCol="0">
            <a:spAutoFit/>
          </a:bodyPr>
          <a:lstStyle/>
          <a:p>
            <a:r>
              <a:rPr lang="en-US" sz="1700" b="1" i="1" dirty="0" smtClean="0">
                <a:latin typeface="Helvetica Light"/>
                <a:cs typeface="Helvetica Light"/>
              </a:rPr>
              <a:t>AFTER</a:t>
            </a:r>
            <a:endParaRPr lang="en-US" sz="1700" dirty="0">
              <a:latin typeface="Helvetica Light"/>
              <a:cs typeface="Helvetica Light"/>
            </a:endParaRPr>
          </a:p>
        </p:txBody>
      </p:sp>
      <p:sp>
        <p:nvSpPr>
          <p:cNvPr id="4" name="Right Arrow 3"/>
          <p:cNvSpPr/>
          <p:nvPr/>
        </p:nvSpPr>
        <p:spPr>
          <a:xfrm>
            <a:off x="6138268" y="5409848"/>
            <a:ext cx="678619" cy="359406"/>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30046" tIns="65023" rIns="130046" bIns="65023" rtlCol="0" anchor="ctr"/>
          <a:lstStyle/>
          <a:p>
            <a:pPr algn="ctr"/>
            <a:endParaRPr lang="en-US"/>
          </a:p>
        </p:txBody>
      </p:sp>
      <p:sp>
        <p:nvSpPr>
          <p:cNvPr id="26" name="Rectangle 25"/>
          <p:cNvSpPr/>
          <p:nvPr/>
        </p:nvSpPr>
        <p:spPr>
          <a:xfrm>
            <a:off x="557224" y="1076234"/>
            <a:ext cx="11559250" cy="738664"/>
          </a:xfrm>
          <a:prstGeom prst="rect">
            <a:avLst/>
          </a:prstGeom>
        </p:spPr>
        <p:txBody>
          <a:bodyPr wrap="square">
            <a:spAutoFit/>
          </a:bodyPr>
          <a:lstStyle/>
          <a:p>
            <a:pPr lvl="0" algn="l">
              <a:defRPr sz="1800"/>
            </a:pPr>
            <a:r>
              <a:rPr lang="en-US" sz="4200" dirty="0" smtClean="0">
                <a:latin typeface="Helvetica"/>
                <a:cs typeface="Helvetica"/>
              </a:rPr>
              <a:t>Video Assessment: Student Confidence Levels</a:t>
            </a:r>
            <a:endParaRPr lang="en-US" sz="4200" dirty="0">
              <a:latin typeface="Helvetica"/>
              <a:cs typeface="Helvetica"/>
            </a:endParaRPr>
          </a:p>
        </p:txBody>
      </p:sp>
      <p:sp>
        <p:nvSpPr>
          <p:cNvPr id="27" name="TextBox 26"/>
          <p:cNvSpPr txBox="1"/>
          <p:nvPr/>
        </p:nvSpPr>
        <p:spPr>
          <a:xfrm>
            <a:off x="957596" y="1923512"/>
            <a:ext cx="10749580" cy="646331"/>
          </a:xfrm>
          <a:prstGeom prst="rect">
            <a:avLst/>
          </a:prstGeom>
          <a:noFill/>
        </p:spPr>
        <p:txBody>
          <a:bodyPr wrap="square" rtlCol="0">
            <a:spAutoFit/>
          </a:bodyPr>
          <a:lstStyle/>
          <a:p>
            <a:pPr algn="l"/>
            <a:r>
              <a:rPr lang="en-US" sz="1800" i="1" dirty="0" smtClean="0">
                <a:cs typeface="Helvetica"/>
              </a:rPr>
              <a:t>“Rate your confidence in your ability to identify, explain, engage in a conversation about, and make an informed decision based on the ethics concept _________ both before and after watching this video</a:t>
            </a:r>
            <a:r>
              <a:rPr lang="is-IS" sz="1800" i="1" dirty="0">
                <a:cs typeface="Helvetica"/>
              </a:rPr>
              <a:t>.</a:t>
            </a:r>
            <a:r>
              <a:rPr lang="is-IS" sz="1800" i="1" dirty="0" smtClean="0">
                <a:cs typeface="Helvetica"/>
              </a:rPr>
              <a:t>”</a:t>
            </a:r>
            <a:endParaRPr lang="en-US" sz="1800" i="1" dirty="0">
              <a:cs typeface="Helvetica"/>
            </a:endParaRPr>
          </a:p>
        </p:txBody>
      </p:sp>
      <p:sp>
        <p:nvSpPr>
          <p:cNvPr id="28" name="TextBox 27"/>
          <p:cNvSpPr txBox="1"/>
          <p:nvPr/>
        </p:nvSpPr>
        <p:spPr>
          <a:xfrm>
            <a:off x="1018657" y="8560909"/>
            <a:ext cx="11224725" cy="993090"/>
          </a:xfrm>
          <a:prstGeom prst="rect">
            <a:avLst/>
          </a:prstGeom>
          <a:noFill/>
        </p:spPr>
        <p:txBody>
          <a:bodyPr wrap="square" lIns="130046" tIns="65023" rIns="130046" bIns="65023" rtlCol="0">
            <a:spAutoFit/>
          </a:bodyPr>
          <a:lstStyle/>
          <a:p>
            <a:pPr algn="l" rtl="0" latinLnBrk="1" hangingPunct="0"/>
            <a:r>
              <a:rPr lang="en-US" sz="2800" dirty="0">
                <a:solidFill>
                  <a:srgbClr val="000000"/>
                </a:solidFill>
                <a:latin typeface="Helvetica"/>
                <a:cs typeface="Helvetica"/>
              </a:rPr>
              <a:t>78% of </a:t>
            </a:r>
            <a:r>
              <a:rPr lang="en-US" sz="2800" dirty="0" smtClean="0">
                <a:solidFill>
                  <a:srgbClr val="000000"/>
                </a:solidFill>
                <a:latin typeface="Helvetica"/>
                <a:cs typeface="Helvetica"/>
              </a:rPr>
              <a:t>students </a:t>
            </a:r>
            <a:r>
              <a:rPr lang="en-US" sz="2800" i="1" dirty="0" smtClean="0">
                <a:solidFill>
                  <a:srgbClr val="000000"/>
                </a:solidFill>
                <a:latin typeface="Helvetica"/>
                <a:cs typeface="Helvetica"/>
              </a:rPr>
              <a:t>not</a:t>
            </a:r>
            <a:r>
              <a:rPr lang="en-US" sz="2800" dirty="0" smtClean="0">
                <a:solidFill>
                  <a:srgbClr val="000000"/>
                </a:solidFill>
                <a:latin typeface="Helvetica"/>
                <a:cs typeface="Helvetica"/>
              </a:rPr>
              <a:t> confident in their ability to identify or apply ethics concepts reported a rise in confidence levels after </a:t>
            </a:r>
            <a:r>
              <a:rPr lang="en-US" sz="2800" dirty="0">
                <a:solidFill>
                  <a:srgbClr val="000000"/>
                </a:solidFill>
                <a:latin typeface="Helvetica"/>
                <a:cs typeface="Helvetica"/>
              </a:rPr>
              <a:t>viewing </a:t>
            </a:r>
            <a:r>
              <a:rPr lang="en-US" sz="2800" dirty="0" smtClean="0">
                <a:solidFill>
                  <a:srgbClr val="000000"/>
                </a:solidFill>
                <a:latin typeface="Helvetica"/>
                <a:cs typeface="Helvetica"/>
              </a:rPr>
              <a:t>the </a:t>
            </a:r>
            <a:r>
              <a:rPr lang="en-US" sz="2800" dirty="0">
                <a:solidFill>
                  <a:srgbClr val="000000"/>
                </a:solidFill>
                <a:latin typeface="Helvetica"/>
                <a:cs typeface="Helvetica"/>
              </a:rPr>
              <a:t>video</a:t>
            </a:r>
          </a:p>
        </p:txBody>
      </p:sp>
      <p:graphicFrame>
        <p:nvGraphicFramePr>
          <p:cNvPr id="35" name="Chart 34"/>
          <p:cNvGraphicFramePr>
            <a:graphicFrameLocks/>
          </p:cNvGraphicFramePr>
          <p:nvPr>
            <p:extLst>
              <p:ext uri="{D42A27DB-BD31-4B8C-83A1-F6EECF244321}">
                <p14:modId xmlns:p14="http://schemas.microsoft.com/office/powerpoint/2010/main" val="2279408436"/>
              </p:ext>
            </p:extLst>
          </p:nvPr>
        </p:nvGraphicFramePr>
        <p:xfrm>
          <a:off x="557224" y="2660769"/>
          <a:ext cx="5425298" cy="5312302"/>
        </p:xfrm>
        <a:graphic>
          <a:graphicData uri="http://schemas.openxmlformats.org/drawingml/2006/chart">
            <c:chart xmlns:c="http://schemas.openxmlformats.org/drawingml/2006/chart" xmlns:r="http://schemas.openxmlformats.org/officeDocument/2006/relationships" r:id="rId3"/>
          </a:graphicData>
        </a:graphic>
      </p:graphicFrame>
      <p:grpSp>
        <p:nvGrpSpPr>
          <p:cNvPr id="29" name="Group 28"/>
          <p:cNvGrpSpPr/>
          <p:nvPr/>
        </p:nvGrpSpPr>
        <p:grpSpPr>
          <a:xfrm>
            <a:off x="1237583" y="3614915"/>
            <a:ext cx="3979283" cy="3589866"/>
            <a:chOff x="473426" y="2931193"/>
            <a:chExt cx="3471975" cy="2864036"/>
          </a:xfrm>
        </p:grpSpPr>
        <p:sp>
          <p:nvSpPr>
            <p:cNvPr id="31" name="TextBox 30"/>
            <p:cNvSpPr txBox="1"/>
            <p:nvPr/>
          </p:nvSpPr>
          <p:spPr>
            <a:xfrm>
              <a:off x="473426" y="4463563"/>
              <a:ext cx="937197" cy="466541"/>
            </a:xfrm>
            <a:prstGeom prst="rect">
              <a:avLst/>
            </a:prstGeom>
            <a:noFill/>
          </p:spPr>
          <p:txBody>
            <a:bodyPr wrap="none" rtlCol="0">
              <a:spAutoFit/>
            </a:bodyPr>
            <a:lstStyle/>
            <a:p>
              <a:pPr algn="ctr"/>
              <a:r>
                <a:rPr lang="en-US" sz="1600" dirty="0" smtClean="0">
                  <a:solidFill>
                    <a:srgbClr val="000000"/>
                  </a:solidFill>
                </a:rPr>
                <a:t>Confident</a:t>
              </a:r>
              <a:endParaRPr lang="en-US" sz="1600" dirty="0">
                <a:solidFill>
                  <a:srgbClr val="000000"/>
                </a:solidFill>
              </a:endParaRPr>
            </a:p>
            <a:p>
              <a:pPr algn="ctr"/>
              <a:r>
                <a:rPr lang="en-US" sz="1600" dirty="0">
                  <a:solidFill>
                    <a:srgbClr val="000000"/>
                  </a:solidFill>
                </a:rPr>
                <a:t>31%</a:t>
              </a:r>
            </a:p>
          </p:txBody>
        </p:sp>
        <p:sp>
          <p:nvSpPr>
            <p:cNvPr id="32" name="TextBox 31"/>
            <p:cNvSpPr txBox="1"/>
            <p:nvPr/>
          </p:nvSpPr>
          <p:spPr>
            <a:xfrm>
              <a:off x="2212626" y="5328688"/>
              <a:ext cx="1732775" cy="466541"/>
            </a:xfrm>
            <a:prstGeom prst="rect">
              <a:avLst/>
            </a:prstGeom>
            <a:noFill/>
          </p:spPr>
          <p:txBody>
            <a:bodyPr wrap="none" rtlCol="0">
              <a:spAutoFit/>
            </a:bodyPr>
            <a:lstStyle/>
            <a:p>
              <a:pPr algn="ctr"/>
              <a:r>
                <a:rPr lang="en-US" sz="1600" dirty="0" smtClean="0">
                  <a:solidFill>
                    <a:srgbClr val="000000"/>
                  </a:solidFill>
                </a:rPr>
                <a:t>Minimally Confident</a:t>
              </a:r>
              <a:endParaRPr lang="en-US" sz="1600" dirty="0">
                <a:solidFill>
                  <a:srgbClr val="000000"/>
                </a:solidFill>
              </a:endParaRPr>
            </a:p>
            <a:p>
              <a:pPr algn="ctr"/>
              <a:r>
                <a:rPr lang="en-US" sz="1600" dirty="0">
                  <a:solidFill>
                    <a:srgbClr val="000000"/>
                  </a:solidFill>
                </a:rPr>
                <a:t>31%</a:t>
              </a:r>
            </a:p>
          </p:txBody>
        </p:sp>
        <p:sp>
          <p:nvSpPr>
            <p:cNvPr id="33" name="TextBox 32"/>
            <p:cNvSpPr txBox="1"/>
            <p:nvPr/>
          </p:nvSpPr>
          <p:spPr>
            <a:xfrm>
              <a:off x="853886" y="2931193"/>
              <a:ext cx="1345015" cy="466541"/>
            </a:xfrm>
            <a:prstGeom prst="rect">
              <a:avLst/>
            </a:prstGeom>
            <a:noFill/>
          </p:spPr>
          <p:txBody>
            <a:bodyPr wrap="none" rtlCol="0">
              <a:spAutoFit/>
            </a:bodyPr>
            <a:lstStyle/>
            <a:p>
              <a:pPr algn="ctr"/>
              <a:r>
                <a:rPr lang="en-US" sz="1600" dirty="0" smtClean="0">
                  <a:solidFill>
                    <a:srgbClr val="000000"/>
                  </a:solidFill>
                </a:rPr>
                <a:t>Very Confident</a:t>
              </a:r>
              <a:endParaRPr lang="en-US" sz="1600" dirty="0">
                <a:solidFill>
                  <a:srgbClr val="000000"/>
                </a:solidFill>
              </a:endParaRPr>
            </a:p>
            <a:p>
              <a:pPr algn="ctr"/>
              <a:r>
                <a:rPr lang="en-US" sz="1600" dirty="0">
                  <a:solidFill>
                    <a:srgbClr val="000000"/>
                  </a:solidFill>
                </a:rPr>
                <a:t>14%</a:t>
              </a:r>
            </a:p>
          </p:txBody>
        </p:sp>
        <p:sp>
          <p:nvSpPr>
            <p:cNvPr id="34" name="TextBox 33"/>
            <p:cNvSpPr txBox="1"/>
            <p:nvPr/>
          </p:nvSpPr>
          <p:spPr>
            <a:xfrm>
              <a:off x="2651203" y="3204766"/>
              <a:ext cx="1265527" cy="466541"/>
            </a:xfrm>
            <a:prstGeom prst="rect">
              <a:avLst/>
            </a:prstGeom>
            <a:noFill/>
          </p:spPr>
          <p:txBody>
            <a:bodyPr wrap="none" rtlCol="0">
              <a:spAutoFit/>
            </a:bodyPr>
            <a:lstStyle/>
            <a:p>
              <a:pPr algn="ctr"/>
              <a:r>
                <a:rPr lang="en-US" sz="1600" dirty="0" smtClean="0">
                  <a:solidFill>
                    <a:srgbClr val="000000"/>
                  </a:solidFill>
                </a:rPr>
                <a:t>Not Confident</a:t>
              </a:r>
              <a:endParaRPr lang="en-US" sz="1600" dirty="0">
                <a:solidFill>
                  <a:srgbClr val="000000"/>
                </a:solidFill>
              </a:endParaRPr>
            </a:p>
            <a:p>
              <a:pPr algn="ctr"/>
              <a:r>
                <a:rPr lang="en-US" sz="1600" dirty="0">
                  <a:solidFill>
                    <a:srgbClr val="000000"/>
                  </a:solidFill>
                </a:rPr>
                <a:t>24%</a:t>
              </a:r>
            </a:p>
          </p:txBody>
        </p:sp>
      </p:grpSp>
      <p:graphicFrame>
        <p:nvGraphicFramePr>
          <p:cNvPr id="37" name="Chart 36"/>
          <p:cNvGraphicFramePr>
            <a:graphicFrameLocks/>
          </p:cNvGraphicFramePr>
          <p:nvPr>
            <p:extLst>
              <p:ext uri="{D42A27DB-BD31-4B8C-83A1-F6EECF244321}">
                <p14:modId xmlns:p14="http://schemas.microsoft.com/office/powerpoint/2010/main" val="2298409810"/>
              </p:ext>
            </p:extLst>
          </p:nvPr>
        </p:nvGraphicFramePr>
        <p:xfrm>
          <a:off x="6962594" y="2660769"/>
          <a:ext cx="5847569" cy="5434972"/>
        </p:xfrm>
        <a:graphic>
          <a:graphicData uri="http://schemas.openxmlformats.org/drawingml/2006/chart">
            <c:chart xmlns:c="http://schemas.openxmlformats.org/drawingml/2006/chart" xmlns:r="http://schemas.openxmlformats.org/officeDocument/2006/relationships" r:id="rId4"/>
          </a:graphicData>
        </a:graphic>
      </p:graphicFrame>
      <p:sp>
        <p:nvSpPr>
          <p:cNvPr id="38" name="TextBox 37"/>
          <p:cNvSpPr txBox="1"/>
          <p:nvPr/>
        </p:nvSpPr>
        <p:spPr>
          <a:xfrm>
            <a:off x="8122967" y="5409848"/>
            <a:ext cx="1074135" cy="584776"/>
          </a:xfrm>
          <a:prstGeom prst="rect">
            <a:avLst/>
          </a:prstGeom>
          <a:noFill/>
        </p:spPr>
        <p:txBody>
          <a:bodyPr wrap="none" rtlCol="0">
            <a:spAutoFit/>
          </a:bodyPr>
          <a:lstStyle/>
          <a:p>
            <a:pPr algn="ctr"/>
            <a:r>
              <a:rPr lang="en-US" sz="1600" dirty="0" smtClean="0">
                <a:solidFill>
                  <a:srgbClr val="000000"/>
                </a:solidFill>
              </a:rPr>
              <a:t>Confident</a:t>
            </a:r>
            <a:endParaRPr lang="en-US" sz="1600" dirty="0">
              <a:solidFill>
                <a:srgbClr val="000000"/>
              </a:solidFill>
            </a:endParaRPr>
          </a:p>
          <a:p>
            <a:pPr algn="ctr"/>
            <a:r>
              <a:rPr lang="en-US" sz="1600" dirty="0">
                <a:solidFill>
                  <a:srgbClr val="000000"/>
                </a:solidFill>
              </a:rPr>
              <a:t>47%</a:t>
            </a:r>
          </a:p>
        </p:txBody>
      </p:sp>
      <p:sp>
        <p:nvSpPr>
          <p:cNvPr id="39" name="TextBox 38"/>
          <p:cNvSpPr txBox="1"/>
          <p:nvPr/>
        </p:nvSpPr>
        <p:spPr>
          <a:xfrm>
            <a:off x="10150670" y="6960595"/>
            <a:ext cx="1074135" cy="830997"/>
          </a:xfrm>
          <a:prstGeom prst="rect">
            <a:avLst/>
          </a:prstGeom>
          <a:noFill/>
        </p:spPr>
        <p:txBody>
          <a:bodyPr wrap="none" rtlCol="0">
            <a:spAutoFit/>
          </a:bodyPr>
          <a:lstStyle/>
          <a:p>
            <a:pPr algn="ctr"/>
            <a:r>
              <a:rPr lang="en-US" sz="1600" dirty="0" smtClean="0">
                <a:solidFill>
                  <a:srgbClr val="000000"/>
                </a:solidFill>
              </a:rPr>
              <a:t>Minimally</a:t>
            </a:r>
            <a:endParaRPr lang="en-US" sz="1600" dirty="0">
              <a:solidFill>
                <a:srgbClr val="000000"/>
              </a:solidFill>
            </a:endParaRPr>
          </a:p>
          <a:p>
            <a:pPr algn="ctr"/>
            <a:r>
              <a:rPr lang="en-US" sz="1600" dirty="0" smtClean="0">
                <a:solidFill>
                  <a:srgbClr val="000000"/>
                </a:solidFill>
              </a:rPr>
              <a:t>Confident</a:t>
            </a:r>
            <a:endParaRPr lang="en-US" sz="1600" dirty="0">
              <a:solidFill>
                <a:srgbClr val="000000"/>
              </a:solidFill>
            </a:endParaRPr>
          </a:p>
          <a:p>
            <a:pPr algn="ctr"/>
            <a:r>
              <a:rPr lang="en-US" sz="1600" dirty="0" smtClean="0">
                <a:solidFill>
                  <a:srgbClr val="000000"/>
                </a:solidFill>
              </a:rPr>
              <a:t> 10</a:t>
            </a:r>
            <a:r>
              <a:rPr lang="en-US" sz="1600" dirty="0">
                <a:solidFill>
                  <a:srgbClr val="000000"/>
                </a:solidFill>
              </a:rPr>
              <a:t>%</a:t>
            </a:r>
          </a:p>
        </p:txBody>
      </p:sp>
      <p:sp>
        <p:nvSpPr>
          <p:cNvPr id="40" name="TextBox 39"/>
          <p:cNvSpPr txBox="1"/>
          <p:nvPr/>
        </p:nvSpPr>
        <p:spPr>
          <a:xfrm>
            <a:off x="9916005" y="4298410"/>
            <a:ext cx="1541542" cy="584776"/>
          </a:xfrm>
          <a:prstGeom prst="rect">
            <a:avLst/>
          </a:prstGeom>
          <a:noFill/>
        </p:spPr>
        <p:txBody>
          <a:bodyPr wrap="none" rtlCol="0">
            <a:spAutoFit/>
          </a:bodyPr>
          <a:lstStyle/>
          <a:p>
            <a:pPr algn="ctr"/>
            <a:r>
              <a:rPr lang="en-US" sz="1600" dirty="0" smtClean="0">
                <a:solidFill>
                  <a:srgbClr val="000000"/>
                </a:solidFill>
              </a:rPr>
              <a:t>Very Confident</a:t>
            </a:r>
            <a:endParaRPr lang="en-US" sz="1600" dirty="0">
              <a:solidFill>
                <a:srgbClr val="000000"/>
              </a:solidFill>
            </a:endParaRPr>
          </a:p>
          <a:p>
            <a:pPr algn="ctr"/>
            <a:r>
              <a:rPr lang="en-US" sz="1600" dirty="0">
                <a:solidFill>
                  <a:srgbClr val="000000"/>
                </a:solidFill>
              </a:rPr>
              <a:t>41%</a:t>
            </a:r>
          </a:p>
        </p:txBody>
      </p:sp>
      <p:pic>
        <p:nvPicPr>
          <p:cNvPr id="18" name="Screen Shot 2014-12-12 at 9.41.17 AM.png"/>
          <p:cNvPicPr/>
          <p:nvPr/>
        </p:nvPicPr>
        <p:blipFill>
          <a:blip r:embed="rId5">
            <a:extLst/>
          </a:blip>
          <a:stretch>
            <a:fillRect/>
          </a:stretch>
        </p:blipFill>
        <p:spPr>
          <a:xfrm>
            <a:off x="-5809" y="-1241"/>
            <a:ext cx="13004800" cy="848818"/>
          </a:xfrm>
          <a:prstGeom prst="rect">
            <a:avLst/>
          </a:prstGeom>
          <a:ln w="12700">
            <a:miter lim="400000"/>
          </a:ln>
        </p:spPr>
      </p:pic>
    </p:spTree>
    <p:extLst>
      <p:ext uri="{BB962C8B-B14F-4D97-AF65-F5344CB8AC3E}">
        <p14:creationId xmlns:p14="http://schemas.microsoft.com/office/powerpoint/2010/main" val="132257902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uot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1774" y="3078477"/>
            <a:ext cx="1943885" cy="1556657"/>
          </a:xfrm>
          <a:prstGeom prst="rect">
            <a:avLst/>
          </a:prstGeom>
        </p:spPr>
      </p:pic>
      <p:sp>
        <p:nvSpPr>
          <p:cNvPr id="3" name="TextBox 2"/>
          <p:cNvSpPr txBox="1"/>
          <p:nvPr/>
        </p:nvSpPr>
        <p:spPr>
          <a:xfrm>
            <a:off x="861308" y="1761287"/>
            <a:ext cx="11032266" cy="287258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2" spcCol="38100" rtlCol="0" anchor="ctr">
            <a:spAutoFit/>
          </a:bodyPr>
          <a:lstStyle/>
          <a:p>
            <a:pPr marL="342900" indent="-342900" algn="l" rtl="0" latinLnBrk="1" hangingPunct="0">
              <a:lnSpc>
                <a:spcPct val="150000"/>
              </a:lnSpc>
              <a:buFont typeface="Arial"/>
              <a:buChar char="•"/>
            </a:pPr>
            <a:r>
              <a:rPr lang="en-US" sz="2400" dirty="0" smtClean="0">
                <a:solidFill>
                  <a:srgbClr val="000000"/>
                </a:solidFill>
                <a:cs typeface="Helvetica"/>
              </a:rPr>
              <a:t>21</a:t>
            </a:r>
            <a:r>
              <a:rPr lang="en-US" sz="2400" dirty="0">
                <a:solidFill>
                  <a:srgbClr val="000000"/>
                </a:solidFill>
                <a:cs typeface="Helvetica"/>
              </a:rPr>
              <a:t>%  </a:t>
            </a:r>
            <a:r>
              <a:rPr lang="en-US" sz="2400" dirty="0" smtClean="0">
                <a:solidFill>
                  <a:srgbClr val="000000"/>
                </a:solidFill>
                <a:cs typeface="Helvetica"/>
              </a:rPr>
              <a:t> General praise</a:t>
            </a:r>
            <a:endParaRPr lang="en-US" sz="2400" dirty="0">
              <a:solidFill>
                <a:srgbClr val="000000"/>
              </a:solidFill>
              <a:cs typeface="Helvetica"/>
            </a:endParaRPr>
          </a:p>
          <a:p>
            <a:pPr marL="342900" indent="-342900" algn="l" rtl="0" latinLnBrk="1" hangingPunct="0">
              <a:lnSpc>
                <a:spcPct val="150000"/>
              </a:lnSpc>
              <a:buFont typeface="Arial"/>
              <a:buChar char="•"/>
            </a:pPr>
            <a:r>
              <a:rPr lang="en-US" sz="2400" dirty="0">
                <a:solidFill>
                  <a:srgbClr val="000000"/>
                </a:solidFill>
                <a:cs typeface="Helvetica"/>
              </a:rPr>
              <a:t>16%   General criticism</a:t>
            </a:r>
          </a:p>
          <a:p>
            <a:pPr marL="342900" indent="-342900" algn="l" rtl="0" latinLnBrk="1" hangingPunct="0">
              <a:lnSpc>
                <a:spcPct val="150000"/>
              </a:lnSpc>
              <a:buFont typeface="Arial"/>
              <a:buChar char="•"/>
            </a:pPr>
            <a:r>
              <a:rPr lang="en-US" sz="2400" dirty="0" smtClean="0">
                <a:solidFill>
                  <a:srgbClr val="000000"/>
                </a:solidFill>
                <a:cs typeface="Helvetica"/>
              </a:rPr>
              <a:t>14</a:t>
            </a:r>
            <a:r>
              <a:rPr lang="en-US" sz="2400" dirty="0">
                <a:solidFill>
                  <a:srgbClr val="000000"/>
                </a:solidFill>
                <a:cs typeface="Helvetica"/>
              </a:rPr>
              <a:t>% </a:t>
            </a:r>
            <a:r>
              <a:rPr lang="en-US" sz="2400" dirty="0" smtClean="0">
                <a:solidFill>
                  <a:srgbClr val="000000"/>
                </a:solidFill>
                <a:cs typeface="Helvetica"/>
              </a:rPr>
              <a:t>  Utility </a:t>
            </a:r>
            <a:r>
              <a:rPr lang="en-US" sz="2400" dirty="0">
                <a:solidFill>
                  <a:srgbClr val="000000"/>
                </a:solidFill>
                <a:cs typeface="Helvetica"/>
              </a:rPr>
              <a:t>of </a:t>
            </a:r>
            <a:r>
              <a:rPr lang="en-US" sz="2400" dirty="0" smtClean="0">
                <a:solidFill>
                  <a:srgbClr val="000000"/>
                </a:solidFill>
                <a:cs typeface="Helvetica"/>
              </a:rPr>
              <a:t>videos</a:t>
            </a:r>
          </a:p>
          <a:p>
            <a:pPr marL="342900" indent="-342900" algn="l" rtl="0" latinLnBrk="1" hangingPunct="0">
              <a:lnSpc>
                <a:spcPct val="150000"/>
              </a:lnSpc>
              <a:buFont typeface="Arial"/>
              <a:buChar char="•"/>
            </a:pPr>
            <a:endParaRPr lang="en-US" sz="2400" dirty="0">
              <a:solidFill>
                <a:srgbClr val="000000"/>
              </a:solidFill>
              <a:cs typeface="Helvetica"/>
            </a:endParaRPr>
          </a:p>
          <a:p>
            <a:pPr marL="342900" indent="-342900" algn="l" rtl="0" latinLnBrk="1" hangingPunct="0">
              <a:lnSpc>
                <a:spcPct val="150000"/>
              </a:lnSpc>
              <a:buFont typeface="Arial"/>
              <a:buChar char="•"/>
            </a:pPr>
            <a:endParaRPr lang="en-US" sz="2400" dirty="0" smtClean="0">
              <a:solidFill>
                <a:srgbClr val="000000"/>
              </a:solidFill>
              <a:cs typeface="Helvetica"/>
            </a:endParaRPr>
          </a:p>
          <a:p>
            <a:pPr marL="342900" indent="-342900" algn="l" rtl="0" latinLnBrk="1" hangingPunct="0">
              <a:lnSpc>
                <a:spcPct val="150000"/>
              </a:lnSpc>
              <a:buFont typeface="Arial"/>
              <a:buChar char="•"/>
            </a:pPr>
            <a:r>
              <a:rPr lang="en-US" sz="2400" dirty="0" smtClean="0">
                <a:solidFill>
                  <a:srgbClr val="000000"/>
                </a:solidFill>
                <a:cs typeface="Helvetica"/>
              </a:rPr>
              <a:t>14</a:t>
            </a:r>
            <a:r>
              <a:rPr lang="en-US" sz="2400" dirty="0">
                <a:solidFill>
                  <a:srgbClr val="000000"/>
                </a:solidFill>
                <a:cs typeface="Helvetica"/>
              </a:rPr>
              <a:t>%   How to </a:t>
            </a:r>
            <a:r>
              <a:rPr lang="en-US" sz="2400" dirty="0" smtClean="0">
                <a:solidFill>
                  <a:srgbClr val="000000"/>
                </a:solidFill>
                <a:cs typeface="Helvetica"/>
              </a:rPr>
              <a:t>improve videos</a:t>
            </a:r>
            <a:endParaRPr lang="en-US" sz="2400" dirty="0">
              <a:solidFill>
                <a:srgbClr val="000000"/>
              </a:solidFill>
              <a:cs typeface="Helvetica"/>
            </a:endParaRPr>
          </a:p>
          <a:p>
            <a:pPr marL="342900" indent="-342900" algn="l" rtl="0" latinLnBrk="1" hangingPunct="0">
              <a:lnSpc>
                <a:spcPct val="150000"/>
              </a:lnSpc>
              <a:buFont typeface="Arial"/>
              <a:buChar char="•"/>
            </a:pPr>
            <a:r>
              <a:rPr lang="en-US" sz="2400" dirty="0">
                <a:solidFill>
                  <a:srgbClr val="000000"/>
                </a:solidFill>
                <a:cs typeface="Helvetica"/>
              </a:rPr>
              <a:t>11%   Deeper </a:t>
            </a:r>
            <a:r>
              <a:rPr lang="en-US" sz="2400" dirty="0" smtClean="0">
                <a:solidFill>
                  <a:srgbClr val="000000"/>
                </a:solidFill>
                <a:cs typeface="Helvetica"/>
              </a:rPr>
              <a:t>topic engagement </a:t>
            </a:r>
          </a:p>
          <a:p>
            <a:pPr marL="342900" indent="-342900" algn="l" rtl="0" latinLnBrk="1" hangingPunct="0">
              <a:lnSpc>
                <a:spcPct val="150000"/>
              </a:lnSpc>
              <a:buFont typeface="Arial"/>
              <a:buChar char="•"/>
            </a:pPr>
            <a:r>
              <a:rPr lang="en-US" sz="2400" dirty="0" smtClean="0">
                <a:solidFill>
                  <a:srgbClr val="000000"/>
                </a:solidFill>
                <a:cs typeface="Helvetica"/>
              </a:rPr>
              <a:t>5 </a:t>
            </a:r>
            <a:r>
              <a:rPr lang="en-US" sz="2400" dirty="0">
                <a:solidFill>
                  <a:srgbClr val="000000"/>
                </a:solidFill>
                <a:cs typeface="Helvetica"/>
              </a:rPr>
              <a:t>%    Off-topic comments</a:t>
            </a:r>
            <a:endParaRPr lang="en-US" sz="2000" dirty="0">
              <a:solidFill>
                <a:srgbClr val="000000"/>
              </a:solidFill>
              <a:latin typeface="Helvetica"/>
              <a:cs typeface="Helvetica"/>
            </a:endParaRPr>
          </a:p>
          <a:p>
            <a:pPr marL="342900" indent="-342900" algn="l" rtl="0" latinLnBrk="1" hangingPunct="0">
              <a:lnSpc>
                <a:spcPct val="150000"/>
              </a:lnSpc>
              <a:buFont typeface="Arial"/>
              <a:buChar char="•"/>
            </a:pPr>
            <a:endParaRPr lang="en-US" sz="2400" dirty="0">
              <a:solidFill>
                <a:srgbClr val="000000"/>
              </a:solidFill>
              <a:cs typeface="Helvetica"/>
            </a:endParaRPr>
          </a:p>
        </p:txBody>
      </p:sp>
      <p:sp>
        <p:nvSpPr>
          <p:cNvPr id="122" name="Shape 122"/>
          <p:cNvSpPr/>
          <p:nvPr/>
        </p:nvSpPr>
        <p:spPr>
          <a:xfrm>
            <a:off x="1137389" y="3856806"/>
            <a:ext cx="10866552" cy="583370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R="457200" algn="l" defTabSz="457200">
              <a:lnSpc>
                <a:spcPct val="113000"/>
              </a:lnSpc>
              <a:spcBef>
                <a:spcPts val="600"/>
              </a:spcBef>
              <a:spcAft>
                <a:spcPts val="1200"/>
              </a:spcAft>
              <a:defRPr sz="1800"/>
            </a:pPr>
            <a:r>
              <a:rPr lang="en-US" sz="1800" i="1" dirty="0">
                <a:cs typeface="Helvetica"/>
              </a:rPr>
              <a:t>“The animations kept me really engaged and the student comments made me feel that the issues being discussed were pertinent to today's society and everyday issues.”</a:t>
            </a:r>
          </a:p>
          <a:p>
            <a:pPr marR="457200" lvl="0" algn="l" defTabSz="457200">
              <a:lnSpc>
                <a:spcPct val="113000"/>
              </a:lnSpc>
              <a:spcBef>
                <a:spcPts val="600"/>
              </a:spcBef>
              <a:spcAft>
                <a:spcPts val="1200"/>
              </a:spcAft>
              <a:defRPr sz="1800"/>
            </a:pPr>
            <a:r>
              <a:rPr lang="en-US" sz="1800" i="1" dirty="0" smtClean="0">
                <a:cs typeface="Helvetica"/>
              </a:rPr>
              <a:t>“I really enjoyed how different people were able to give their perspectives and discuss their thoughts on the subject. ”</a:t>
            </a:r>
            <a:endParaRPr lang="en-US" sz="1800" i="1" dirty="0">
              <a:cs typeface="Helvetica"/>
            </a:endParaRPr>
          </a:p>
          <a:p>
            <a:pPr algn="l">
              <a:lnSpc>
                <a:spcPct val="113000"/>
              </a:lnSpc>
              <a:spcBef>
                <a:spcPts val="600"/>
              </a:spcBef>
              <a:spcAft>
                <a:spcPts val="1200"/>
              </a:spcAft>
            </a:pPr>
            <a:r>
              <a:rPr lang="en-US" sz="1800" i="1" dirty="0" smtClean="0">
                <a:cs typeface="Helvetica"/>
              </a:rPr>
              <a:t>“The student comments are fairly </a:t>
            </a:r>
            <a:r>
              <a:rPr lang="en-US" sz="1800" i="1" dirty="0">
                <a:cs typeface="Helvetica"/>
              </a:rPr>
              <a:t>interesting and I see why it's beneficial to have real-world examples from people, but I'd still prefer having shorter videos that stuck straight to the definitions and concepts</a:t>
            </a:r>
            <a:r>
              <a:rPr lang="en-US" sz="1800" i="1" dirty="0" smtClean="0">
                <a:cs typeface="Helvetica"/>
              </a:rPr>
              <a:t>.”</a:t>
            </a:r>
            <a:endParaRPr lang="en-US" sz="1800" i="1" dirty="0">
              <a:cs typeface="Helvetica"/>
            </a:endParaRPr>
          </a:p>
          <a:p>
            <a:pPr algn="l">
              <a:lnSpc>
                <a:spcPct val="113000"/>
              </a:lnSpc>
              <a:spcBef>
                <a:spcPts val="600"/>
              </a:spcBef>
              <a:spcAft>
                <a:spcPts val="1200"/>
              </a:spcAft>
            </a:pPr>
            <a:r>
              <a:rPr lang="en-US" sz="1800" i="1" dirty="0" smtClean="0">
                <a:cs typeface="Helvetica"/>
              </a:rPr>
              <a:t>Spend a little more time on the vocab/names of each type of ethical dilemma and less on the student perspectives, although the real life examples were helpful to connect ideas. </a:t>
            </a:r>
          </a:p>
          <a:p>
            <a:pPr marR="457200" lvl="0" algn="l" defTabSz="457200">
              <a:lnSpc>
                <a:spcPct val="113000"/>
              </a:lnSpc>
              <a:spcBef>
                <a:spcPts val="600"/>
              </a:spcBef>
              <a:spcAft>
                <a:spcPts val="1200"/>
              </a:spcAft>
              <a:defRPr sz="1800"/>
            </a:pPr>
            <a:r>
              <a:rPr lang="en-US" sz="1800" i="1" dirty="0" smtClean="0">
                <a:cs typeface="Helvetica"/>
              </a:rPr>
              <a:t>“This </a:t>
            </a:r>
            <a:r>
              <a:rPr lang="en-US" sz="1800" i="1" dirty="0">
                <a:cs typeface="Helvetica"/>
              </a:rPr>
              <a:t>has really opened up my eyes to my own practice of relativism and now I feel better about how I express myself </a:t>
            </a:r>
            <a:r>
              <a:rPr lang="en-US" sz="1800" i="1" dirty="0" smtClean="0">
                <a:cs typeface="Helvetica"/>
              </a:rPr>
              <a:t>on </a:t>
            </a:r>
            <a:r>
              <a:rPr lang="en-US" sz="1800" i="1" dirty="0">
                <a:cs typeface="Helvetica"/>
              </a:rPr>
              <a:t>certain issues</a:t>
            </a:r>
            <a:r>
              <a:rPr lang="en-US" sz="1800" i="1" dirty="0" smtClean="0">
                <a:cs typeface="Helvetica"/>
              </a:rPr>
              <a:t>.”</a:t>
            </a:r>
            <a:endParaRPr lang="en-US" sz="1800" i="1" dirty="0">
              <a:cs typeface="Helvetica"/>
            </a:endParaRPr>
          </a:p>
          <a:p>
            <a:pPr marR="457200" lvl="0" algn="l" defTabSz="457200">
              <a:lnSpc>
                <a:spcPct val="113000"/>
              </a:lnSpc>
              <a:spcBef>
                <a:spcPts val="600"/>
              </a:spcBef>
              <a:spcAft>
                <a:spcPts val="1200"/>
              </a:spcAft>
              <a:defRPr sz="1800"/>
            </a:pPr>
            <a:r>
              <a:rPr lang="en-US" sz="1800" i="1" dirty="0" smtClean="0">
                <a:cs typeface="Helvetica"/>
              </a:rPr>
              <a:t>“This </a:t>
            </a:r>
            <a:r>
              <a:rPr lang="en-US" sz="1800" i="1" dirty="0">
                <a:cs typeface="Helvetica"/>
              </a:rPr>
              <a:t>video is engaging but superficial. It does not give any indication of how one would adjudicate serious conflicts between competing values in a way that would yield a definitive resolution and not just be a recourse to "relativism</a:t>
            </a:r>
            <a:r>
              <a:rPr lang="en-US" sz="1800" i="1" dirty="0" smtClean="0">
                <a:cs typeface="Helvetica"/>
              </a:rPr>
              <a:t>.”</a:t>
            </a:r>
            <a:endParaRPr lang="en-US" sz="1800" i="1" dirty="0">
              <a:cs typeface="Helvetica"/>
            </a:endParaRPr>
          </a:p>
          <a:p>
            <a:pPr marR="457200" lvl="0" algn="l" defTabSz="457200">
              <a:lnSpc>
                <a:spcPct val="115000"/>
              </a:lnSpc>
              <a:spcBef>
                <a:spcPts val="600"/>
              </a:spcBef>
              <a:spcAft>
                <a:spcPts val="1200"/>
              </a:spcAft>
              <a:defRPr sz="1800"/>
            </a:pPr>
            <a:endParaRPr sz="1600" i="1" dirty="0"/>
          </a:p>
        </p:txBody>
      </p:sp>
      <p:sp>
        <p:nvSpPr>
          <p:cNvPr id="115" name="Shape 115"/>
          <p:cNvSpPr/>
          <p:nvPr/>
        </p:nvSpPr>
        <p:spPr>
          <a:xfrm>
            <a:off x="346187" y="1000488"/>
            <a:ext cx="12172780" cy="748923"/>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lvl="0" algn="l">
              <a:defRPr sz="1800"/>
            </a:pPr>
            <a:r>
              <a:rPr lang="en-US" sz="4200" dirty="0" smtClean="0">
                <a:latin typeface="Helvetica"/>
                <a:cs typeface="Helvetica"/>
              </a:rPr>
              <a:t>Video Assessment: Student Comments</a:t>
            </a:r>
          </a:p>
        </p:txBody>
      </p:sp>
      <p:pic>
        <p:nvPicPr>
          <p:cNvPr id="6" name="Screen Shot 2014-12-12 at 9.41.17 AM.png"/>
          <p:cNvPicPr/>
          <p:nvPr/>
        </p:nvPicPr>
        <p:blipFill>
          <a:blip r:embed="rId4">
            <a:extLst/>
          </a:blip>
          <a:stretch>
            <a:fillRect/>
          </a:stretch>
        </p:blipFill>
        <p:spPr>
          <a:xfrm>
            <a:off x="0" y="-1241"/>
            <a:ext cx="13004800" cy="848818"/>
          </a:xfrm>
          <a:prstGeom prst="rect">
            <a:avLst/>
          </a:prstGeom>
          <a:ln w="12700">
            <a:miter lim="400000"/>
          </a:ln>
        </p:spPr>
      </p:pic>
    </p:spTree>
    <p:extLst>
      <p:ext uri="{BB962C8B-B14F-4D97-AF65-F5344CB8AC3E}">
        <p14:creationId xmlns:p14="http://schemas.microsoft.com/office/powerpoint/2010/main" val="21209809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nvSpPr>
        <p:spPr>
          <a:xfrm>
            <a:off x="621220" y="1125065"/>
            <a:ext cx="12172780" cy="779695"/>
          </a:xfrm>
          <a:prstGeom prst="rect">
            <a:avLst/>
          </a:prstGeom>
          <a:ln w="12700">
            <a:miter lim="400000"/>
          </a:ln>
          <a:extLst>
            <a:ext uri="{C572A759-6A51-4108-AA02-DFA0A04FC94B}">
              <ma14:wrappingTextBoxFlag xmlns:ma14="http://schemas.microsoft.com/office/mac/drawingml/2011/main" val="1"/>
            </a:ext>
          </a:extLst>
        </p:spPr>
        <p:txBody>
          <a:bodyPr wrap="square" lIns="50797" tIns="50797" rIns="50797" bIns="50797" anchor="ctr">
            <a:spAutoFit/>
          </a:bodyPr>
          <a:lstStyle/>
          <a:p>
            <a:pPr lvl="0" algn="l">
              <a:defRPr sz="1800"/>
            </a:pPr>
            <a:r>
              <a:rPr lang="en-US" sz="4400" dirty="0">
                <a:latin typeface="Helvetica"/>
                <a:cs typeface="Helvetica"/>
              </a:rPr>
              <a:t>Video Assessment: Faculty Feedback</a:t>
            </a:r>
          </a:p>
        </p:txBody>
      </p:sp>
      <p:graphicFrame>
        <p:nvGraphicFramePr>
          <p:cNvPr id="8" name="Chart 7"/>
          <p:cNvGraphicFramePr/>
          <p:nvPr>
            <p:extLst>
              <p:ext uri="{D42A27DB-BD31-4B8C-83A1-F6EECF244321}">
                <p14:modId xmlns:p14="http://schemas.microsoft.com/office/powerpoint/2010/main" val="1306578231"/>
              </p:ext>
            </p:extLst>
          </p:nvPr>
        </p:nvGraphicFramePr>
        <p:xfrm>
          <a:off x="0" y="3456648"/>
          <a:ext cx="5762606" cy="60125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p:nvPr>
            <p:extLst>
              <p:ext uri="{D42A27DB-BD31-4B8C-83A1-F6EECF244321}">
                <p14:modId xmlns:p14="http://schemas.microsoft.com/office/powerpoint/2010/main" val="756501315"/>
              </p:ext>
            </p:extLst>
          </p:nvPr>
        </p:nvGraphicFramePr>
        <p:xfrm>
          <a:off x="4886397" y="2618484"/>
          <a:ext cx="8372406" cy="732604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943654" y="2996019"/>
            <a:ext cx="3663944" cy="62580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797" tIns="50797" rIns="50797" bIns="50797" numCol="1" spcCol="38098" rtlCol="0" anchor="ctr">
            <a:spAutoFit/>
          </a:bodyPr>
          <a:lstStyle/>
          <a:p>
            <a:pPr defTabSz="584170" latinLnBrk="1" hangingPunct="0"/>
            <a:r>
              <a:rPr lang="en-US" sz="3400" dirty="0">
                <a:solidFill>
                  <a:srgbClr val="000000"/>
                </a:solidFill>
              </a:rPr>
              <a:t>Classroom Format</a:t>
            </a:r>
          </a:p>
        </p:txBody>
      </p:sp>
      <p:sp>
        <p:nvSpPr>
          <p:cNvPr id="3" name="TextBox 2"/>
          <p:cNvSpPr txBox="1"/>
          <p:nvPr/>
        </p:nvSpPr>
        <p:spPr>
          <a:xfrm>
            <a:off x="6707610" y="2057310"/>
            <a:ext cx="4729989" cy="62580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797" tIns="50797" rIns="50797" bIns="50797" numCol="1" spcCol="38098" rtlCol="0" anchor="ctr">
            <a:spAutoFit/>
          </a:bodyPr>
          <a:lstStyle/>
          <a:p>
            <a:pPr defTabSz="584170" latinLnBrk="1" hangingPunct="0"/>
            <a:r>
              <a:rPr lang="en-US" sz="3400" dirty="0">
                <a:solidFill>
                  <a:srgbClr val="000000"/>
                </a:solidFill>
              </a:rPr>
              <a:t>How Videos Were Used</a:t>
            </a:r>
          </a:p>
        </p:txBody>
      </p:sp>
      <p:pic>
        <p:nvPicPr>
          <p:cNvPr id="7" name="Screen Shot 2014-12-12 at 9.41.17 AM.png"/>
          <p:cNvPicPr/>
          <p:nvPr/>
        </p:nvPicPr>
        <p:blipFill>
          <a:blip r:embed="rId5">
            <a:extLst/>
          </a:blip>
          <a:stretch>
            <a:fillRect/>
          </a:stretch>
        </p:blipFill>
        <p:spPr>
          <a:xfrm>
            <a:off x="0" y="-1241"/>
            <a:ext cx="13004800" cy="848818"/>
          </a:xfrm>
          <a:prstGeom prst="rect">
            <a:avLst/>
          </a:prstGeom>
          <a:ln w="12700">
            <a:miter lim="400000"/>
          </a:ln>
        </p:spPr>
      </p:pic>
    </p:spTree>
    <p:extLst>
      <p:ext uri="{BB962C8B-B14F-4D97-AF65-F5344CB8AC3E}">
        <p14:creationId xmlns:p14="http://schemas.microsoft.com/office/powerpoint/2010/main" val="1772697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nvSpPr>
        <p:spPr>
          <a:xfrm>
            <a:off x="691687" y="1071855"/>
            <a:ext cx="12172780" cy="779695"/>
          </a:xfrm>
          <a:prstGeom prst="rect">
            <a:avLst/>
          </a:prstGeom>
          <a:ln w="12700">
            <a:miter lim="400000"/>
          </a:ln>
          <a:extLst>
            <a:ext uri="{C572A759-6A51-4108-AA02-DFA0A04FC94B}">
              <ma14:wrappingTextBoxFlag xmlns:ma14="http://schemas.microsoft.com/office/mac/drawingml/2011/main" val="1"/>
            </a:ext>
          </a:extLst>
        </p:spPr>
        <p:txBody>
          <a:bodyPr wrap="square" lIns="50797" tIns="50797" rIns="50797" bIns="50797" anchor="ctr">
            <a:spAutoFit/>
          </a:bodyPr>
          <a:lstStyle/>
          <a:p>
            <a:pPr lvl="0" algn="l">
              <a:defRPr sz="1800"/>
            </a:pPr>
            <a:r>
              <a:rPr lang="en-US" sz="4400" dirty="0">
                <a:latin typeface="Helvetica"/>
                <a:cs typeface="Helvetica"/>
              </a:rPr>
              <a:t>Video Assessment: Faculty Feedback</a:t>
            </a:r>
          </a:p>
        </p:txBody>
      </p:sp>
      <p:graphicFrame>
        <p:nvGraphicFramePr>
          <p:cNvPr id="9" name="Chart 8"/>
          <p:cNvGraphicFramePr/>
          <p:nvPr>
            <p:extLst>
              <p:ext uri="{D42A27DB-BD31-4B8C-83A1-F6EECF244321}">
                <p14:modId xmlns:p14="http://schemas.microsoft.com/office/powerpoint/2010/main" val="643035997"/>
              </p:ext>
            </p:extLst>
          </p:nvPr>
        </p:nvGraphicFramePr>
        <p:xfrm>
          <a:off x="-885232" y="2906977"/>
          <a:ext cx="8302465" cy="66970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extLst>
              <p:ext uri="{D42A27DB-BD31-4B8C-83A1-F6EECF244321}">
                <p14:modId xmlns:p14="http://schemas.microsoft.com/office/powerpoint/2010/main" val="2175716843"/>
              </p:ext>
            </p:extLst>
          </p:nvPr>
        </p:nvGraphicFramePr>
        <p:xfrm>
          <a:off x="6585744" y="3730622"/>
          <a:ext cx="7141606" cy="571949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7417233" y="3306061"/>
            <a:ext cx="5288542" cy="62580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797" tIns="50797" rIns="50797" bIns="50797" numCol="1" spcCol="38098" rtlCol="0" anchor="ctr">
            <a:spAutoFit/>
          </a:bodyPr>
          <a:lstStyle/>
          <a:p>
            <a:pPr defTabSz="584170" latinLnBrk="1" hangingPunct="0"/>
            <a:r>
              <a:rPr lang="en-US" sz="3400" dirty="0">
                <a:solidFill>
                  <a:srgbClr val="000000"/>
                </a:solidFill>
              </a:rPr>
              <a:t>Teaching Resources Used</a:t>
            </a:r>
          </a:p>
        </p:txBody>
      </p:sp>
      <p:sp>
        <p:nvSpPr>
          <p:cNvPr id="3" name="TextBox 2"/>
          <p:cNvSpPr txBox="1"/>
          <p:nvPr/>
        </p:nvSpPr>
        <p:spPr>
          <a:xfrm>
            <a:off x="691687" y="2002174"/>
            <a:ext cx="4798138" cy="121058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797" tIns="50797" rIns="50797" bIns="50797" numCol="1" spcCol="38098" rtlCol="0" anchor="ctr">
            <a:spAutoFit/>
          </a:bodyPr>
          <a:lstStyle/>
          <a:p>
            <a:pPr algn="l" defTabSz="584170" latinLnBrk="1" hangingPunct="0"/>
            <a:r>
              <a:rPr lang="en-US" dirty="0">
                <a:solidFill>
                  <a:srgbClr val="000000"/>
                </a:solidFill>
              </a:rPr>
              <a:t>Helpfulness of Videos</a:t>
            </a:r>
          </a:p>
          <a:p>
            <a:pPr algn="l" defTabSz="584170" latinLnBrk="1" hangingPunct="0"/>
            <a:r>
              <a:rPr lang="en-US" dirty="0">
                <a:solidFill>
                  <a:srgbClr val="000000"/>
                </a:solidFill>
              </a:rPr>
              <a:t>f</a:t>
            </a:r>
            <a:r>
              <a:rPr lang="en-US" dirty="0" smtClean="0">
                <a:solidFill>
                  <a:srgbClr val="000000"/>
                </a:solidFill>
              </a:rPr>
              <a:t>or teaching &amp; learning</a:t>
            </a:r>
            <a:endParaRPr lang="en-US" dirty="0">
              <a:solidFill>
                <a:srgbClr val="000000"/>
              </a:solidFill>
            </a:endParaRPr>
          </a:p>
        </p:txBody>
      </p:sp>
      <p:pic>
        <p:nvPicPr>
          <p:cNvPr id="7" name="Screen Shot 2014-12-12 at 9.41.17 AM.png"/>
          <p:cNvPicPr/>
          <p:nvPr/>
        </p:nvPicPr>
        <p:blipFill>
          <a:blip r:embed="rId5">
            <a:extLst/>
          </a:blip>
          <a:stretch>
            <a:fillRect/>
          </a:stretch>
        </p:blipFill>
        <p:spPr>
          <a:xfrm>
            <a:off x="0" y="-1241"/>
            <a:ext cx="13004800" cy="848818"/>
          </a:xfrm>
          <a:prstGeom prst="rect">
            <a:avLst/>
          </a:prstGeom>
          <a:ln w="12700">
            <a:miter lim="400000"/>
          </a:ln>
        </p:spPr>
      </p:pic>
    </p:spTree>
    <p:extLst>
      <p:ext uri="{BB962C8B-B14F-4D97-AF65-F5344CB8AC3E}">
        <p14:creationId xmlns:p14="http://schemas.microsoft.com/office/powerpoint/2010/main" val="814318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nvSpPr>
        <p:spPr>
          <a:xfrm>
            <a:off x="346187" y="1014433"/>
            <a:ext cx="12172780" cy="71814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lvl="0" algn="l">
              <a:defRPr sz="1800"/>
            </a:pPr>
            <a:r>
              <a:rPr lang="en-US" sz="4000" dirty="0" smtClean="0">
                <a:latin typeface="Helvetica"/>
                <a:cs typeface="Helvetica"/>
              </a:rPr>
              <a:t>Video Assessment: Faculty Feedback</a:t>
            </a:r>
          </a:p>
        </p:txBody>
      </p:sp>
      <p:pic>
        <p:nvPicPr>
          <p:cNvPr id="2" name="Picture 1" descr="quot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3506" y="3150868"/>
            <a:ext cx="1943885" cy="1556657"/>
          </a:xfrm>
          <a:prstGeom prst="rect">
            <a:avLst/>
          </a:prstGeom>
        </p:spPr>
      </p:pic>
      <p:sp>
        <p:nvSpPr>
          <p:cNvPr id="23" name="Shape 122"/>
          <p:cNvSpPr/>
          <p:nvPr/>
        </p:nvSpPr>
        <p:spPr>
          <a:xfrm>
            <a:off x="1148227" y="3633242"/>
            <a:ext cx="10778475" cy="570951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R="457200" lvl="0" algn="l" defTabSz="457200">
              <a:lnSpc>
                <a:spcPct val="115000"/>
              </a:lnSpc>
              <a:spcBef>
                <a:spcPts val="600"/>
              </a:spcBef>
              <a:spcAft>
                <a:spcPts val="1200"/>
              </a:spcAft>
              <a:defRPr sz="1800"/>
            </a:pPr>
            <a:r>
              <a:rPr lang="en-US" sz="1800" i="1" dirty="0" smtClean="0">
                <a:cs typeface="Helvetica"/>
              </a:rPr>
              <a:t>“In </a:t>
            </a:r>
            <a:r>
              <a:rPr lang="en-US" sz="1800" i="1" dirty="0">
                <a:cs typeface="Helvetica"/>
              </a:rPr>
              <a:t>my face-to-face classes I use it as reference material so that if students are interested in learning more they know where to go. In my online classes, I use it as optional primer/refresher material</a:t>
            </a:r>
            <a:r>
              <a:rPr lang="en-US" sz="1800" i="1" dirty="0" smtClean="0">
                <a:cs typeface="Helvetica"/>
              </a:rPr>
              <a:t>.”</a:t>
            </a:r>
            <a:endParaRPr lang="en-US" sz="1800" i="1" dirty="0">
              <a:cs typeface="Helvetica"/>
            </a:endParaRPr>
          </a:p>
          <a:p>
            <a:pPr marR="457200" lvl="0" algn="l" defTabSz="457200">
              <a:lnSpc>
                <a:spcPct val="115000"/>
              </a:lnSpc>
              <a:spcBef>
                <a:spcPts val="600"/>
              </a:spcBef>
              <a:spcAft>
                <a:spcPts val="1200"/>
              </a:spcAft>
              <a:defRPr sz="1800"/>
            </a:pPr>
            <a:r>
              <a:rPr lang="en-US" sz="1800" i="1" dirty="0" smtClean="0">
                <a:cs typeface="Helvetica"/>
              </a:rPr>
              <a:t>“</a:t>
            </a:r>
            <a:r>
              <a:rPr lang="en-US" sz="1800" i="1" dirty="0">
                <a:cs typeface="Helvetica"/>
              </a:rPr>
              <a:t>I </a:t>
            </a:r>
            <a:r>
              <a:rPr lang="en-US" sz="1800" i="1" dirty="0" smtClean="0">
                <a:cs typeface="Helvetica"/>
              </a:rPr>
              <a:t>make </a:t>
            </a:r>
            <a:r>
              <a:rPr lang="en-US" sz="1800" i="1" dirty="0">
                <a:cs typeface="Helvetica"/>
              </a:rPr>
              <a:t>students aware of </a:t>
            </a:r>
            <a:r>
              <a:rPr lang="en-US" sz="1800" i="1" dirty="0" smtClean="0">
                <a:cs typeface="Helvetica"/>
              </a:rPr>
              <a:t>the videos </a:t>
            </a:r>
            <a:r>
              <a:rPr lang="en-US" sz="1800" i="1" dirty="0">
                <a:cs typeface="Helvetica"/>
              </a:rPr>
              <a:t>through our </a:t>
            </a:r>
            <a:r>
              <a:rPr lang="en-US" sz="1800" i="1" dirty="0" smtClean="0">
                <a:cs typeface="Helvetica"/>
              </a:rPr>
              <a:t>course management </a:t>
            </a:r>
            <a:r>
              <a:rPr lang="en-US" sz="1800" i="1" dirty="0">
                <a:cs typeface="Helvetica"/>
              </a:rPr>
              <a:t>software so they can watch them outside of class if they like.  The main benefit from the Ethics Unwrapped materials I get is the teaching notes/explanations of the concepts, which I use heavily in my </a:t>
            </a:r>
            <a:r>
              <a:rPr lang="en-US" sz="1800" i="1" dirty="0" smtClean="0">
                <a:cs typeface="Helvetica"/>
              </a:rPr>
              <a:t>course.”</a:t>
            </a:r>
            <a:endParaRPr lang="en-US" sz="1800" i="1" dirty="0">
              <a:cs typeface="Helvetica"/>
            </a:endParaRPr>
          </a:p>
          <a:p>
            <a:pPr marR="457200" algn="l" defTabSz="457200">
              <a:lnSpc>
                <a:spcPct val="115000"/>
              </a:lnSpc>
              <a:spcBef>
                <a:spcPts val="600"/>
              </a:spcBef>
              <a:spcAft>
                <a:spcPts val="1200"/>
              </a:spcAft>
              <a:defRPr sz="1800"/>
            </a:pPr>
            <a:r>
              <a:rPr lang="en-US" sz="1800" i="1" dirty="0">
                <a:cs typeface="Helvetica"/>
              </a:rPr>
              <a:t>“Helped to illustrate concepts and connect to the students.”</a:t>
            </a:r>
          </a:p>
          <a:p>
            <a:pPr marR="457200" algn="l" defTabSz="457200">
              <a:lnSpc>
                <a:spcPct val="115000"/>
              </a:lnSpc>
              <a:spcBef>
                <a:spcPts val="600"/>
              </a:spcBef>
              <a:spcAft>
                <a:spcPts val="1200"/>
              </a:spcAft>
              <a:defRPr sz="1800"/>
            </a:pPr>
            <a:r>
              <a:rPr lang="en-US" sz="1800" i="1" dirty="0" smtClean="0">
                <a:cs typeface="Helvetica"/>
              </a:rPr>
              <a:t>“</a:t>
            </a:r>
            <a:r>
              <a:rPr lang="en-US" sz="1800" i="1" dirty="0">
                <a:cs typeface="Helvetica"/>
              </a:rPr>
              <a:t>The videos and their discussion of the ethical concepts are easy for students to understand and </a:t>
            </a:r>
            <a:r>
              <a:rPr lang="en-US" sz="1800" i="1" dirty="0" err="1">
                <a:cs typeface="Helvetica"/>
              </a:rPr>
              <a:t>relateable</a:t>
            </a:r>
            <a:r>
              <a:rPr lang="en-US" sz="1800" i="1" dirty="0">
                <a:cs typeface="Helvetica"/>
              </a:rPr>
              <a:t>. Once they recognize the dynamic, then can use it analytically.</a:t>
            </a:r>
            <a:r>
              <a:rPr lang="en-US" sz="1800" i="1" dirty="0" smtClean="0">
                <a:cs typeface="Helvetica"/>
              </a:rPr>
              <a:t>”</a:t>
            </a:r>
          </a:p>
          <a:p>
            <a:pPr marR="457200" lvl="0" algn="l" defTabSz="457200">
              <a:lnSpc>
                <a:spcPct val="115000"/>
              </a:lnSpc>
              <a:spcBef>
                <a:spcPts val="600"/>
              </a:spcBef>
              <a:spcAft>
                <a:spcPts val="1200"/>
              </a:spcAft>
              <a:defRPr sz="1800"/>
            </a:pPr>
            <a:r>
              <a:rPr lang="en-US" sz="1800" i="1" dirty="0">
                <a:cs typeface="Helvetica"/>
              </a:rPr>
              <a:t>“Ethics Unwrapped inspired [an] entirely new course and the revision of a proposed course; students very engaged and enjoyed the discussions a great deal. All students reported that they now think differently about issues in music.”</a:t>
            </a:r>
          </a:p>
          <a:p>
            <a:pPr marR="457200" algn="l" defTabSz="457200">
              <a:lnSpc>
                <a:spcPct val="115000"/>
              </a:lnSpc>
              <a:spcBef>
                <a:spcPts val="600"/>
              </a:spcBef>
              <a:spcAft>
                <a:spcPts val="1200"/>
              </a:spcAft>
              <a:defRPr sz="1800"/>
            </a:pPr>
            <a:r>
              <a:rPr lang="en-US" sz="1800" i="1" dirty="0" smtClean="0">
                <a:cs typeface="Helvetica"/>
              </a:rPr>
              <a:t>“</a:t>
            </a:r>
            <a:r>
              <a:rPr lang="en-US" sz="1800" i="1" dirty="0">
                <a:cs typeface="Helvetica"/>
              </a:rPr>
              <a:t>Ethics unwrapped challenges students to be willing to address issues that otherwise often are a part of the hidden curriculum in teaching and learning. It helps them understand that multiple vantage points exist among themselves and their peers.</a:t>
            </a:r>
            <a:r>
              <a:rPr lang="en-US" sz="1800" i="1" dirty="0" smtClean="0">
                <a:cs typeface="Helvetica"/>
              </a:rPr>
              <a:t>”</a:t>
            </a:r>
            <a:endParaRPr lang="en-US" sz="1800" i="1" dirty="0">
              <a:cs typeface="Helvetica"/>
            </a:endParaRPr>
          </a:p>
        </p:txBody>
      </p:sp>
      <p:sp>
        <p:nvSpPr>
          <p:cNvPr id="6" name="TextBox 5"/>
          <p:cNvSpPr txBox="1"/>
          <p:nvPr/>
        </p:nvSpPr>
        <p:spPr>
          <a:xfrm>
            <a:off x="717541" y="1732578"/>
            <a:ext cx="7598021" cy="17338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rtl="0" latinLnBrk="1" hangingPunct="0">
              <a:lnSpc>
                <a:spcPct val="150000"/>
              </a:lnSpc>
              <a:buFont typeface="Arial"/>
              <a:buChar char="•"/>
            </a:pPr>
            <a:r>
              <a:rPr lang="en-US" sz="2400" dirty="0" smtClean="0">
                <a:solidFill>
                  <a:srgbClr val="000000"/>
                </a:solidFill>
                <a:cs typeface="Helvetica"/>
              </a:rPr>
              <a:t>100% Teaching Resources Helpful</a:t>
            </a:r>
            <a:endParaRPr lang="en-US" sz="2400" dirty="0">
              <a:solidFill>
                <a:srgbClr val="000000"/>
              </a:solidFill>
              <a:cs typeface="Helvetica"/>
            </a:endParaRPr>
          </a:p>
          <a:p>
            <a:pPr marL="342900" indent="-342900" algn="l" rtl="0" latinLnBrk="1" hangingPunct="0">
              <a:lnSpc>
                <a:spcPct val="150000"/>
              </a:lnSpc>
              <a:buFont typeface="Arial"/>
              <a:buChar char="•"/>
            </a:pPr>
            <a:r>
              <a:rPr lang="en-US" sz="2400" dirty="0" smtClean="0">
                <a:solidFill>
                  <a:srgbClr val="000000"/>
                </a:solidFill>
                <a:cs typeface="Helvetica"/>
              </a:rPr>
              <a:t>74% Use Ethics Unwrapped Videos again</a:t>
            </a:r>
            <a:endParaRPr lang="en-US" sz="2400" dirty="0">
              <a:solidFill>
                <a:srgbClr val="000000"/>
              </a:solidFill>
              <a:cs typeface="Helvetica"/>
            </a:endParaRPr>
          </a:p>
          <a:p>
            <a:pPr marL="342900" indent="-342900" algn="l" rtl="0" latinLnBrk="1" hangingPunct="0">
              <a:lnSpc>
                <a:spcPct val="150000"/>
              </a:lnSpc>
              <a:buFont typeface="Arial"/>
              <a:buChar char="•"/>
            </a:pPr>
            <a:r>
              <a:rPr lang="en-US" sz="2400" dirty="0" smtClean="0">
                <a:solidFill>
                  <a:srgbClr val="000000"/>
                </a:solidFill>
                <a:cs typeface="Helvetica"/>
              </a:rPr>
              <a:t>78% Recommend Ethics Unwrapped to a Colleague</a:t>
            </a:r>
          </a:p>
        </p:txBody>
      </p:sp>
      <p:pic>
        <p:nvPicPr>
          <p:cNvPr id="7" name="Screen Shot 2014-12-12 at 9.41.17 AM.png"/>
          <p:cNvPicPr/>
          <p:nvPr/>
        </p:nvPicPr>
        <p:blipFill>
          <a:blip r:embed="rId4">
            <a:extLst/>
          </a:blip>
          <a:stretch>
            <a:fillRect/>
          </a:stretch>
        </p:blipFill>
        <p:spPr>
          <a:xfrm>
            <a:off x="0" y="-1241"/>
            <a:ext cx="13004800" cy="848818"/>
          </a:xfrm>
          <a:prstGeom prst="rect">
            <a:avLst/>
          </a:prstGeom>
          <a:ln w="12700">
            <a:miter lim="400000"/>
          </a:ln>
        </p:spPr>
      </p:pic>
    </p:spTree>
    <p:extLst>
      <p:ext uri="{BB962C8B-B14F-4D97-AF65-F5344CB8AC3E}">
        <p14:creationId xmlns:p14="http://schemas.microsoft.com/office/powerpoint/2010/main" val="180282958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672306044"/>
              </p:ext>
            </p:extLst>
          </p:nvPr>
        </p:nvGraphicFramePr>
        <p:xfrm>
          <a:off x="2612197" y="3481333"/>
          <a:ext cx="7590538" cy="5870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51-Free-Cursor-Hand-Clipart-Illustration.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8971" y="5071086"/>
            <a:ext cx="790568" cy="1001909"/>
          </a:xfrm>
          <a:prstGeom prst="rect">
            <a:avLst/>
          </a:prstGeom>
        </p:spPr>
      </p:pic>
      <p:sp>
        <p:nvSpPr>
          <p:cNvPr id="7" name="Shape 108"/>
          <p:cNvSpPr/>
          <p:nvPr/>
        </p:nvSpPr>
        <p:spPr>
          <a:xfrm>
            <a:off x="587929" y="1341301"/>
            <a:ext cx="9614806" cy="1887690"/>
          </a:xfrm>
          <a:prstGeom prst="rect">
            <a:avLst/>
          </a:prstGeom>
          <a:ln w="12700">
            <a:miter lim="400000"/>
          </a:ln>
          <a:extLst>
            <a:ext uri="{C572A759-6A51-4108-AA02-DFA0A04FC94B}">
              <ma14:wrappingTextBoxFlag xmlns:ma14="http://schemas.microsoft.com/office/mac/drawingml/2011/main" val="1"/>
            </a:ext>
          </a:extLst>
        </p:spPr>
        <p:txBody>
          <a:bodyPr wrap="none" lIns="50797" tIns="50797" rIns="50797" bIns="50797" anchor="ctr">
            <a:spAutoFit/>
          </a:bodyPr>
          <a:lstStyle/>
          <a:p>
            <a:pPr lvl="0" algn="l">
              <a:defRPr sz="1800"/>
            </a:pPr>
            <a:r>
              <a:rPr lang="en-US" sz="4400" dirty="0" smtClean="0">
                <a:latin typeface="Helvetica"/>
                <a:cs typeface="Helvetica"/>
              </a:rPr>
              <a:t>Coming Fall </a:t>
            </a:r>
            <a:r>
              <a:rPr lang="en-US" sz="4400" dirty="0">
                <a:latin typeface="Helvetica"/>
                <a:cs typeface="Helvetica"/>
              </a:rPr>
              <a:t>2016</a:t>
            </a:r>
            <a:r>
              <a:rPr lang="is-IS" sz="4400" dirty="0">
                <a:latin typeface="Helvetica"/>
                <a:cs typeface="Helvetica"/>
              </a:rPr>
              <a:t>…</a:t>
            </a:r>
          </a:p>
          <a:p>
            <a:pPr lvl="0" algn="l">
              <a:lnSpc>
                <a:spcPct val="50000"/>
              </a:lnSpc>
              <a:defRPr sz="1800"/>
            </a:pPr>
            <a:endParaRPr lang="is-IS" sz="4800" dirty="0">
              <a:latin typeface="Helvetica"/>
              <a:cs typeface="Helvetica"/>
            </a:endParaRPr>
          </a:p>
          <a:p>
            <a:pPr lvl="0" algn="l">
              <a:defRPr sz="1800"/>
            </a:pPr>
            <a:r>
              <a:rPr lang="en-US" sz="4800" dirty="0">
                <a:solidFill>
                  <a:srgbClr val="FF6600"/>
                </a:solidFill>
                <a:latin typeface="Helvetica"/>
                <a:cs typeface="Helvetica"/>
              </a:rPr>
              <a:t>Ethics Unwrapped Teaching Guide</a:t>
            </a:r>
          </a:p>
        </p:txBody>
      </p:sp>
      <p:pic>
        <p:nvPicPr>
          <p:cNvPr id="8" name="Screen Shot 2014-12-12 at 9.41.17 AM.png"/>
          <p:cNvPicPr/>
          <p:nvPr/>
        </p:nvPicPr>
        <p:blipFill>
          <a:blip r:embed="rId8">
            <a:extLst/>
          </a:blip>
          <a:stretch>
            <a:fillRect/>
          </a:stretch>
        </p:blipFill>
        <p:spPr>
          <a:xfrm>
            <a:off x="0" y="-1241"/>
            <a:ext cx="13004800" cy="848818"/>
          </a:xfrm>
          <a:prstGeom prst="rect">
            <a:avLst/>
          </a:prstGeom>
          <a:ln w="12700">
            <a:miter lim="400000"/>
          </a:ln>
        </p:spPr>
      </p:pic>
    </p:spTree>
    <p:extLst>
      <p:ext uri="{BB962C8B-B14F-4D97-AF65-F5344CB8AC3E}">
        <p14:creationId xmlns:p14="http://schemas.microsoft.com/office/powerpoint/2010/main" val="809754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4180219307"/>
              </p:ext>
            </p:extLst>
          </p:nvPr>
        </p:nvGraphicFramePr>
        <p:xfrm>
          <a:off x="1124521" y="1013002"/>
          <a:ext cx="5256031" cy="4162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51-Free-Cursor-Hand-Clipart-Illustration.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2441" y="3323777"/>
            <a:ext cx="790568" cy="1001908"/>
          </a:xfrm>
          <a:prstGeom prst="rect">
            <a:avLst/>
          </a:prstGeom>
        </p:spPr>
      </p:pic>
      <p:sp>
        <p:nvSpPr>
          <p:cNvPr id="10" name="TextBox 9"/>
          <p:cNvSpPr txBox="1"/>
          <p:nvPr/>
        </p:nvSpPr>
        <p:spPr>
          <a:xfrm>
            <a:off x="7297108" y="2389977"/>
            <a:ext cx="5543670" cy="680596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a:spcBef>
                <a:spcPts val="200"/>
              </a:spcBef>
              <a:spcAft>
                <a:spcPts val="200"/>
              </a:spcAft>
            </a:pPr>
            <a:r>
              <a:rPr lang="en-US" sz="1200" dirty="0"/>
              <a:t> </a:t>
            </a:r>
            <a:r>
              <a:rPr lang="en-US" sz="1400" dirty="0"/>
              <a:t>  </a:t>
            </a:r>
            <a:endParaRPr lang="en-US" sz="1400" dirty="0" smtClean="0"/>
          </a:p>
          <a:p>
            <a:pPr algn="l">
              <a:spcBef>
                <a:spcPts val="200"/>
              </a:spcBef>
              <a:spcAft>
                <a:spcPts val="200"/>
              </a:spcAft>
            </a:pPr>
            <a:endParaRPr lang="en-US" sz="1400" dirty="0"/>
          </a:p>
          <a:p>
            <a:pPr algn="l">
              <a:spcBef>
                <a:spcPts val="200"/>
              </a:spcBef>
              <a:spcAft>
                <a:spcPts val="200"/>
              </a:spcAft>
            </a:pPr>
            <a:endParaRPr lang="en-US" sz="1400" dirty="0" smtClean="0"/>
          </a:p>
          <a:p>
            <a:pPr algn="l">
              <a:spcBef>
                <a:spcPts val="200"/>
              </a:spcBef>
              <a:spcAft>
                <a:spcPts val="200"/>
              </a:spcAft>
            </a:pPr>
            <a:endParaRPr lang="en-US" sz="1400" dirty="0"/>
          </a:p>
          <a:p>
            <a:pPr algn="l">
              <a:spcBef>
                <a:spcPts val="200"/>
              </a:spcBef>
              <a:spcAft>
                <a:spcPts val="200"/>
              </a:spcAft>
            </a:pPr>
            <a:endParaRPr lang="en-US" sz="1400" dirty="0" smtClean="0"/>
          </a:p>
          <a:p>
            <a:pPr algn="l">
              <a:spcBef>
                <a:spcPts val="200"/>
              </a:spcBef>
              <a:spcAft>
                <a:spcPts val="200"/>
              </a:spcAft>
            </a:pPr>
            <a:endParaRPr lang="en-US" sz="1400" dirty="0"/>
          </a:p>
          <a:p>
            <a:pPr algn="l">
              <a:spcBef>
                <a:spcPts val="200"/>
              </a:spcBef>
              <a:spcAft>
                <a:spcPts val="200"/>
              </a:spcAft>
            </a:pPr>
            <a:endParaRPr lang="en-US" sz="1400" dirty="0" smtClean="0"/>
          </a:p>
          <a:p>
            <a:pPr algn="l">
              <a:spcBef>
                <a:spcPts val="200"/>
              </a:spcBef>
              <a:spcAft>
                <a:spcPts val="200"/>
              </a:spcAft>
            </a:pPr>
            <a:endParaRPr lang="en-US" sz="1400" dirty="0"/>
          </a:p>
          <a:p>
            <a:pPr algn="l">
              <a:spcBef>
                <a:spcPts val="200"/>
              </a:spcBef>
              <a:spcAft>
                <a:spcPts val="200"/>
              </a:spcAft>
            </a:pPr>
            <a:r>
              <a:rPr lang="en-US" sz="1400" b="1" dirty="0">
                <a:latin typeface="Helvetica"/>
                <a:cs typeface="Helvetica"/>
              </a:rPr>
              <a:t>Case Studies:</a:t>
            </a:r>
          </a:p>
          <a:p>
            <a:pPr lvl="0" algn="l">
              <a:lnSpc>
                <a:spcPct val="120000"/>
              </a:lnSpc>
              <a:spcBef>
                <a:spcPts val="200"/>
              </a:spcBef>
              <a:spcAft>
                <a:spcPts val="200"/>
              </a:spcAft>
            </a:pPr>
            <a:r>
              <a:rPr lang="en-US" sz="1400" dirty="0"/>
              <a:t>Conversation </a:t>
            </a:r>
            <a:r>
              <a:rPr lang="en-US" sz="1400" dirty="0" smtClean="0"/>
              <a:t>Starter</a:t>
            </a:r>
            <a:endParaRPr lang="en-US" sz="1400" dirty="0"/>
          </a:p>
          <a:p>
            <a:pPr lvl="8" indent="0" algn="l">
              <a:spcBef>
                <a:spcPts val="200"/>
              </a:spcBef>
              <a:spcAft>
                <a:spcPts val="200"/>
              </a:spcAft>
            </a:pPr>
            <a:r>
              <a:rPr lang="en-US" sz="1400" dirty="0" smtClean="0"/>
              <a:t>	- The </a:t>
            </a:r>
            <a:r>
              <a:rPr lang="en-US" sz="1400" i="1" dirty="0"/>
              <a:t>Miss Saigon </a:t>
            </a:r>
            <a:r>
              <a:rPr lang="en-US" sz="1400" dirty="0"/>
              <a:t>Controversy</a:t>
            </a:r>
          </a:p>
          <a:p>
            <a:pPr lvl="0" algn="l">
              <a:spcBef>
                <a:spcPts val="200"/>
              </a:spcBef>
              <a:spcAft>
                <a:spcPts val="200"/>
              </a:spcAft>
            </a:pPr>
            <a:r>
              <a:rPr lang="en-US" sz="1400" dirty="0" smtClean="0"/>
              <a:t>Fine Arts, Humanities </a:t>
            </a:r>
            <a:r>
              <a:rPr lang="en-US" sz="1400" dirty="0"/>
              <a:t>&amp; Social Sciences</a:t>
            </a:r>
          </a:p>
          <a:p>
            <a:pPr lvl="1" indent="0" algn="l">
              <a:spcBef>
                <a:spcPts val="200"/>
              </a:spcBef>
              <a:spcAft>
                <a:spcPts val="200"/>
              </a:spcAft>
            </a:pPr>
            <a:r>
              <a:rPr lang="en-US" sz="1400" dirty="0" smtClean="0"/>
              <a:t>	- Artistic </a:t>
            </a:r>
            <a:r>
              <a:rPr lang="en-US" sz="1400" dirty="0"/>
              <a:t>Appropriation and Shepard </a:t>
            </a:r>
            <a:r>
              <a:rPr lang="en-US" sz="1400" dirty="0" err="1"/>
              <a:t>Fairey’s</a:t>
            </a:r>
            <a:r>
              <a:rPr lang="en-US" sz="1400" dirty="0"/>
              <a:t> “Hope”</a:t>
            </a:r>
          </a:p>
          <a:p>
            <a:pPr lvl="1" indent="0" algn="l">
              <a:spcBef>
                <a:spcPts val="200"/>
              </a:spcBef>
              <a:spcAft>
                <a:spcPts val="200"/>
              </a:spcAft>
            </a:pPr>
            <a:r>
              <a:rPr lang="en-US" sz="1400" dirty="0" smtClean="0"/>
              <a:t>	- Christina </a:t>
            </a:r>
            <a:r>
              <a:rPr lang="en-US" sz="1400" dirty="0" err="1"/>
              <a:t>Fallin</a:t>
            </a:r>
            <a:r>
              <a:rPr lang="en-US" sz="1400" dirty="0"/>
              <a:t>: “Appropriate </a:t>
            </a:r>
            <a:r>
              <a:rPr lang="en-US" sz="1400" dirty="0" err="1"/>
              <a:t>Culturation</a:t>
            </a:r>
            <a:r>
              <a:rPr lang="en-US" sz="1400" dirty="0"/>
              <a:t>?”</a:t>
            </a:r>
          </a:p>
          <a:p>
            <a:pPr lvl="1" indent="0" algn="l">
              <a:spcBef>
                <a:spcPts val="200"/>
              </a:spcBef>
              <a:spcAft>
                <a:spcPts val="200"/>
              </a:spcAft>
            </a:pPr>
            <a:r>
              <a:rPr lang="en-US" sz="1400" dirty="0" smtClean="0"/>
              <a:t>	- The </a:t>
            </a:r>
            <a:r>
              <a:rPr lang="en-US" sz="1400" dirty="0"/>
              <a:t>“Blurred Lines” of Copyright</a:t>
            </a:r>
          </a:p>
          <a:p>
            <a:pPr lvl="1" indent="0" algn="l">
              <a:spcBef>
                <a:spcPts val="200"/>
              </a:spcBef>
              <a:spcAft>
                <a:spcPts val="200"/>
              </a:spcAft>
            </a:pPr>
            <a:r>
              <a:rPr lang="en-US" sz="1400" dirty="0" smtClean="0"/>
              <a:t>	- Bullfighting</a:t>
            </a:r>
            <a:endParaRPr lang="en-US" sz="1400" dirty="0"/>
          </a:p>
          <a:p>
            <a:pPr lvl="1" indent="0" algn="l">
              <a:spcBef>
                <a:spcPts val="200"/>
              </a:spcBef>
              <a:spcAft>
                <a:spcPts val="200"/>
              </a:spcAft>
            </a:pPr>
            <a:r>
              <a:rPr lang="en-US" sz="1400" dirty="0" smtClean="0"/>
              <a:t>	- Digital Downloads</a:t>
            </a:r>
            <a:endParaRPr lang="en-US" sz="1400" dirty="0"/>
          </a:p>
          <a:p>
            <a:pPr lvl="0" algn="l">
              <a:spcBef>
                <a:spcPts val="200"/>
              </a:spcBef>
              <a:spcAft>
                <a:spcPts val="200"/>
              </a:spcAft>
            </a:pPr>
            <a:r>
              <a:rPr lang="en-US" sz="1400" dirty="0"/>
              <a:t>Professions</a:t>
            </a:r>
          </a:p>
          <a:p>
            <a:pPr lvl="1" indent="0" algn="l">
              <a:spcBef>
                <a:spcPts val="200"/>
              </a:spcBef>
              <a:spcAft>
                <a:spcPts val="200"/>
              </a:spcAft>
            </a:pPr>
            <a:r>
              <a:rPr lang="en-US" sz="1400" dirty="0" smtClean="0"/>
              <a:t>	- Teaching </a:t>
            </a:r>
            <a:r>
              <a:rPr lang="en-US" sz="1400" dirty="0"/>
              <a:t>Blackface: A Lesson on Stereotypes</a:t>
            </a:r>
          </a:p>
          <a:p>
            <a:pPr lvl="1" indent="0" algn="l">
              <a:spcBef>
                <a:spcPts val="200"/>
              </a:spcBef>
              <a:spcAft>
                <a:spcPts val="200"/>
              </a:spcAft>
            </a:pPr>
            <a:r>
              <a:rPr lang="en-US" sz="1400" i="1" dirty="0" smtClean="0"/>
              <a:t>	- </a:t>
            </a:r>
            <a:r>
              <a:rPr lang="en-US" sz="1400" i="1" dirty="0" err="1" smtClean="0"/>
              <a:t>Grantland</a:t>
            </a:r>
            <a:r>
              <a:rPr lang="en-US" sz="1400" i="1" dirty="0" smtClean="0"/>
              <a:t> </a:t>
            </a:r>
            <a:r>
              <a:rPr lang="en-US" sz="1400" dirty="0" smtClean="0"/>
              <a:t>and Dr. V</a:t>
            </a:r>
            <a:endParaRPr lang="en-US" sz="1400" dirty="0"/>
          </a:p>
          <a:p>
            <a:pPr lvl="1" indent="0" algn="l">
              <a:spcBef>
                <a:spcPts val="200"/>
              </a:spcBef>
              <a:spcAft>
                <a:spcPts val="200"/>
              </a:spcAft>
            </a:pPr>
            <a:r>
              <a:rPr lang="en-US" sz="1400" dirty="0" smtClean="0"/>
              <a:t>	- Covering Robin </a:t>
            </a:r>
            <a:r>
              <a:rPr lang="en-US" sz="1400" dirty="0" smtClean="0"/>
              <a:t>Williams</a:t>
            </a:r>
          </a:p>
          <a:p>
            <a:pPr lvl="1" indent="0" algn="l">
              <a:spcBef>
                <a:spcPts val="200"/>
              </a:spcBef>
              <a:spcAft>
                <a:spcPts val="200"/>
              </a:spcAft>
            </a:pPr>
            <a:endParaRPr lang="en-US" sz="1400" dirty="0"/>
          </a:p>
          <a:p>
            <a:pPr lvl="1" indent="0" algn="l">
              <a:spcBef>
                <a:spcPts val="200"/>
              </a:spcBef>
              <a:spcAft>
                <a:spcPts val="200"/>
              </a:spcAft>
            </a:pPr>
            <a:r>
              <a:rPr lang="en-US" sz="1400" b="1" dirty="0" smtClean="0">
                <a:latin typeface="Helvetica "/>
                <a:cs typeface="Helvetica "/>
              </a:rPr>
              <a:t>Glossary Terms:</a:t>
            </a:r>
          </a:p>
          <a:p>
            <a:pPr marL="285750" lvl="1" indent="-285750" algn="l">
              <a:lnSpc>
                <a:spcPct val="120000"/>
              </a:lnSpc>
              <a:spcBef>
                <a:spcPts val="200"/>
              </a:spcBef>
              <a:spcAft>
                <a:spcPts val="200"/>
              </a:spcAft>
              <a:buFont typeface="Arial"/>
              <a:buChar char="•"/>
            </a:pPr>
            <a:r>
              <a:rPr lang="en-US" sz="1400" dirty="0" smtClean="0">
                <a:latin typeface="Helvetica Light"/>
                <a:cs typeface="Helvetica Light"/>
              </a:rPr>
              <a:t>Moral Absolutism</a:t>
            </a:r>
          </a:p>
          <a:p>
            <a:pPr marL="285750" lvl="1" indent="-285750" algn="l">
              <a:spcBef>
                <a:spcPts val="200"/>
              </a:spcBef>
              <a:spcAft>
                <a:spcPts val="200"/>
              </a:spcAft>
              <a:buFont typeface="Arial"/>
              <a:buChar char="•"/>
            </a:pPr>
            <a:r>
              <a:rPr lang="en-US" sz="1400" dirty="0" smtClean="0">
                <a:latin typeface="Helvetica Light"/>
                <a:cs typeface="Helvetica Light"/>
              </a:rPr>
              <a:t>Moral Relativism</a:t>
            </a:r>
            <a:endParaRPr lang="en-US" sz="1400" dirty="0">
              <a:latin typeface="Helvetica Light"/>
              <a:cs typeface="Helvetica Light"/>
            </a:endParaRPr>
          </a:p>
        </p:txBody>
      </p:sp>
      <p:pic>
        <p:nvPicPr>
          <p:cNvPr id="7" name="Screen Shot 2014-12-12 at 9.41.17 AM.png"/>
          <p:cNvPicPr/>
          <p:nvPr/>
        </p:nvPicPr>
        <p:blipFill>
          <a:blip r:embed="rId8">
            <a:extLst/>
          </a:blip>
          <a:stretch>
            <a:fillRect/>
          </a:stretch>
        </p:blipFill>
        <p:spPr>
          <a:xfrm>
            <a:off x="0" y="-1241"/>
            <a:ext cx="13004800" cy="848818"/>
          </a:xfrm>
          <a:prstGeom prst="rect">
            <a:avLst/>
          </a:prstGeom>
          <a:ln w="12700">
            <a:miter lim="400000"/>
          </a:ln>
        </p:spPr>
      </p:pic>
      <p:sp>
        <p:nvSpPr>
          <p:cNvPr id="5" name="TextBox 4"/>
          <p:cNvSpPr txBox="1"/>
          <p:nvPr/>
        </p:nvSpPr>
        <p:spPr>
          <a:xfrm>
            <a:off x="1034871" y="5047566"/>
            <a:ext cx="5256031" cy="193899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200"/>
              </a:spcBef>
              <a:spcAft>
                <a:spcPts val="200"/>
              </a:spcAft>
            </a:pPr>
            <a:r>
              <a:rPr lang="en-US" sz="1800" b="1" dirty="0">
                <a:latin typeface="Helvetica"/>
                <a:cs typeface="Helvetica"/>
              </a:rPr>
              <a:t>Media, Arts &amp; Culture:</a:t>
            </a:r>
          </a:p>
          <a:p>
            <a:pPr algn="l">
              <a:spcBef>
                <a:spcPts val="200"/>
              </a:spcBef>
              <a:spcAft>
                <a:spcPts val="200"/>
              </a:spcAft>
            </a:pPr>
            <a:r>
              <a:rPr lang="en-US" sz="1400" dirty="0"/>
              <a:t>A number of ethical dilemmas may arise across various media, arts, and cultures: from copyright infringement or biased framing of a news report, to cultural insensitivity or the perpetuation of negative stereotypes, the examples are countless. These resources take a look at the ways in which ethics and ethical frameworks affect our understanding of media, the arts, and different cultures.</a:t>
            </a:r>
          </a:p>
        </p:txBody>
      </p:sp>
      <p:sp>
        <p:nvSpPr>
          <p:cNvPr id="8" name="TextBox 7"/>
          <p:cNvSpPr txBox="1"/>
          <p:nvPr/>
        </p:nvSpPr>
        <p:spPr>
          <a:xfrm>
            <a:off x="7297108" y="1550700"/>
            <a:ext cx="4094001" cy="30285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200"/>
              </a:spcBef>
              <a:spcAft>
                <a:spcPts val="200"/>
              </a:spcAft>
            </a:pPr>
            <a:r>
              <a:rPr lang="en-US" sz="1400" b="1" dirty="0">
                <a:latin typeface="Helvetica"/>
                <a:cs typeface="Helvetica"/>
              </a:rPr>
              <a:t>Videos:</a:t>
            </a:r>
          </a:p>
          <a:p>
            <a:pPr marL="171450" indent="-171450" algn="l">
              <a:lnSpc>
                <a:spcPct val="120000"/>
              </a:lnSpc>
              <a:spcBef>
                <a:spcPts val="200"/>
              </a:spcBef>
              <a:spcAft>
                <a:spcPts val="200"/>
              </a:spcAft>
              <a:buFont typeface="Arial"/>
              <a:buChar char="•"/>
            </a:pPr>
            <a:r>
              <a:rPr lang="en-US" sz="1400" dirty="0"/>
              <a:t>All is Not Relative</a:t>
            </a:r>
          </a:p>
          <a:p>
            <a:pPr marL="171450" indent="-171450" algn="l">
              <a:spcBef>
                <a:spcPts val="200"/>
              </a:spcBef>
              <a:spcAft>
                <a:spcPts val="200"/>
              </a:spcAft>
              <a:buFont typeface="Arial"/>
              <a:buChar char="•"/>
            </a:pPr>
            <a:r>
              <a:rPr lang="en-US" sz="1400" dirty="0"/>
              <a:t>Appropriation &amp; Attribution</a:t>
            </a:r>
          </a:p>
          <a:p>
            <a:pPr marL="171450" indent="-171450" algn="l">
              <a:spcBef>
                <a:spcPts val="200"/>
              </a:spcBef>
              <a:spcAft>
                <a:spcPts val="200"/>
              </a:spcAft>
              <a:buFont typeface="Arial"/>
              <a:buChar char="•"/>
            </a:pPr>
            <a:r>
              <a:rPr lang="en-US" sz="1400" dirty="0"/>
              <a:t>Framing</a:t>
            </a:r>
          </a:p>
          <a:p>
            <a:pPr marL="171450" lvl="0" indent="-171450" algn="l">
              <a:spcBef>
                <a:spcPts val="200"/>
              </a:spcBef>
              <a:spcAft>
                <a:spcPts val="200"/>
              </a:spcAft>
              <a:buFont typeface="Arial"/>
              <a:buChar char="•"/>
            </a:pPr>
            <a:r>
              <a:rPr lang="en-US" sz="1400" dirty="0"/>
              <a:t>Fundamental Attribution Error</a:t>
            </a:r>
          </a:p>
          <a:p>
            <a:pPr marL="171450" lvl="0" indent="-171450" algn="l">
              <a:spcBef>
                <a:spcPts val="200"/>
              </a:spcBef>
              <a:spcAft>
                <a:spcPts val="200"/>
              </a:spcAft>
              <a:buFont typeface="Arial"/>
              <a:buChar char="•"/>
            </a:pPr>
            <a:r>
              <a:rPr lang="en-US" sz="1400" dirty="0"/>
              <a:t>Fundamental Moral Unit</a:t>
            </a:r>
          </a:p>
          <a:p>
            <a:pPr marL="171450" lvl="0" indent="-171450" algn="l">
              <a:spcBef>
                <a:spcPts val="200"/>
              </a:spcBef>
              <a:spcAft>
                <a:spcPts val="200"/>
              </a:spcAft>
              <a:buFont typeface="Arial"/>
              <a:buChar char="•"/>
            </a:pPr>
            <a:r>
              <a:rPr lang="en-US" sz="1400" dirty="0"/>
              <a:t>Moral Agent &amp; Subject of Moral Worth</a:t>
            </a:r>
          </a:p>
          <a:p>
            <a:pPr marL="171450" lvl="0" indent="-171450" algn="l">
              <a:spcBef>
                <a:spcPts val="200"/>
              </a:spcBef>
              <a:spcAft>
                <a:spcPts val="200"/>
              </a:spcAft>
              <a:buFont typeface="Arial"/>
              <a:buChar char="•"/>
            </a:pPr>
            <a:r>
              <a:rPr lang="en-US" sz="1400" dirty="0"/>
              <a:t>Moral Myopia</a:t>
            </a:r>
          </a:p>
          <a:p>
            <a:pPr marL="171450" indent="-171450" algn="l">
              <a:spcBef>
                <a:spcPts val="200"/>
              </a:spcBef>
              <a:spcAft>
                <a:spcPts val="200"/>
              </a:spcAft>
              <a:buFont typeface="Arial"/>
              <a:buChar char="•"/>
            </a:pPr>
            <a:r>
              <a:rPr lang="en-US" sz="1400" dirty="0"/>
              <a:t>Legal Rights &amp; Ethical Responsibilities</a:t>
            </a:r>
          </a:p>
          <a:p>
            <a:pPr marL="171450" lvl="0" indent="-171450" algn="l">
              <a:spcBef>
                <a:spcPts val="200"/>
              </a:spcBef>
              <a:spcAft>
                <a:spcPts val="200"/>
              </a:spcAft>
              <a:buFont typeface="Arial"/>
              <a:buChar char="•"/>
            </a:pPr>
            <a:r>
              <a:rPr lang="en-US" sz="1400" dirty="0"/>
              <a:t>Representation</a:t>
            </a:r>
          </a:p>
          <a:p>
            <a:pPr algn="l">
              <a:spcBef>
                <a:spcPts val="200"/>
              </a:spcBef>
              <a:spcAft>
                <a:spcPts val="200"/>
              </a:spcAft>
            </a:pPr>
            <a:r>
              <a:rPr lang="en-US" sz="1400" dirty="0"/>
              <a:t> </a:t>
            </a:r>
            <a:endParaRPr lang="en-US" sz="1400" dirty="0"/>
          </a:p>
        </p:txBody>
      </p:sp>
      <p:sp>
        <p:nvSpPr>
          <p:cNvPr id="11" name="TextBox 10"/>
          <p:cNvSpPr txBox="1"/>
          <p:nvPr/>
        </p:nvSpPr>
        <p:spPr>
          <a:xfrm>
            <a:off x="1034871" y="7127069"/>
            <a:ext cx="5256031" cy="19615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200"/>
              </a:spcBef>
              <a:spcAft>
                <a:spcPts val="200"/>
              </a:spcAft>
            </a:pPr>
            <a:r>
              <a:rPr lang="en-US" sz="1400" b="1" dirty="0">
                <a:latin typeface="Helvetica"/>
                <a:cs typeface="Helvetica"/>
              </a:rPr>
              <a:t>Suggested Subject Areas:</a:t>
            </a:r>
          </a:p>
          <a:p>
            <a:pPr marL="171450" lvl="0" indent="-171450" algn="l">
              <a:lnSpc>
                <a:spcPct val="120000"/>
              </a:lnSpc>
              <a:spcBef>
                <a:spcPts val="200"/>
              </a:spcBef>
              <a:spcAft>
                <a:spcPts val="200"/>
              </a:spcAft>
              <a:buFont typeface="Arial"/>
              <a:buChar char="•"/>
            </a:pPr>
            <a:r>
              <a:rPr lang="en-US" sz="1400" dirty="0"/>
              <a:t>Communication</a:t>
            </a:r>
          </a:p>
          <a:p>
            <a:pPr marL="171450" lvl="0" indent="-171450" algn="l">
              <a:spcBef>
                <a:spcPts val="200"/>
              </a:spcBef>
              <a:spcAft>
                <a:spcPts val="200"/>
              </a:spcAft>
              <a:buFont typeface="Arial"/>
              <a:buChar char="•"/>
            </a:pPr>
            <a:r>
              <a:rPr lang="en-US" sz="1400" dirty="0"/>
              <a:t>Fine Arts</a:t>
            </a:r>
          </a:p>
          <a:p>
            <a:pPr marL="171450" lvl="0" indent="-171450" algn="l">
              <a:spcBef>
                <a:spcPts val="200"/>
              </a:spcBef>
              <a:spcAft>
                <a:spcPts val="200"/>
              </a:spcAft>
              <a:buFont typeface="Arial"/>
              <a:buChar char="•"/>
            </a:pPr>
            <a:r>
              <a:rPr lang="en-US" sz="1400" dirty="0"/>
              <a:t>Humanities</a:t>
            </a:r>
          </a:p>
          <a:p>
            <a:pPr marL="171450" lvl="0" indent="-171450" algn="l">
              <a:spcBef>
                <a:spcPts val="200"/>
              </a:spcBef>
              <a:spcAft>
                <a:spcPts val="200"/>
              </a:spcAft>
              <a:buFont typeface="Arial"/>
              <a:buChar char="•"/>
            </a:pPr>
            <a:r>
              <a:rPr lang="en-US" sz="1400" dirty="0"/>
              <a:t>Library and Museum Studies</a:t>
            </a:r>
          </a:p>
          <a:p>
            <a:pPr marL="171450" lvl="0" indent="-171450" algn="l">
              <a:spcBef>
                <a:spcPts val="200"/>
              </a:spcBef>
              <a:spcAft>
                <a:spcPts val="200"/>
              </a:spcAft>
              <a:buFont typeface="Arial"/>
              <a:buChar char="•"/>
            </a:pPr>
            <a:r>
              <a:rPr lang="en-US" sz="1400" dirty="0"/>
              <a:t>Professions</a:t>
            </a:r>
          </a:p>
          <a:p>
            <a:pPr marL="171450" lvl="0" indent="-171450" algn="l">
              <a:spcBef>
                <a:spcPts val="200"/>
              </a:spcBef>
              <a:spcAft>
                <a:spcPts val="200"/>
              </a:spcAft>
              <a:buFont typeface="Arial"/>
              <a:buChar char="•"/>
            </a:pPr>
            <a:r>
              <a:rPr lang="en-US" sz="1400" dirty="0"/>
              <a:t>Social Sciences</a:t>
            </a:r>
            <a:endParaRPr lang="en-US" sz="1400" dirty="0"/>
          </a:p>
        </p:txBody>
      </p:sp>
    </p:spTree>
    <p:extLst>
      <p:ext uri="{BB962C8B-B14F-4D97-AF65-F5344CB8AC3E}">
        <p14:creationId xmlns:p14="http://schemas.microsoft.com/office/powerpoint/2010/main" val="34527368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08"/>
          <p:cNvSpPr/>
          <p:nvPr/>
        </p:nvSpPr>
        <p:spPr>
          <a:xfrm>
            <a:off x="744726" y="1205360"/>
            <a:ext cx="9451299" cy="1887690"/>
          </a:xfrm>
          <a:prstGeom prst="rect">
            <a:avLst/>
          </a:prstGeom>
          <a:ln w="12700">
            <a:miter lim="400000"/>
          </a:ln>
          <a:extLst>
            <a:ext uri="{C572A759-6A51-4108-AA02-DFA0A04FC94B}">
              <ma14:wrappingTextBoxFlag xmlns:ma14="http://schemas.microsoft.com/office/mac/drawingml/2011/main" val="1"/>
            </a:ext>
          </a:extLst>
        </p:spPr>
        <p:txBody>
          <a:bodyPr wrap="none" lIns="50797" tIns="50797" rIns="50797" bIns="50797" anchor="ctr">
            <a:spAutoFit/>
          </a:bodyPr>
          <a:lstStyle/>
          <a:p>
            <a:pPr lvl="0" algn="l">
              <a:defRPr sz="1800"/>
            </a:pPr>
            <a:r>
              <a:rPr lang="en-US" sz="4400" dirty="0" smtClean="0">
                <a:solidFill>
                  <a:srgbClr val="000000"/>
                </a:solidFill>
                <a:latin typeface="Helvetica"/>
                <a:cs typeface="Helvetica"/>
              </a:rPr>
              <a:t>Also coming </a:t>
            </a:r>
            <a:r>
              <a:rPr lang="en-US" sz="4400" dirty="0">
                <a:solidFill>
                  <a:srgbClr val="000000"/>
                </a:solidFill>
                <a:latin typeface="Helvetica"/>
                <a:cs typeface="Helvetica"/>
              </a:rPr>
              <a:t>Fall 2016</a:t>
            </a:r>
            <a:r>
              <a:rPr lang="is-IS" sz="4400" dirty="0">
                <a:solidFill>
                  <a:srgbClr val="000000"/>
                </a:solidFill>
                <a:latin typeface="Helvetica"/>
                <a:cs typeface="Helvetica"/>
              </a:rPr>
              <a:t>…</a:t>
            </a:r>
          </a:p>
          <a:p>
            <a:pPr lvl="0" algn="l">
              <a:lnSpc>
                <a:spcPct val="50000"/>
              </a:lnSpc>
              <a:defRPr sz="1800"/>
            </a:pPr>
            <a:endParaRPr lang="is-IS" sz="4800" dirty="0">
              <a:latin typeface="Helvetica"/>
              <a:cs typeface="Helvetica"/>
            </a:endParaRPr>
          </a:p>
          <a:p>
            <a:pPr lvl="0" algn="l">
              <a:defRPr sz="1800"/>
            </a:pPr>
            <a:r>
              <a:rPr lang="en-US" sz="4800" dirty="0">
                <a:solidFill>
                  <a:srgbClr val="FF6600"/>
                </a:solidFill>
                <a:latin typeface="Helvetica"/>
                <a:cs typeface="Helvetica"/>
              </a:rPr>
              <a:t>Ethics Unwrapped Video Glossary</a:t>
            </a:r>
          </a:p>
        </p:txBody>
      </p:sp>
      <p:sp>
        <p:nvSpPr>
          <p:cNvPr id="2" name="TextBox 1"/>
          <p:cNvSpPr txBox="1"/>
          <p:nvPr/>
        </p:nvSpPr>
        <p:spPr>
          <a:xfrm>
            <a:off x="826465" y="3960148"/>
            <a:ext cx="6559444" cy="13457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97" tIns="50797" rIns="50797" bIns="50797" numCol="1" spcCol="38098" rtlCol="0" anchor="ctr">
            <a:spAutoFit/>
          </a:bodyPr>
          <a:lstStyle/>
          <a:p>
            <a:pPr algn="l" defTabSz="584170" latinLnBrk="1" hangingPunct="0">
              <a:lnSpc>
                <a:spcPct val="120000"/>
              </a:lnSpc>
            </a:pPr>
            <a:r>
              <a:rPr lang="en-US" sz="3400" dirty="0">
                <a:solidFill>
                  <a:srgbClr val="000000"/>
                </a:solidFill>
                <a:latin typeface="Helvetica Light"/>
                <a:cs typeface="Helvetica Light"/>
              </a:rPr>
              <a:t>50 ethics terms defined in </a:t>
            </a:r>
          </a:p>
          <a:p>
            <a:pPr algn="l" defTabSz="584170" latinLnBrk="1" hangingPunct="0">
              <a:lnSpc>
                <a:spcPct val="120000"/>
              </a:lnSpc>
            </a:pPr>
            <a:r>
              <a:rPr lang="en-US" sz="3400" dirty="0">
                <a:solidFill>
                  <a:srgbClr val="000000"/>
                </a:solidFill>
                <a:latin typeface="Helvetica Light"/>
                <a:cs typeface="Helvetica Light"/>
              </a:rPr>
              <a:t>1- to 2-minute animated videos </a:t>
            </a:r>
          </a:p>
        </p:txBody>
      </p:sp>
      <p:pic>
        <p:nvPicPr>
          <p:cNvPr id="3" name="Picture 2" descr="Glossary Word Cloud - Whole Head - White B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441" y="3317185"/>
            <a:ext cx="3577779" cy="5932190"/>
          </a:xfrm>
          <a:prstGeom prst="rect">
            <a:avLst/>
          </a:prstGeom>
        </p:spPr>
      </p:pic>
      <p:pic>
        <p:nvPicPr>
          <p:cNvPr id="5" name="Screen Shot 2014-12-12 at 9.41.17 AM.png"/>
          <p:cNvPicPr/>
          <p:nvPr/>
        </p:nvPicPr>
        <p:blipFill>
          <a:blip r:embed="rId3">
            <a:extLst/>
          </a:blip>
          <a:stretch>
            <a:fillRect/>
          </a:stretch>
        </p:blipFill>
        <p:spPr>
          <a:xfrm>
            <a:off x="0" y="-1241"/>
            <a:ext cx="13004800" cy="848818"/>
          </a:xfrm>
          <a:prstGeom prst="rect">
            <a:avLst/>
          </a:prstGeom>
          <a:ln w="12700">
            <a:miter lim="400000"/>
          </a:ln>
        </p:spPr>
      </p:pic>
    </p:spTree>
    <p:extLst>
      <p:ext uri="{BB962C8B-B14F-4D97-AF65-F5344CB8AC3E}">
        <p14:creationId xmlns:p14="http://schemas.microsoft.com/office/powerpoint/2010/main" val="1227805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43"/>
          <p:cNvSpPr/>
          <p:nvPr/>
        </p:nvSpPr>
        <p:spPr>
          <a:xfrm>
            <a:off x="777039" y="2448754"/>
            <a:ext cx="6792927" cy="5088573"/>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321027" lvl="0" indent="-321027" algn="l">
              <a:spcBef>
                <a:spcPts val="2400"/>
              </a:spcBef>
              <a:buSzPct val="75000"/>
              <a:buChar char="•"/>
              <a:defRPr sz="1800"/>
            </a:pPr>
            <a:r>
              <a:rPr sz="2800" dirty="0" smtClean="0"/>
              <a:t>4</a:t>
            </a:r>
            <a:r>
              <a:rPr lang="en-US" sz="2800" dirty="0" smtClean="0"/>
              <a:t>8</a:t>
            </a:r>
            <a:r>
              <a:rPr sz="2800" dirty="0" smtClean="0"/>
              <a:t> </a:t>
            </a:r>
            <a:r>
              <a:rPr lang="en-US" sz="2800" dirty="0" smtClean="0"/>
              <a:t>high-quality, </a:t>
            </a:r>
            <a:r>
              <a:rPr sz="2800" dirty="0" smtClean="0"/>
              <a:t>research-based videos</a:t>
            </a:r>
          </a:p>
          <a:p>
            <a:pPr marL="321027" indent="-321027" algn="l">
              <a:spcBef>
                <a:spcPts val="2400"/>
              </a:spcBef>
              <a:buSzPct val="75000"/>
              <a:buFontTx/>
              <a:buChar char="•"/>
              <a:defRPr sz="1800"/>
            </a:pPr>
            <a:r>
              <a:rPr lang="en-US" sz="2800" dirty="0" smtClean="0"/>
              <a:t>Supported </a:t>
            </a:r>
            <a:r>
              <a:rPr lang="en-US" sz="2800" dirty="0"/>
              <a:t>by </a:t>
            </a:r>
            <a:r>
              <a:rPr lang="en-US" sz="2800" dirty="0" smtClean="0"/>
              <a:t>20+ </a:t>
            </a:r>
            <a:r>
              <a:rPr lang="en-US" sz="2800" dirty="0"/>
              <a:t>case studies and </a:t>
            </a:r>
            <a:r>
              <a:rPr lang="en-US" sz="2800" dirty="0" smtClean="0"/>
              <a:t>additional </a:t>
            </a:r>
            <a:r>
              <a:rPr lang="en-US" sz="2800" dirty="0"/>
              <a:t>teaching resources</a:t>
            </a:r>
          </a:p>
          <a:p>
            <a:pPr marL="321027" lvl="0" indent="-321027" algn="l">
              <a:spcBef>
                <a:spcPts val="2400"/>
              </a:spcBef>
              <a:buSzPct val="75000"/>
              <a:buChar char="•"/>
              <a:defRPr sz="1800"/>
            </a:pPr>
            <a:r>
              <a:rPr lang="en-US" sz="2800" dirty="0" smtClean="0"/>
              <a:t>Easily accessible online and </a:t>
            </a:r>
            <a:r>
              <a:rPr lang="en-US" sz="2800" dirty="0" smtClean="0"/>
              <a:t>FREE</a:t>
            </a:r>
          </a:p>
          <a:p>
            <a:pPr marL="321027" indent="-321027" algn="l">
              <a:spcBef>
                <a:spcPts val="2400"/>
              </a:spcBef>
              <a:buSzPct val="75000"/>
              <a:buFontTx/>
              <a:buChar char="•"/>
              <a:defRPr sz="1800"/>
            </a:pPr>
            <a:r>
              <a:rPr lang="en-US" sz="2800" dirty="0"/>
              <a:t>Used at 500+ colleges and universities in 170+ </a:t>
            </a:r>
            <a:r>
              <a:rPr lang="en-US" sz="2800" dirty="0" smtClean="0"/>
              <a:t>countries</a:t>
            </a:r>
            <a:endParaRPr lang="en-US" sz="2800" dirty="0" smtClean="0"/>
          </a:p>
          <a:p>
            <a:pPr marL="321027" indent="-321027" algn="l">
              <a:spcBef>
                <a:spcPts val="2400"/>
              </a:spcBef>
              <a:buSzPct val="75000"/>
              <a:buFontTx/>
              <a:buChar char="•"/>
              <a:defRPr sz="1800"/>
            </a:pPr>
            <a:r>
              <a:rPr lang="en-US" sz="2800" dirty="0" smtClean="0"/>
              <a:t>~ </a:t>
            </a:r>
            <a:r>
              <a:rPr lang="en-US" sz="2800" dirty="0"/>
              <a:t>5</a:t>
            </a:r>
            <a:r>
              <a:rPr lang="en-US" sz="2800" dirty="0" smtClean="0"/>
              <a:t>00,000 </a:t>
            </a:r>
            <a:r>
              <a:rPr lang="en-US" sz="2800" dirty="0"/>
              <a:t>YouTube </a:t>
            </a:r>
            <a:r>
              <a:rPr lang="en-US" sz="2800" dirty="0" smtClean="0"/>
              <a:t>views </a:t>
            </a:r>
            <a:endParaRPr lang="en-US" sz="2800" dirty="0"/>
          </a:p>
          <a:p>
            <a:pPr marL="321027" indent="-321027" algn="l">
              <a:spcBef>
                <a:spcPts val="2400"/>
              </a:spcBef>
              <a:buSzPct val="75000"/>
              <a:buFontTx/>
              <a:buChar char="•"/>
              <a:defRPr sz="1800"/>
            </a:pPr>
            <a:r>
              <a:rPr lang="en-US" sz="2800" dirty="0" smtClean="0"/>
              <a:t>Winner </a:t>
            </a:r>
            <a:r>
              <a:rPr lang="en-US" sz="2800" dirty="0"/>
              <a:t>of 7 </a:t>
            </a:r>
            <a:r>
              <a:rPr lang="en-US" sz="2800" dirty="0" smtClean="0"/>
              <a:t>awards</a:t>
            </a:r>
            <a:endParaRPr lang="en-US" sz="2800" dirty="0"/>
          </a:p>
        </p:txBody>
      </p:sp>
      <p:pic>
        <p:nvPicPr>
          <p:cNvPr id="44" name="Case_Telly - Ethical Fading_Version_06.png"/>
          <p:cNvPicPr/>
          <p:nvPr/>
        </p:nvPicPr>
        <p:blipFill>
          <a:blip r:embed="rId2">
            <a:extLst/>
          </a:blip>
          <a:srcRect l="1941" t="4220" r="1941" b="4220"/>
          <a:stretch>
            <a:fillRect/>
          </a:stretch>
        </p:blipFill>
        <p:spPr>
          <a:xfrm>
            <a:off x="8338867" y="4390558"/>
            <a:ext cx="3783527" cy="1899784"/>
          </a:xfrm>
          <a:prstGeom prst="rect">
            <a:avLst/>
          </a:prstGeom>
          <a:ln w="3175" cmpd="sng">
            <a:solidFill>
              <a:schemeClr val="tx1"/>
            </a:solidFill>
            <a:miter lim="400000"/>
          </a:ln>
        </p:spPr>
      </p:pic>
      <p:pic>
        <p:nvPicPr>
          <p:cNvPr id="7" name="Screen Shot 2014-12-12 at 9.41.17 AM.png"/>
          <p:cNvPicPr/>
          <p:nvPr/>
        </p:nvPicPr>
        <p:blipFill>
          <a:blip r:embed="rId3">
            <a:extLst/>
          </a:blip>
          <a:stretch>
            <a:fillRect/>
          </a:stretch>
        </p:blipFill>
        <p:spPr>
          <a:xfrm>
            <a:off x="0" y="-1241"/>
            <a:ext cx="13004800" cy="848818"/>
          </a:xfrm>
          <a:prstGeom prst="rect">
            <a:avLst/>
          </a:prstGeom>
          <a:ln w="12700">
            <a:miter lim="400000"/>
          </a:ln>
        </p:spPr>
      </p:pic>
      <p:sp>
        <p:nvSpPr>
          <p:cNvPr id="4" name="TextBox 3"/>
          <p:cNvSpPr txBox="1"/>
          <p:nvPr/>
        </p:nvSpPr>
        <p:spPr>
          <a:xfrm>
            <a:off x="949103" y="1240782"/>
            <a:ext cx="12055697"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4400" u="none" strike="noStrike" cap="none" spc="0" normalizeH="0" baseline="0" dirty="0" smtClean="0">
                <a:ln>
                  <a:noFill/>
                </a:ln>
                <a:solidFill>
                  <a:srgbClr val="000000"/>
                </a:solidFill>
                <a:effectLst/>
                <a:uFillTx/>
                <a:latin typeface="Helvetica"/>
                <a:ea typeface="+mn-ea"/>
                <a:cs typeface="Helvetica"/>
                <a:sym typeface="Helvetica Light"/>
              </a:rPr>
              <a:t>Ethics </a:t>
            </a:r>
            <a:r>
              <a:rPr kumimoji="0" lang="en-US" sz="4400" u="none" strike="noStrike" cap="none" spc="0" normalizeH="0" baseline="0" dirty="0" smtClean="0">
                <a:ln>
                  <a:noFill/>
                </a:ln>
                <a:solidFill>
                  <a:srgbClr val="000000"/>
                </a:solidFill>
                <a:effectLst/>
                <a:uFillTx/>
                <a:latin typeface="Helvetica"/>
                <a:ea typeface="+mn-ea"/>
                <a:cs typeface="Helvetica"/>
                <a:sym typeface="Helvetica Light"/>
              </a:rPr>
              <a:t>Unwrapped</a:t>
            </a:r>
            <a:endParaRPr kumimoji="0" lang="en-US" sz="4400" u="none" strike="noStrike" cap="none" spc="0" normalizeH="0" baseline="0" dirty="0">
              <a:ln>
                <a:noFill/>
              </a:ln>
              <a:solidFill>
                <a:srgbClr val="000000"/>
              </a:solidFill>
              <a:effectLst/>
              <a:uFillTx/>
              <a:latin typeface="Helvetica"/>
              <a:ea typeface="+mn-ea"/>
              <a:cs typeface="Helvetica"/>
              <a:sym typeface="Helvetica Light"/>
            </a:endParaRPr>
          </a:p>
        </p:txBody>
      </p:sp>
      <p:pic>
        <p:nvPicPr>
          <p:cNvPr id="8" name="Business Card Front.jpg"/>
          <p:cNvPicPr/>
          <p:nvPr/>
        </p:nvPicPr>
        <p:blipFill>
          <a:blip r:embed="rId4">
            <a:extLst/>
          </a:blip>
          <a:stretch>
            <a:fillRect/>
          </a:stretch>
        </p:blipFill>
        <p:spPr>
          <a:xfrm>
            <a:off x="2914525" y="7586550"/>
            <a:ext cx="3206282" cy="1701503"/>
          </a:xfrm>
          <a:prstGeom prst="rect">
            <a:avLst/>
          </a:prstGeom>
          <a:ln w="12700">
            <a:miter lim="400000"/>
          </a:ln>
        </p:spPr>
      </p:pic>
      <p:pic>
        <p:nvPicPr>
          <p:cNvPr id="2" name="Picture 1" descr="Award_FA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8867" y="2067918"/>
            <a:ext cx="3783527" cy="2128234"/>
          </a:xfrm>
          <a:prstGeom prst="rect">
            <a:avLst/>
          </a:prstGeom>
          <a:ln w="3175" cmpd="sng">
            <a:solidFill>
              <a:schemeClr val="tx1"/>
            </a:solidFill>
          </a:ln>
        </p:spPr>
      </p:pic>
      <p:pic>
        <p:nvPicPr>
          <p:cNvPr id="5" name="Picture 4" descr="Award_InItToWi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8868" y="6485277"/>
            <a:ext cx="3783526" cy="2128234"/>
          </a:xfrm>
          <a:prstGeom prst="rect">
            <a:avLst/>
          </a:prstGeom>
          <a:ln w="3175" cmpd="sng">
            <a:solidFill>
              <a:schemeClr val="tx1"/>
            </a:solidFill>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7107" y="5362823"/>
            <a:ext cx="7166494" cy="4036720"/>
          </a:xfrm>
          <a:prstGeom prst="rect">
            <a:avLst/>
          </a:prstGeom>
        </p:spPr>
      </p:pic>
      <p:sp>
        <p:nvSpPr>
          <p:cNvPr id="3" name="TextBox 2"/>
          <p:cNvSpPr txBox="1"/>
          <p:nvPr/>
        </p:nvSpPr>
        <p:spPr>
          <a:xfrm>
            <a:off x="7717041" y="4577161"/>
            <a:ext cx="4826560" cy="744135"/>
          </a:xfrm>
          <a:prstGeom prst="rect">
            <a:avLst/>
          </a:prstGeom>
          <a:noFill/>
        </p:spPr>
        <p:txBody>
          <a:bodyPr wrap="none" lIns="130046" tIns="65023" rIns="130046" bIns="65023" rtlCol="0">
            <a:spAutoFit/>
          </a:bodyPr>
          <a:lstStyle/>
          <a:p>
            <a:r>
              <a:rPr lang="en-US" sz="4000" i="1" dirty="0">
                <a:solidFill>
                  <a:srgbClr val="FF6600"/>
                </a:solidFill>
                <a:latin typeface="Helvetica Light"/>
                <a:cs typeface="Helvetica Light"/>
              </a:rPr>
              <a:t>In-group/Out-group</a:t>
            </a:r>
          </a:p>
        </p:txBody>
      </p:sp>
      <p:pic>
        <p:nvPicPr>
          <p:cNvPr id="4" name="Picture 3" descr="Screen Shot 2016-04-01 at 10.31.3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624" y="1957992"/>
            <a:ext cx="6612274" cy="3703425"/>
          </a:xfrm>
          <a:prstGeom prst="rect">
            <a:avLst/>
          </a:prstGeom>
        </p:spPr>
      </p:pic>
      <p:sp>
        <p:nvSpPr>
          <p:cNvPr id="5" name="TextBox 4"/>
          <p:cNvSpPr txBox="1"/>
          <p:nvPr/>
        </p:nvSpPr>
        <p:spPr>
          <a:xfrm>
            <a:off x="451624" y="1130802"/>
            <a:ext cx="6245707" cy="744135"/>
          </a:xfrm>
          <a:prstGeom prst="rect">
            <a:avLst/>
          </a:prstGeom>
          <a:noFill/>
        </p:spPr>
        <p:txBody>
          <a:bodyPr wrap="none" lIns="130046" tIns="65023" rIns="130046" bIns="65023" rtlCol="0">
            <a:spAutoFit/>
          </a:bodyPr>
          <a:lstStyle/>
          <a:p>
            <a:r>
              <a:rPr lang="en-US" sz="4000" i="1" dirty="0">
                <a:solidFill>
                  <a:srgbClr val="FF6600"/>
                </a:solidFill>
                <a:latin typeface="Helvetica Light"/>
                <a:cs typeface="Helvetica Light"/>
              </a:rPr>
              <a:t>Diffusion of Responsibility</a:t>
            </a:r>
          </a:p>
        </p:txBody>
      </p:sp>
      <p:pic>
        <p:nvPicPr>
          <p:cNvPr id="6" name="Screen Shot 2014-12-12 at 9.41.17 AM.png"/>
          <p:cNvPicPr/>
          <p:nvPr/>
        </p:nvPicPr>
        <p:blipFill>
          <a:blip r:embed="rId4">
            <a:extLst/>
          </a:blip>
          <a:stretch>
            <a:fillRect/>
          </a:stretch>
        </p:blipFill>
        <p:spPr>
          <a:xfrm>
            <a:off x="0" y="-1241"/>
            <a:ext cx="13004800" cy="848818"/>
          </a:xfrm>
          <a:prstGeom prst="rect">
            <a:avLst/>
          </a:prstGeom>
          <a:ln w="12700">
            <a:miter lim="400000"/>
          </a:ln>
        </p:spPr>
      </p:pic>
    </p:spTree>
    <p:extLst>
      <p:ext uri="{BB962C8B-B14F-4D97-AF65-F5344CB8AC3E}">
        <p14:creationId xmlns:p14="http://schemas.microsoft.com/office/powerpoint/2010/main" val="3187395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 Image_Intro to B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6447" y="2514357"/>
            <a:ext cx="8968730" cy="5044910"/>
          </a:xfrm>
          <a:prstGeom prst="rect">
            <a:avLst/>
          </a:prstGeom>
        </p:spPr>
      </p:pic>
      <p:sp>
        <p:nvSpPr>
          <p:cNvPr id="4" name="TextBox 3"/>
          <p:cNvSpPr txBox="1"/>
          <p:nvPr/>
        </p:nvSpPr>
        <p:spPr>
          <a:xfrm>
            <a:off x="1279075" y="1421761"/>
            <a:ext cx="2924997"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4400" b="1" i="0" u="none" strike="noStrike" cap="none" spc="0" normalizeH="0" baseline="0" dirty="0" smtClean="0">
                <a:ln>
                  <a:noFill/>
                </a:ln>
                <a:solidFill>
                  <a:srgbClr val="000000"/>
                </a:solidFill>
                <a:effectLst/>
                <a:uFillTx/>
                <a:latin typeface="+mn-lt"/>
                <a:ea typeface="+mn-ea"/>
                <a:cs typeface="+mn-cs"/>
                <a:sym typeface="Helvetica Light"/>
              </a:rPr>
              <a:t>Questions?</a:t>
            </a:r>
            <a:endParaRPr kumimoji="0" lang="en-US" sz="4400" b="1" i="0" u="none" strike="noStrike" cap="none" spc="0" normalizeH="0" baseline="0" dirty="0">
              <a:ln>
                <a:noFill/>
              </a:ln>
              <a:solidFill>
                <a:srgbClr val="000000"/>
              </a:solidFill>
              <a:effectLst/>
              <a:uFillTx/>
              <a:latin typeface="+mn-lt"/>
              <a:ea typeface="+mn-ea"/>
              <a:cs typeface="+mn-cs"/>
              <a:sym typeface="Helvetica Light"/>
            </a:endParaRPr>
          </a:p>
        </p:txBody>
      </p:sp>
      <p:pic>
        <p:nvPicPr>
          <p:cNvPr id="5" name="Screen Shot 2014-12-12 at 9.41.17 AM.png"/>
          <p:cNvPicPr/>
          <p:nvPr/>
        </p:nvPicPr>
        <p:blipFill>
          <a:blip r:embed="rId3">
            <a:extLst/>
          </a:blip>
          <a:stretch>
            <a:fillRect/>
          </a:stretch>
        </p:blipFill>
        <p:spPr>
          <a:xfrm>
            <a:off x="0" y="-1241"/>
            <a:ext cx="13004800" cy="848818"/>
          </a:xfrm>
          <a:prstGeom prst="rect">
            <a:avLst/>
          </a:prstGeom>
          <a:ln w="12700">
            <a:miter lim="400000"/>
          </a:ln>
        </p:spPr>
      </p:pic>
      <p:sp>
        <p:nvSpPr>
          <p:cNvPr id="7" name="TextBox 6"/>
          <p:cNvSpPr txBox="1"/>
          <p:nvPr/>
        </p:nvSpPr>
        <p:spPr>
          <a:xfrm>
            <a:off x="2185520" y="7861031"/>
            <a:ext cx="8923743"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dist" defTabSz="584200" rtl="0" fontAlgn="auto" latinLnBrk="1" hangingPunct="0">
              <a:lnSpc>
                <a:spcPct val="100000"/>
              </a:lnSpc>
              <a:spcBef>
                <a:spcPts val="0"/>
              </a:spcBef>
              <a:spcAft>
                <a:spcPts val="0"/>
              </a:spcAft>
              <a:buClrTx/>
              <a:buSzTx/>
              <a:buFontTx/>
              <a:buNone/>
              <a:tabLst/>
            </a:pPr>
            <a:r>
              <a:rPr lang="en-US" dirty="0" err="1" smtClean="0">
                <a:solidFill>
                  <a:srgbClr val="D45A22"/>
                </a:solidFill>
                <a:latin typeface="Helvetica"/>
                <a:cs typeface="Helvetica"/>
              </a:rPr>
              <a:t>www.ethicsunwrapped.utexas.edu</a:t>
            </a:r>
            <a:endParaRPr kumimoji="0" lang="en-US" sz="3600" u="none" strike="noStrike" cap="none" normalizeH="0" baseline="0" dirty="0">
              <a:ln>
                <a:noFill/>
              </a:ln>
              <a:solidFill>
                <a:srgbClr val="D45A22"/>
              </a:solidFill>
              <a:effectLst/>
              <a:uFillTx/>
              <a:latin typeface="Helvetica"/>
              <a:cs typeface="Helvetica"/>
              <a:sym typeface="Helvetica Light"/>
            </a:endParaRPr>
          </a:p>
        </p:txBody>
      </p:sp>
    </p:spTree>
    <p:extLst>
      <p:ext uri="{BB962C8B-B14F-4D97-AF65-F5344CB8AC3E}">
        <p14:creationId xmlns:p14="http://schemas.microsoft.com/office/powerpoint/2010/main" val="190540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9755" y="1211343"/>
            <a:ext cx="12365045" cy="808424"/>
          </a:xfrm>
          <a:prstGeom prst="rect">
            <a:avLst/>
          </a:prstGeom>
          <a:noFill/>
        </p:spPr>
        <p:txBody>
          <a:bodyPr wrap="square" lIns="130046" tIns="65023" rIns="130046" bIns="65023" rtlCol="0">
            <a:spAutoFit/>
          </a:bodyPr>
          <a:lstStyle/>
          <a:p>
            <a:pPr algn="l"/>
            <a:r>
              <a:rPr lang="en-US" sz="4400" dirty="0">
                <a:latin typeface="Helvetica"/>
                <a:cs typeface="Helvetica"/>
              </a:rPr>
              <a:t>Growth in Program Views (2012 – 2016)</a:t>
            </a:r>
          </a:p>
        </p:txBody>
      </p:sp>
      <p:pic>
        <p:nvPicPr>
          <p:cNvPr id="4" name="Picture 3" descr="Screen Shot 2016-05-04 at 7.38.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67050"/>
            <a:ext cx="13004800" cy="6664094"/>
          </a:xfrm>
          <a:prstGeom prst="rect">
            <a:avLst/>
          </a:prstGeom>
        </p:spPr>
      </p:pic>
      <p:pic>
        <p:nvPicPr>
          <p:cNvPr id="5" name="Screen Shot 2014-12-12 at 9.41.17 AM.png"/>
          <p:cNvPicPr/>
          <p:nvPr/>
        </p:nvPicPr>
        <p:blipFill>
          <a:blip r:embed="rId3">
            <a:extLst/>
          </a:blip>
          <a:stretch>
            <a:fillRect/>
          </a:stretch>
        </p:blipFill>
        <p:spPr>
          <a:xfrm>
            <a:off x="0" y="-1241"/>
            <a:ext cx="13004800" cy="848818"/>
          </a:xfrm>
          <a:prstGeom prst="rect">
            <a:avLst/>
          </a:prstGeom>
          <a:ln w="12700">
            <a:miter lim="400000"/>
          </a:ln>
        </p:spPr>
      </p:pic>
    </p:spTree>
    <p:extLst>
      <p:ext uri="{BB962C8B-B14F-4D97-AF65-F5344CB8AC3E}">
        <p14:creationId xmlns:p14="http://schemas.microsoft.com/office/powerpoint/2010/main" val="29412883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2825" y="4252443"/>
            <a:ext cx="11274351" cy="5142537"/>
          </a:xfrm>
        </p:spPr>
        <p:txBody>
          <a:bodyPr>
            <a:noAutofit/>
          </a:bodyPr>
          <a:lstStyle/>
          <a:p>
            <a:pPr marL="0" indent="0">
              <a:lnSpc>
                <a:spcPct val="50000"/>
              </a:lnSpc>
              <a:buNone/>
            </a:pPr>
            <a:endParaRPr lang="en-US" sz="4000" dirty="0">
              <a:latin typeface="Helvetica"/>
              <a:cs typeface="Helvetica"/>
            </a:endParaRPr>
          </a:p>
          <a:p>
            <a:pPr marL="0" indent="0">
              <a:lnSpc>
                <a:spcPct val="60000"/>
              </a:lnSpc>
              <a:buNone/>
            </a:pPr>
            <a:endParaRPr lang="en-US" sz="4000" dirty="0">
              <a:latin typeface="Helvetica"/>
              <a:cs typeface="Helvetica"/>
            </a:endParaRPr>
          </a:p>
          <a:p>
            <a:pPr marL="0" indent="0">
              <a:lnSpc>
                <a:spcPct val="120000"/>
              </a:lnSpc>
              <a:buNone/>
            </a:pPr>
            <a:r>
              <a:rPr lang="en-US" sz="3400" i="1" dirty="0">
                <a:latin typeface="Helvetica Light"/>
                <a:cs typeface="Helvetica Light"/>
              </a:rPr>
              <a:t>“It’s a new day: Gen </a:t>
            </a:r>
            <a:r>
              <a:rPr lang="en-US" sz="3400" i="1" dirty="0" err="1">
                <a:latin typeface="Helvetica Light"/>
                <a:cs typeface="Helvetica Light"/>
              </a:rPr>
              <a:t>Zers</a:t>
            </a:r>
            <a:r>
              <a:rPr lang="en-US" sz="3400" i="1" dirty="0">
                <a:latin typeface="Helvetica Light"/>
                <a:cs typeface="Helvetica Light"/>
              </a:rPr>
              <a:t> indulge in a significant amount of daily screen time (</a:t>
            </a:r>
            <a:r>
              <a:rPr lang="en-US" sz="3400" i="1" u="sng" dirty="0">
                <a:solidFill>
                  <a:srgbClr val="000000"/>
                </a:solidFill>
                <a:latin typeface="Helvetica Light"/>
                <a:cs typeface="Helvetica Light"/>
              </a:rPr>
              <a:t>more than 52 percent</a:t>
            </a:r>
            <a:r>
              <a:rPr lang="en-US" sz="3400" i="1" dirty="0">
                <a:latin typeface="Helvetica Light"/>
                <a:cs typeface="Helvetica Light"/>
              </a:rPr>
              <a:t>) and are often looking to be entertained in the classroom.”</a:t>
            </a:r>
          </a:p>
          <a:p>
            <a:pPr marL="0" indent="0">
              <a:buNone/>
            </a:pPr>
            <a:endParaRPr lang="en-US" sz="3700" i="1" dirty="0">
              <a:latin typeface="Helvetica Light"/>
              <a:cs typeface="Helvetica Light"/>
            </a:endParaRPr>
          </a:p>
          <a:p>
            <a:pPr marL="0" indent="0" algn="r">
              <a:lnSpc>
                <a:spcPct val="50000"/>
              </a:lnSpc>
              <a:spcBef>
                <a:spcPts val="1800"/>
              </a:spcBef>
              <a:buNone/>
            </a:pPr>
            <a:r>
              <a:rPr lang="en-US" sz="2600" dirty="0"/>
              <a:t> </a:t>
            </a:r>
            <a:r>
              <a:rPr lang="en-US" sz="2600" dirty="0">
                <a:latin typeface="Helvetica Light"/>
                <a:cs typeface="Helvetica Light"/>
              </a:rPr>
              <a:t>- B. Denise Hawkins</a:t>
            </a:r>
          </a:p>
          <a:p>
            <a:pPr marL="0" indent="0" algn="r">
              <a:lnSpc>
                <a:spcPct val="50000"/>
              </a:lnSpc>
              <a:spcBef>
                <a:spcPts val="1800"/>
              </a:spcBef>
              <a:buNone/>
            </a:pPr>
            <a:r>
              <a:rPr lang="en-US" sz="2600" dirty="0">
                <a:latin typeface="Helvetica Light"/>
                <a:cs typeface="Helvetica Light"/>
              </a:rPr>
              <a:t>“Here Comes Generation Z. What Makes them Tick?,” </a:t>
            </a:r>
          </a:p>
          <a:p>
            <a:pPr marL="0" indent="0" algn="r">
              <a:lnSpc>
                <a:spcPct val="50000"/>
              </a:lnSpc>
              <a:spcBef>
                <a:spcPts val="1800"/>
              </a:spcBef>
              <a:buNone/>
            </a:pPr>
            <a:r>
              <a:rPr lang="en-US" sz="2600" dirty="0">
                <a:latin typeface="Helvetica Light"/>
                <a:cs typeface="Helvetica Light"/>
              </a:rPr>
              <a:t>NEA Today, July 13, 2015</a:t>
            </a:r>
          </a:p>
          <a:p>
            <a:pPr marL="0" indent="0">
              <a:buNone/>
            </a:pPr>
            <a:endParaRPr lang="en-US" sz="3400" dirty="0"/>
          </a:p>
          <a:p>
            <a:pPr marL="0" indent="0">
              <a:buNone/>
            </a:pPr>
            <a:endParaRPr lang="en-US" sz="4000" dirty="0">
              <a:solidFill>
                <a:srgbClr val="FF0000"/>
              </a:solidFill>
              <a:latin typeface="Helvetica"/>
              <a:cs typeface="Helvetica"/>
            </a:endParaRPr>
          </a:p>
          <a:p>
            <a:pPr marL="0" indent="0">
              <a:buNone/>
            </a:pPr>
            <a:r>
              <a:rPr lang="en-US" sz="4000" dirty="0">
                <a:latin typeface="Helvetica"/>
                <a:cs typeface="Helvetica"/>
              </a:rPr>
              <a:t>	</a:t>
            </a:r>
          </a:p>
        </p:txBody>
      </p:sp>
      <p:pic>
        <p:nvPicPr>
          <p:cNvPr id="4" name="Picture 3" descr="Related image">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305394" y="1490097"/>
            <a:ext cx="5444410" cy="1914994"/>
          </a:xfrm>
          <a:prstGeom prst="rect">
            <a:avLst/>
          </a:prstGeom>
          <a:noFill/>
          <a:ln>
            <a:noFill/>
          </a:ln>
        </p:spPr>
      </p:pic>
      <p:pic>
        <p:nvPicPr>
          <p:cNvPr id="5" name="Screen Shot 2014-12-12 at 9.41.17 AM.png"/>
          <p:cNvPicPr/>
          <p:nvPr/>
        </p:nvPicPr>
        <p:blipFill>
          <a:blip r:embed="rId4">
            <a:extLst/>
          </a:blip>
          <a:stretch>
            <a:fillRect/>
          </a:stretch>
        </p:blipFill>
        <p:spPr>
          <a:xfrm>
            <a:off x="0" y="-1241"/>
            <a:ext cx="13004800" cy="848818"/>
          </a:xfrm>
          <a:prstGeom prst="rect">
            <a:avLst/>
          </a:prstGeom>
          <a:ln w="12700">
            <a:miter lim="400000"/>
          </a:ln>
        </p:spPr>
      </p:pic>
    </p:spTree>
    <p:extLst>
      <p:ext uri="{BB962C8B-B14F-4D97-AF65-F5344CB8AC3E}">
        <p14:creationId xmlns:p14="http://schemas.microsoft.com/office/powerpoint/2010/main" val="72270681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0240" y="1126557"/>
            <a:ext cx="7245600" cy="1433525"/>
          </a:xfrm>
        </p:spPr>
        <p:txBody>
          <a:bodyPr>
            <a:normAutofit/>
          </a:bodyPr>
          <a:lstStyle/>
          <a:p>
            <a:pPr marL="0" indent="0">
              <a:buNone/>
            </a:pPr>
            <a:r>
              <a:rPr lang="en-US" sz="4400" dirty="0" smtClean="0">
                <a:solidFill>
                  <a:srgbClr val="000000"/>
                </a:solidFill>
                <a:latin typeface="Helvetica "/>
                <a:cs typeface="Helvetica "/>
              </a:rPr>
              <a:t>Focus on </a:t>
            </a:r>
            <a:r>
              <a:rPr lang="en-US" sz="4400" dirty="0">
                <a:solidFill>
                  <a:srgbClr val="000000"/>
                </a:solidFill>
                <a:latin typeface="Helvetica "/>
                <a:cs typeface="Helvetica "/>
              </a:rPr>
              <a:t>Behavioral </a:t>
            </a:r>
            <a:r>
              <a:rPr lang="en-US" sz="4400" dirty="0" smtClean="0">
                <a:solidFill>
                  <a:srgbClr val="000000"/>
                </a:solidFill>
                <a:latin typeface="Helvetica "/>
                <a:cs typeface="Helvetica "/>
              </a:rPr>
              <a:t>Ethics </a:t>
            </a:r>
            <a:endParaRPr lang="en-US" sz="4400" dirty="0">
              <a:solidFill>
                <a:srgbClr val="000000"/>
              </a:solidFill>
              <a:latin typeface="Helvetica "/>
              <a:cs typeface="Helvetica "/>
            </a:endParaRPr>
          </a:p>
        </p:txBody>
      </p:sp>
      <p:pic>
        <p:nvPicPr>
          <p:cNvPr id="7" name="Screen Shot 2014-12-12 at 9.41.17 AM.png"/>
          <p:cNvPicPr/>
          <p:nvPr/>
        </p:nvPicPr>
        <p:blipFill>
          <a:blip r:embed="rId2">
            <a:extLst/>
          </a:blip>
          <a:stretch>
            <a:fillRect/>
          </a:stretch>
        </p:blipFill>
        <p:spPr>
          <a:xfrm>
            <a:off x="0" y="-1241"/>
            <a:ext cx="13004800" cy="848818"/>
          </a:xfrm>
          <a:prstGeom prst="rect">
            <a:avLst/>
          </a:prstGeom>
          <a:ln w="12700">
            <a:miter lim="400000"/>
          </a:ln>
        </p:spPr>
      </p:pic>
      <p:sp>
        <p:nvSpPr>
          <p:cNvPr id="2" name="TextBox 1"/>
          <p:cNvSpPr txBox="1"/>
          <p:nvPr/>
        </p:nvSpPr>
        <p:spPr>
          <a:xfrm>
            <a:off x="1078696" y="2560082"/>
            <a:ext cx="9586808" cy="58503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l">
              <a:buNone/>
            </a:pPr>
            <a:r>
              <a:rPr lang="en-US" sz="3000" dirty="0" smtClean="0">
                <a:solidFill>
                  <a:schemeClr val="tx1"/>
                </a:solidFill>
                <a:cs typeface="Helvetica"/>
              </a:rPr>
              <a:t>The study </a:t>
            </a:r>
            <a:r>
              <a:rPr lang="en-US" sz="3000" dirty="0">
                <a:solidFill>
                  <a:schemeClr val="tx1"/>
                </a:solidFill>
                <a:cs typeface="Helvetica"/>
              </a:rPr>
              <a:t>of how and why people make the ethical (and unethical) decisions that they </a:t>
            </a:r>
            <a:r>
              <a:rPr lang="en-US" sz="3000" dirty="0" smtClean="0">
                <a:solidFill>
                  <a:schemeClr val="tx1"/>
                </a:solidFill>
                <a:cs typeface="Helvetica"/>
              </a:rPr>
              <a:t>do.</a:t>
            </a:r>
          </a:p>
          <a:p>
            <a:pPr marL="0" indent="0" algn="l">
              <a:buNone/>
            </a:pPr>
            <a:endParaRPr lang="en-US" sz="3000" dirty="0">
              <a:solidFill>
                <a:schemeClr val="tx1"/>
              </a:solidFill>
              <a:cs typeface="Helvetica"/>
            </a:endParaRPr>
          </a:p>
          <a:p>
            <a:pPr marL="0" indent="0" algn="l">
              <a:buNone/>
            </a:pPr>
            <a:r>
              <a:rPr lang="en-US" sz="3000" dirty="0" smtClean="0">
                <a:solidFill>
                  <a:schemeClr val="tx1"/>
                </a:solidFill>
                <a:cs typeface="Helvetica"/>
              </a:rPr>
              <a:t>It adds </a:t>
            </a:r>
            <a:r>
              <a:rPr lang="en-US" sz="3000" dirty="0">
                <a:solidFill>
                  <a:schemeClr val="tx1"/>
                </a:solidFill>
                <a:cs typeface="Helvetica"/>
              </a:rPr>
              <a:t>to the contributions of </a:t>
            </a:r>
            <a:r>
              <a:rPr lang="en-US" sz="3000" u="sng" dirty="0">
                <a:solidFill>
                  <a:schemeClr val="tx1"/>
                </a:solidFill>
                <a:cs typeface="Helvetica"/>
              </a:rPr>
              <a:t>philosophy</a:t>
            </a:r>
            <a:r>
              <a:rPr lang="en-US" sz="3000" dirty="0">
                <a:solidFill>
                  <a:schemeClr val="tx1"/>
                </a:solidFill>
                <a:cs typeface="Helvetica"/>
              </a:rPr>
              <a:t> and </a:t>
            </a:r>
            <a:r>
              <a:rPr lang="en-US" sz="3000" u="sng" dirty="0">
                <a:solidFill>
                  <a:schemeClr val="tx1"/>
                </a:solidFill>
                <a:cs typeface="Helvetica"/>
              </a:rPr>
              <a:t>theology</a:t>
            </a:r>
            <a:r>
              <a:rPr lang="en-US" sz="3000" dirty="0">
                <a:solidFill>
                  <a:schemeClr val="tx1"/>
                </a:solidFill>
                <a:cs typeface="Helvetica"/>
              </a:rPr>
              <a:t> learning from </a:t>
            </a:r>
            <a:r>
              <a:rPr lang="en-US" sz="3000" dirty="0" smtClean="0">
                <a:solidFill>
                  <a:schemeClr val="tx1"/>
                </a:solidFill>
                <a:cs typeface="Helvetica"/>
              </a:rPr>
              <a:t>fields such as:</a:t>
            </a:r>
          </a:p>
          <a:p>
            <a:pPr marL="0" indent="0" algn="l">
              <a:buNone/>
            </a:pPr>
            <a:endParaRPr lang="en-US" sz="3000" dirty="0">
              <a:solidFill>
                <a:schemeClr val="tx1"/>
              </a:solidFill>
              <a:cs typeface="Helvetica"/>
            </a:endParaRPr>
          </a:p>
          <a:p>
            <a:pPr lvl="1" algn="l">
              <a:lnSpc>
                <a:spcPct val="130000"/>
              </a:lnSpc>
              <a:buFont typeface="Arial"/>
              <a:buChar char="•"/>
            </a:pPr>
            <a:r>
              <a:rPr lang="en-US" sz="3000" dirty="0">
                <a:cs typeface="Helvetica"/>
              </a:rPr>
              <a:t>Behavioral Psychology</a:t>
            </a:r>
          </a:p>
          <a:p>
            <a:pPr lvl="1" algn="l">
              <a:lnSpc>
                <a:spcPct val="130000"/>
              </a:lnSpc>
              <a:buFont typeface="Arial"/>
              <a:buChar char="•"/>
            </a:pPr>
            <a:r>
              <a:rPr lang="en-US" sz="3000" dirty="0">
                <a:cs typeface="Helvetica"/>
              </a:rPr>
              <a:t>Evolutionary Biology</a:t>
            </a:r>
          </a:p>
          <a:p>
            <a:pPr lvl="1" algn="l">
              <a:lnSpc>
                <a:spcPct val="130000"/>
              </a:lnSpc>
              <a:buFont typeface="Arial"/>
              <a:buChar char="•"/>
            </a:pPr>
            <a:r>
              <a:rPr lang="en-US" sz="3000" dirty="0">
                <a:cs typeface="Helvetica"/>
              </a:rPr>
              <a:t>Cognitive Neuroscience</a:t>
            </a:r>
          </a:p>
          <a:p>
            <a:pPr lvl="1" algn="l">
              <a:lnSpc>
                <a:spcPct val="130000"/>
              </a:lnSpc>
              <a:buFont typeface="Arial"/>
              <a:buChar char="•"/>
            </a:pPr>
            <a:r>
              <a:rPr lang="en-US" sz="3000" dirty="0">
                <a:cs typeface="Helvetica"/>
              </a:rPr>
              <a:t>Game Theory</a:t>
            </a:r>
          </a:p>
          <a:p>
            <a:pPr lvl="1" algn="l">
              <a:lnSpc>
                <a:spcPct val="130000"/>
              </a:lnSpc>
              <a:buFont typeface="Arial"/>
              <a:buChar char="•"/>
            </a:pPr>
            <a:r>
              <a:rPr lang="en-US" sz="3000" dirty="0">
                <a:cs typeface="Helvetica"/>
              </a:rPr>
              <a:t>Anthropology</a:t>
            </a:r>
          </a:p>
        </p:txBody>
      </p:sp>
      <p:sp>
        <p:nvSpPr>
          <p:cNvPr id="6" name="TextBox 5"/>
          <p:cNvSpPr txBox="1"/>
          <p:nvPr/>
        </p:nvSpPr>
        <p:spPr>
          <a:xfrm>
            <a:off x="7895840" y="5395166"/>
            <a:ext cx="3412349" cy="746869"/>
          </a:xfrm>
          <a:prstGeom prst="rect">
            <a:avLst/>
          </a:prstGeom>
        </p:spPr>
        <p:style>
          <a:lnRef idx="2">
            <a:schemeClr val="dk1"/>
          </a:lnRef>
          <a:fillRef idx="1">
            <a:schemeClr val="lt1"/>
          </a:fillRef>
          <a:effectRef idx="0">
            <a:schemeClr val="dk1"/>
          </a:effectRef>
          <a:fontRef idx="minor">
            <a:schemeClr val="dk1"/>
          </a:fontRef>
        </p:style>
        <p:txBody>
          <a:bodyPr wrap="square" lIns="130046" tIns="65023" rIns="130046" bIns="65023" rtlCol="0">
            <a:spAutoFit/>
          </a:bodyPr>
          <a:lstStyle/>
          <a:p>
            <a:pPr algn="l"/>
            <a:r>
              <a:rPr lang="en-US" sz="2000" dirty="0" smtClean="0">
                <a:solidFill>
                  <a:srgbClr val="FF0000"/>
                </a:solidFill>
              </a:rPr>
              <a:t>Why do people have the</a:t>
            </a:r>
          </a:p>
          <a:p>
            <a:pPr algn="l"/>
            <a:r>
              <a:rPr lang="en-US" sz="2000" dirty="0">
                <a:solidFill>
                  <a:srgbClr val="FF0000"/>
                </a:solidFill>
              </a:rPr>
              <a:t>e</a:t>
            </a:r>
            <a:r>
              <a:rPr lang="en-US" sz="2000" dirty="0" smtClean="0">
                <a:solidFill>
                  <a:srgbClr val="FF0000"/>
                </a:solidFill>
              </a:rPr>
              <a:t>thical values that they do?</a:t>
            </a:r>
            <a:endParaRPr lang="en-US" sz="2000" dirty="0">
              <a:solidFill>
                <a:srgbClr val="FF0000"/>
              </a:solidFill>
            </a:endParaRPr>
          </a:p>
        </p:txBody>
      </p:sp>
      <p:sp>
        <p:nvSpPr>
          <p:cNvPr id="9" name="TextBox 8"/>
          <p:cNvSpPr txBox="1"/>
          <p:nvPr/>
        </p:nvSpPr>
        <p:spPr>
          <a:xfrm>
            <a:off x="7895840" y="6829136"/>
            <a:ext cx="2662550" cy="746869"/>
          </a:xfrm>
          <a:prstGeom prst="rect">
            <a:avLst/>
          </a:prstGeom>
        </p:spPr>
        <p:style>
          <a:lnRef idx="2">
            <a:schemeClr val="dk1"/>
          </a:lnRef>
          <a:fillRef idx="1">
            <a:schemeClr val="lt1"/>
          </a:fillRef>
          <a:effectRef idx="0">
            <a:schemeClr val="dk1"/>
          </a:effectRef>
          <a:fontRef idx="minor">
            <a:schemeClr val="dk1"/>
          </a:fontRef>
        </p:style>
        <p:txBody>
          <a:bodyPr wrap="square" lIns="130046" tIns="65023" rIns="130046" bIns="65023" rtlCol="0">
            <a:spAutoFit/>
          </a:bodyPr>
          <a:lstStyle/>
          <a:p>
            <a:pPr algn="l"/>
            <a:r>
              <a:rPr lang="en-US" sz="2000" dirty="0" smtClean="0">
                <a:solidFill>
                  <a:srgbClr val="FF0000"/>
                </a:solidFill>
              </a:rPr>
              <a:t>Why do good </a:t>
            </a:r>
            <a:r>
              <a:rPr lang="en-US" sz="2000" dirty="0">
                <a:solidFill>
                  <a:srgbClr val="FF0000"/>
                </a:solidFill>
              </a:rPr>
              <a:t>p</a:t>
            </a:r>
            <a:r>
              <a:rPr lang="en-US" sz="2000" dirty="0" smtClean="0">
                <a:solidFill>
                  <a:srgbClr val="FF0000"/>
                </a:solidFill>
              </a:rPr>
              <a:t>eople do bad things?</a:t>
            </a:r>
            <a:endParaRPr lang="en-US" sz="2000" dirty="0">
              <a:solidFill>
                <a:srgbClr val="FF0000"/>
              </a:solidFill>
            </a:endParaRPr>
          </a:p>
        </p:txBody>
      </p:sp>
      <p:sp>
        <p:nvSpPr>
          <p:cNvPr id="10" name="TextBox 9"/>
          <p:cNvSpPr txBox="1"/>
          <p:nvPr/>
        </p:nvSpPr>
        <p:spPr>
          <a:xfrm rot="10800000" flipV="1">
            <a:off x="7895840" y="8175544"/>
            <a:ext cx="4013347" cy="746869"/>
          </a:xfrm>
          <a:prstGeom prst="rect">
            <a:avLst/>
          </a:prstGeom>
        </p:spPr>
        <p:style>
          <a:lnRef idx="2">
            <a:schemeClr val="dk1"/>
          </a:lnRef>
          <a:fillRef idx="1">
            <a:schemeClr val="lt1"/>
          </a:fillRef>
          <a:effectRef idx="0">
            <a:schemeClr val="dk1"/>
          </a:effectRef>
          <a:fontRef idx="minor">
            <a:schemeClr val="dk1"/>
          </a:fontRef>
        </p:style>
        <p:txBody>
          <a:bodyPr wrap="square" lIns="130046" tIns="65023" rIns="130046" bIns="65023" rtlCol="0">
            <a:spAutoFit/>
          </a:bodyPr>
          <a:lstStyle/>
          <a:p>
            <a:pPr algn="l"/>
            <a:r>
              <a:rPr lang="en-US" sz="2000" dirty="0" smtClean="0">
                <a:solidFill>
                  <a:srgbClr val="FF0000"/>
                </a:solidFill>
              </a:rPr>
              <a:t>How can we improve people’s ethical decision making?</a:t>
            </a:r>
            <a:endParaRPr lang="en-US" sz="2000" dirty="0">
              <a:solidFill>
                <a:srgbClr val="FF0000"/>
              </a:solidFill>
            </a:endParaRPr>
          </a:p>
        </p:txBody>
      </p:sp>
    </p:spTree>
    <p:extLst>
      <p:ext uri="{BB962C8B-B14F-4D97-AF65-F5344CB8AC3E}">
        <p14:creationId xmlns:p14="http://schemas.microsoft.com/office/powerpoint/2010/main" val="78080635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0240" y="1086654"/>
            <a:ext cx="9136512" cy="1433525"/>
          </a:xfrm>
        </p:spPr>
        <p:txBody>
          <a:bodyPr>
            <a:normAutofit/>
          </a:bodyPr>
          <a:lstStyle/>
          <a:p>
            <a:pPr marL="0" indent="0">
              <a:buNone/>
            </a:pPr>
            <a:r>
              <a:rPr lang="en-US" sz="4400" dirty="0" smtClean="0">
                <a:solidFill>
                  <a:srgbClr val="000000"/>
                </a:solidFill>
                <a:latin typeface="Helvetica "/>
                <a:cs typeface="Helvetica "/>
              </a:rPr>
              <a:t>Behavioral Ethics: Bottom Line</a:t>
            </a:r>
            <a:endParaRPr lang="en-US" sz="4400" dirty="0">
              <a:solidFill>
                <a:srgbClr val="000000"/>
              </a:solidFill>
              <a:latin typeface="Helvetica "/>
              <a:cs typeface="Helvetica "/>
            </a:endParaRPr>
          </a:p>
        </p:txBody>
      </p:sp>
      <p:pic>
        <p:nvPicPr>
          <p:cNvPr id="7" name="Screen Shot 2014-12-12 at 9.41.17 AM.png"/>
          <p:cNvPicPr/>
          <p:nvPr/>
        </p:nvPicPr>
        <p:blipFill>
          <a:blip r:embed="rId2">
            <a:extLst/>
          </a:blip>
          <a:stretch>
            <a:fillRect/>
          </a:stretch>
        </p:blipFill>
        <p:spPr>
          <a:xfrm>
            <a:off x="0" y="-1241"/>
            <a:ext cx="13004800" cy="848818"/>
          </a:xfrm>
          <a:prstGeom prst="rect">
            <a:avLst/>
          </a:prstGeom>
          <a:ln w="12700">
            <a:miter lim="400000"/>
          </a:ln>
        </p:spPr>
      </p:pic>
      <p:sp>
        <p:nvSpPr>
          <p:cNvPr id="4" name="Rectangle 3"/>
          <p:cNvSpPr/>
          <p:nvPr/>
        </p:nvSpPr>
        <p:spPr>
          <a:xfrm>
            <a:off x="650240" y="2704353"/>
            <a:ext cx="11331238" cy="1200329"/>
          </a:xfrm>
          <a:prstGeom prst="rect">
            <a:avLst/>
          </a:prstGeom>
        </p:spPr>
        <p:txBody>
          <a:bodyPr wrap="square">
            <a:spAutoFit/>
          </a:bodyPr>
          <a:lstStyle/>
          <a:p>
            <a:pPr algn="l" rtl="0" latinLnBrk="1" hangingPunct="0"/>
            <a:r>
              <a:rPr lang="en-US" dirty="0">
                <a:solidFill>
                  <a:srgbClr val="000000"/>
                </a:solidFill>
              </a:rPr>
              <a:t>We see what we are looking for, which can </a:t>
            </a:r>
            <a:r>
              <a:rPr lang="en-US" dirty="0" smtClean="0">
                <a:solidFill>
                  <a:srgbClr val="000000"/>
                </a:solidFill>
              </a:rPr>
              <a:t>dim moral </a:t>
            </a:r>
            <a:r>
              <a:rPr lang="en-US" dirty="0" smtClean="0">
                <a:solidFill>
                  <a:srgbClr val="000000"/>
                </a:solidFill>
              </a:rPr>
              <a:t>awareness, and </a:t>
            </a:r>
            <a:r>
              <a:rPr lang="en-US" dirty="0" smtClean="0">
                <a:solidFill>
                  <a:srgbClr val="000000"/>
                </a:solidFill>
              </a:rPr>
              <a:t>is further exacerbated by</a:t>
            </a:r>
            <a:r>
              <a:rPr lang="is-IS" dirty="0" smtClean="0">
                <a:solidFill>
                  <a:srgbClr val="000000"/>
                </a:solidFill>
              </a:rPr>
              <a:t>…</a:t>
            </a:r>
            <a:endParaRPr lang="en-US" dirty="0">
              <a:solidFill>
                <a:srgbClr val="000000"/>
              </a:solidFill>
            </a:endParaRPr>
          </a:p>
        </p:txBody>
      </p:sp>
      <p:pic>
        <p:nvPicPr>
          <p:cNvPr id="10" name="Picture 9" descr="http://www.texasenterprise.utexas.edu/sites/texasenterprise.utexas.edu/files/ethics-unwrapped-think-youre-ethical-300px.png"/>
          <p:cNvPicPr/>
          <p:nvPr/>
        </p:nvPicPr>
        <p:blipFill>
          <a:blip r:embed="rId3">
            <a:extLst>
              <a:ext uri="{28A0092B-C50C-407E-A947-70E740481C1C}">
                <a14:useLocalDpi xmlns:a14="http://schemas.microsoft.com/office/drawing/2010/main" val="0"/>
              </a:ext>
            </a:extLst>
          </a:blip>
          <a:srcRect/>
          <a:stretch>
            <a:fillRect/>
          </a:stretch>
        </p:blipFill>
        <p:spPr bwMode="auto">
          <a:xfrm>
            <a:off x="9009789" y="6320602"/>
            <a:ext cx="3331459" cy="2880081"/>
          </a:xfrm>
          <a:prstGeom prst="rect">
            <a:avLst/>
          </a:prstGeom>
          <a:noFill/>
          <a:ln>
            <a:noFill/>
          </a:ln>
        </p:spPr>
      </p:pic>
      <p:sp>
        <p:nvSpPr>
          <p:cNvPr id="6" name="TextBox 5"/>
          <p:cNvSpPr txBox="1"/>
          <p:nvPr/>
        </p:nvSpPr>
        <p:spPr>
          <a:xfrm>
            <a:off x="1538467" y="4223416"/>
            <a:ext cx="9782208" cy="254941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lvl="3" indent="-457200" algn="l">
              <a:lnSpc>
                <a:spcPct val="150000"/>
              </a:lnSpc>
              <a:buFont typeface="Arial"/>
              <a:buChar char="•"/>
            </a:pPr>
            <a:r>
              <a:rPr lang="en-US" dirty="0" smtClean="0">
                <a:latin typeface="Helvetica Light"/>
                <a:cs typeface="Helvetica Light"/>
              </a:rPr>
              <a:t>Social &amp; </a:t>
            </a:r>
            <a:r>
              <a:rPr lang="en-US" dirty="0">
                <a:latin typeface="Helvetica Light"/>
                <a:cs typeface="Helvetica Light"/>
              </a:rPr>
              <a:t>organizational pressures</a:t>
            </a:r>
          </a:p>
          <a:p>
            <a:pPr marL="457200" lvl="3" indent="-457200" algn="l">
              <a:lnSpc>
                <a:spcPct val="150000"/>
              </a:lnSpc>
              <a:buFont typeface="Arial"/>
              <a:buChar char="•"/>
            </a:pPr>
            <a:r>
              <a:rPr lang="en-US" dirty="0"/>
              <a:t>Psychological biases (Cognitive heuristics)</a:t>
            </a:r>
          </a:p>
          <a:p>
            <a:pPr marL="457200" lvl="3" indent="-457200" algn="l">
              <a:lnSpc>
                <a:spcPct val="150000"/>
              </a:lnSpc>
              <a:buFont typeface="Arial"/>
              <a:buChar char="•"/>
            </a:pPr>
            <a:r>
              <a:rPr lang="en-US" dirty="0" smtClean="0">
                <a:latin typeface="Helvetica Light"/>
                <a:cs typeface="Helvetica Light"/>
              </a:rPr>
              <a:t>Situational </a:t>
            </a:r>
            <a:r>
              <a:rPr lang="en-US" dirty="0" smtClean="0">
                <a:latin typeface="Helvetica Light"/>
                <a:cs typeface="Helvetica Light"/>
              </a:rPr>
              <a:t>factors</a:t>
            </a:r>
            <a:endParaRPr lang="en-US" dirty="0">
              <a:latin typeface="Helvetica Light"/>
              <a:cs typeface="Helvetica Light"/>
            </a:endParaRPr>
          </a:p>
        </p:txBody>
      </p:sp>
    </p:spTree>
    <p:extLst>
      <p:ext uri="{BB962C8B-B14F-4D97-AF65-F5344CB8AC3E}">
        <p14:creationId xmlns:p14="http://schemas.microsoft.com/office/powerpoint/2010/main" val="96027125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5320" y="1067031"/>
            <a:ext cx="11719559" cy="1150673"/>
          </a:xfrm>
        </p:spPr>
        <p:txBody>
          <a:bodyPr anchor="ctr" anchorCtr="0">
            <a:normAutofit/>
          </a:bodyPr>
          <a:lstStyle/>
          <a:p>
            <a:pPr algn="l"/>
            <a:r>
              <a:rPr lang="en-US" sz="4400" dirty="0" smtClean="0">
                <a:latin typeface="Helvetica"/>
                <a:cs typeface="Helvetica"/>
              </a:rPr>
              <a:t>Ethics Unwrapped</a:t>
            </a:r>
            <a:endParaRPr lang="en-US" sz="4400" dirty="0">
              <a:latin typeface="Helvetica"/>
              <a:cs typeface="Helvetica"/>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 y="2939501"/>
            <a:ext cx="3733744" cy="2280688"/>
          </a:xfrm>
          <a:prstGeom prst="rect">
            <a:avLst/>
          </a:prstGeom>
        </p:spPr>
        <p:style>
          <a:lnRef idx="2">
            <a:schemeClr val="accent4"/>
          </a:lnRef>
          <a:fillRef idx="1">
            <a:schemeClr val="lt1"/>
          </a:fillRef>
          <a:effectRef idx="0">
            <a:schemeClr val="accent4"/>
          </a:effectRef>
          <a:fontRef idx="minor">
            <a:schemeClr val="dk1"/>
          </a:fontRef>
        </p:style>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7099" y="2939501"/>
            <a:ext cx="3727780" cy="2280688"/>
          </a:xfrm>
          <a:prstGeom prst="rect">
            <a:avLst/>
          </a:prstGeom>
        </p:spPr>
        <p:style>
          <a:lnRef idx="2">
            <a:schemeClr val="accent4"/>
          </a:lnRef>
          <a:fillRef idx="1">
            <a:schemeClr val="lt1"/>
          </a:fillRef>
          <a:effectRef idx="0">
            <a:schemeClr val="accent4"/>
          </a:effectRef>
          <a:fontRef idx="minor">
            <a:schemeClr val="dk1"/>
          </a:fontRef>
        </p:style>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2697" y="2939501"/>
            <a:ext cx="3536689" cy="2280688"/>
          </a:xfrm>
          <a:prstGeom prst="rect">
            <a:avLst/>
          </a:prstGeom>
        </p:spPr>
        <p:style>
          <a:lnRef idx="2">
            <a:schemeClr val="accent4"/>
          </a:lnRef>
          <a:fillRef idx="1">
            <a:schemeClr val="lt1"/>
          </a:fillRef>
          <a:effectRef idx="0">
            <a:schemeClr val="accent4"/>
          </a:effectRef>
          <a:fontRef idx="minor">
            <a:schemeClr val="dk1"/>
          </a:fontRef>
        </p:style>
      </p:pic>
      <p:sp>
        <p:nvSpPr>
          <p:cNvPr id="7" name="TextBox 6"/>
          <p:cNvSpPr txBox="1"/>
          <p:nvPr/>
        </p:nvSpPr>
        <p:spPr>
          <a:xfrm>
            <a:off x="655319" y="5805776"/>
            <a:ext cx="4027377" cy="1464518"/>
          </a:xfrm>
          <a:prstGeom prst="rect">
            <a:avLst/>
          </a:prstGeom>
          <a:noFill/>
        </p:spPr>
        <p:txBody>
          <a:bodyPr wrap="square" lIns="109234" tIns="54617" rIns="109234" bIns="54617" rtlCol="0">
            <a:spAutoFit/>
          </a:bodyPr>
          <a:lstStyle/>
          <a:p>
            <a:pPr marL="341357" indent="-341357" algn="l">
              <a:buFont typeface="Arial"/>
              <a:buChar char="•"/>
            </a:pPr>
            <a:r>
              <a:rPr lang="en-US" sz="2200" dirty="0">
                <a:cs typeface="Interstate-Light"/>
              </a:rPr>
              <a:t>33 short animated videos</a:t>
            </a:r>
          </a:p>
          <a:p>
            <a:pPr marL="341357" indent="-341357" algn="l">
              <a:buFont typeface="Arial"/>
              <a:buChar char="•"/>
            </a:pPr>
            <a:r>
              <a:rPr lang="en-US" sz="2200" dirty="0">
                <a:cs typeface="Interstate-Light"/>
              </a:rPr>
              <a:t>Ethics concepts</a:t>
            </a:r>
          </a:p>
          <a:p>
            <a:pPr marL="341357" indent="-341357" algn="l">
              <a:buFont typeface="Arial"/>
              <a:buChar char="•"/>
            </a:pPr>
            <a:r>
              <a:rPr lang="en-US" sz="2200" dirty="0" smtClean="0">
                <a:cs typeface="Interstate-Light"/>
              </a:rPr>
              <a:t>Experts</a:t>
            </a:r>
          </a:p>
          <a:p>
            <a:pPr marL="341357" indent="-341357" algn="l">
              <a:buFont typeface="Arial"/>
              <a:buChar char="•"/>
            </a:pPr>
            <a:r>
              <a:rPr lang="en-US" sz="2200" dirty="0" smtClean="0">
                <a:cs typeface="Interstate-Light"/>
              </a:rPr>
              <a:t>Student interviews</a:t>
            </a:r>
            <a:endParaRPr lang="en-US" sz="2200" dirty="0">
              <a:cs typeface="Interstate-Light"/>
            </a:endParaRPr>
          </a:p>
        </p:txBody>
      </p:sp>
      <p:sp>
        <p:nvSpPr>
          <p:cNvPr id="8" name="TextBox 7"/>
          <p:cNvSpPr txBox="1"/>
          <p:nvPr/>
        </p:nvSpPr>
        <p:spPr>
          <a:xfrm>
            <a:off x="4561739" y="5814662"/>
            <a:ext cx="4253682" cy="1464518"/>
          </a:xfrm>
          <a:prstGeom prst="rect">
            <a:avLst/>
          </a:prstGeom>
          <a:noFill/>
        </p:spPr>
        <p:txBody>
          <a:bodyPr wrap="square" lIns="109234" tIns="54617" rIns="109234" bIns="54617" rtlCol="0">
            <a:spAutoFit/>
          </a:bodyPr>
          <a:lstStyle/>
          <a:p>
            <a:pPr marL="341357" indent="-341357" algn="l">
              <a:buFont typeface="Arial"/>
              <a:buChar char="•"/>
            </a:pPr>
            <a:r>
              <a:rPr lang="en-US" sz="2200" dirty="0">
                <a:cs typeface="Interstate-Light"/>
              </a:rPr>
              <a:t>8 short animated videos </a:t>
            </a:r>
          </a:p>
          <a:p>
            <a:pPr marL="341357" indent="-341357" algn="l">
              <a:buFont typeface="Arial"/>
              <a:buChar char="•"/>
            </a:pPr>
            <a:r>
              <a:rPr lang="en-US" sz="2200" dirty="0">
                <a:cs typeface="Interstate-Light"/>
              </a:rPr>
              <a:t>Values-driven leadership</a:t>
            </a:r>
          </a:p>
          <a:p>
            <a:pPr marL="341357" indent="-341357" algn="l">
              <a:buFont typeface="Arial"/>
              <a:buChar char="•"/>
            </a:pPr>
            <a:r>
              <a:rPr lang="en-US" sz="2200" dirty="0" smtClean="0">
                <a:cs typeface="Interstate-Light"/>
              </a:rPr>
              <a:t>Mary Gentile</a:t>
            </a:r>
          </a:p>
          <a:p>
            <a:pPr marL="341357" indent="-341357" algn="l">
              <a:buFont typeface="Arial"/>
              <a:buChar char="•"/>
            </a:pPr>
            <a:r>
              <a:rPr lang="en-US" sz="2200" dirty="0">
                <a:cs typeface="Interstate-Light"/>
              </a:rPr>
              <a:t>G</a:t>
            </a:r>
            <a:r>
              <a:rPr lang="en-US" sz="2200" dirty="0" smtClean="0">
                <a:cs typeface="Interstate-Light"/>
              </a:rPr>
              <a:t>raduate student interviews</a:t>
            </a:r>
            <a:endParaRPr lang="en-US" sz="2200" dirty="0">
              <a:cs typeface="Interstate-Light"/>
            </a:endParaRPr>
          </a:p>
        </p:txBody>
      </p:sp>
      <p:sp>
        <p:nvSpPr>
          <p:cNvPr id="12" name="TextBox 11"/>
          <p:cNvSpPr txBox="1"/>
          <p:nvPr/>
        </p:nvSpPr>
        <p:spPr>
          <a:xfrm>
            <a:off x="8815421" y="5814662"/>
            <a:ext cx="3854647" cy="1464518"/>
          </a:xfrm>
          <a:prstGeom prst="rect">
            <a:avLst/>
          </a:prstGeom>
          <a:noFill/>
        </p:spPr>
        <p:txBody>
          <a:bodyPr wrap="square" lIns="109234" tIns="54617" rIns="109234" bIns="54617" rtlCol="0">
            <a:spAutoFit/>
          </a:bodyPr>
          <a:lstStyle/>
          <a:p>
            <a:pPr marL="341357" indent="-341357" algn="l">
              <a:buFont typeface="Arial"/>
              <a:buChar char="•"/>
            </a:pPr>
            <a:r>
              <a:rPr lang="en-US" sz="2200" dirty="0" smtClean="0">
                <a:cs typeface="Interstate-Light"/>
              </a:rPr>
              <a:t>25 min. Documentary +</a:t>
            </a:r>
          </a:p>
          <a:p>
            <a:pPr marL="341357" indent="-341357" algn="l">
              <a:buFont typeface="Arial"/>
              <a:buChar char="•"/>
            </a:pPr>
            <a:r>
              <a:rPr lang="en-US" sz="2200" dirty="0" smtClean="0">
                <a:cs typeface="Interstate-Light"/>
              </a:rPr>
              <a:t>6 short videos</a:t>
            </a:r>
            <a:endParaRPr lang="en-US" sz="2200" dirty="0">
              <a:cs typeface="Interstate-Light"/>
            </a:endParaRPr>
          </a:p>
          <a:p>
            <a:pPr marL="341357" indent="-341357" algn="l">
              <a:buFont typeface="Arial"/>
              <a:buChar char="•"/>
            </a:pPr>
            <a:r>
              <a:rPr lang="en-US" sz="2200" dirty="0">
                <a:cs typeface="Interstate-Light"/>
              </a:rPr>
              <a:t>Profile Jack Abramoff</a:t>
            </a:r>
          </a:p>
          <a:p>
            <a:pPr marL="341357" indent="-341357" algn="l">
              <a:buFont typeface="Arial"/>
              <a:buChar char="•"/>
            </a:pPr>
            <a:r>
              <a:rPr lang="en-US" sz="2200" dirty="0" smtClean="0">
                <a:cs typeface="Interstate-Light"/>
              </a:rPr>
              <a:t>Ethics Case Study</a:t>
            </a:r>
            <a:endParaRPr lang="en-US" sz="2200" dirty="0">
              <a:cs typeface="Interstate-Light"/>
            </a:endParaRPr>
          </a:p>
        </p:txBody>
      </p:sp>
      <p:pic>
        <p:nvPicPr>
          <p:cNvPr id="13" name="Screen Shot 2014-12-12 at 9.41.17 AM.png"/>
          <p:cNvPicPr/>
          <p:nvPr/>
        </p:nvPicPr>
        <p:blipFill>
          <a:blip r:embed="rId5">
            <a:extLst/>
          </a:blip>
          <a:stretch>
            <a:fillRect/>
          </a:stretch>
        </p:blipFill>
        <p:spPr>
          <a:xfrm>
            <a:off x="0" y="-1241"/>
            <a:ext cx="13004800" cy="848818"/>
          </a:xfrm>
          <a:prstGeom prst="rect">
            <a:avLst/>
          </a:prstGeom>
          <a:ln w="12700">
            <a:miter lim="400000"/>
          </a:ln>
        </p:spPr>
      </p:pic>
      <p:sp>
        <p:nvSpPr>
          <p:cNvPr id="14" name="TextBox 13"/>
          <p:cNvSpPr txBox="1"/>
          <p:nvPr/>
        </p:nvSpPr>
        <p:spPr>
          <a:xfrm>
            <a:off x="1901629" y="7819860"/>
            <a:ext cx="8923743"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dist" defTabSz="584200" rtl="0" fontAlgn="auto" latinLnBrk="1" hangingPunct="0">
              <a:lnSpc>
                <a:spcPct val="100000"/>
              </a:lnSpc>
              <a:spcBef>
                <a:spcPts val="0"/>
              </a:spcBef>
              <a:spcAft>
                <a:spcPts val="0"/>
              </a:spcAft>
              <a:buClrTx/>
              <a:buSzTx/>
              <a:buFontTx/>
              <a:buNone/>
              <a:tabLst/>
            </a:pPr>
            <a:r>
              <a:rPr lang="en-US" dirty="0" err="1" smtClean="0">
                <a:solidFill>
                  <a:srgbClr val="D45A22"/>
                </a:solidFill>
                <a:latin typeface="Helvetica"/>
                <a:cs typeface="Helvetica"/>
              </a:rPr>
              <a:t>www.ethicsunwrapped.utexas.edu</a:t>
            </a:r>
            <a:endParaRPr kumimoji="0" lang="en-US" sz="3600" u="none" strike="noStrike" cap="none" normalizeH="0" baseline="0" dirty="0">
              <a:ln>
                <a:noFill/>
              </a:ln>
              <a:solidFill>
                <a:srgbClr val="D45A22"/>
              </a:solidFill>
              <a:effectLst/>
              <a:uFillTx/>
              <a:latin typeface="Helvetica"/>
              <a:cs typeface="Helvetica"/>
              <a:sym typeface="Helvetica Light"/>
            </a:endParaRPr>
          </a:p>
        </p:txBody>
      </p:sp>
    </p:spTree>
    <p:extLst>
      <p:ext uri="{BB962C8B-B14F-4D97-AF65-F5344CB8AC3E}">
        <p14:creationId xmlns:p14="http://schemas.microsoft.com/office/powerpoint/2010/main" val="426549479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3401</TotalTime>
  <Words>3070</Words>
  <Application>Microsoft Macintosh PowerPoint</Application>
  <PresentationFormat>Custom</PresentationFormat>
  <Paragraphs>362</Paragraphs>
  <Slides>41</Slides>
  <Notes>9</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Ethics Unwrapped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Cara Biasucci</cp:lastModifiedBy>
  <cp:revision>187</cp:revision>
  <dcterms:modified xsi:type="dcterms:W3CDTF">2016-05-19T14:30:02Z</dcterms:modified>
</cp:coreProperties>
</file>