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738" r:id="rId2"/>
  </p:sldMasterIdLst>
  <p:notesMasterIdLst>
    <p:notesMasterId r:id="rId31"/>
  </p:notesMasterIdLst>
  <p:sldIdLst>
    <p:sldId id="256" r:id="rId3"/>
    <p:sldId id="257" r:id="rId4"/>
    <p:sldId id="258" r:id="rId5"/>
    <p:sldId id="259" r:id="rId6"/>
    <p:sldId id="260" r:id="rId7"/>
    <p:sldId id="262" r:id="rId8"/>
    <p:sldId id="261" r:id="rId9"/>
    <p:sldId id="263" r:id="rId10"/>
    <p:sldId id="264" r:id="rId11"/>
    <p:sldId id="283" r:id="rId12"/>
    <p:sldId id="265" r:id="rId13"/>
    <p:sldId id="266" r:id="rId14"/>
    <p:sldId id="267" r:id="rId15"/>
    <p:sldId id="268" r:id="rId16"/>
    <p:sldId id="269" r:id="rId17"/>
    <p:sldId id="270" r:id="rId18"/>
    <p:sldId id="271" r:id="rId19"/>
    <p:sldId id="272" r:id="rId20"/>
    <p:sldId id="273" r:id="rId21"/>
    <p:sldId id="277" r:id="rId22"/>
    <p:sldId id="279" r:id="rId23"/>
    <p:sldId id="274" r:id="rId24"/>
    <p:sldId id="275" r:id="rId25"/>
    <p:sldId id="276" r:id="rId26"/>
    <p:sldId id="278" r:id="rId27"/>
    <p:sldId id="280" r:id="rId28"/>
    <p:sldId id="281" r:id="rId29"/>
    <p:sldId id="282"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Almekin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BBAE26E-5FF8-4A37-8657-CDCD4345DE37}">
  <a:tblStyle styleId="{6BBAE26E-5FF8-4A37-8657-CDCD4345DE3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62" autoAdjust="0"/>
  </p:normalViewPr>
  <p:slideViewPr>
    <p:cSldViewPr snapToGrid="0" snapToObjects="1">
      <p:cViewPr>
        <p:scale>
          <a:sx n="143" d="100"/>
          <a:sy n="143" d="100"/>
        </p:scale>
        <p:origin x="-88" y="5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almekinder:Desktop:Digital%20Learning:Bryn%20Mar:Bryn%20Mar%20mock%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Sheet1!$B$1:$B$2</c:f>
              <c:strCache>
                <c:ptCount val="1"/>
                <c:pt idx="0">
                  <c:v>2014 Fall</c:v>
                </c:pt>
              </c:strCache>
            </c:strRef>
          </c:tx>
          <c:spPr>
            <a:solidFill>
              <a:srgbClr val="00583D"/>
            </a:solidFill>
          </c:spPr>
          <c:invertIfNegative val="0"/>
          <c:cat>
            <c:strRef>
              <c:f>Sheet1!$A$3:$A$8</c:f>
              <c:strCache>
                <c:ptCount val="6"/>
                <c:pt idx="0">
                  <c:v>DL150 Understanding Digital Communication</c:v>
                </c:pt>
                <c:pt idx="1">
                  <c:v>DL151 Fundamentals of Coding</c:v>
                </c:pt>
                <c:pt idx="2">
                  <c:v>DL201 Languages and Systems</c:v>
                </c:pt>
                <c:pt idx="3">
                  <c:v>DL310 Digital Storytelling</c:v>
                </c:pt>
                <c:pt idx="4">
                  <c:v>DL311 Data Analytics</c:v>
                </c:pt>
                <c:pt idx="5">
                  <c:v>DL390 DL Capstone</c:v>
                </c:pt>
              </c:strCache>
            </c:strRef>
          </c:cat>
          <c:val>
            <c:numRef>
              <c:f>Sheet1!$B$3:$B$8</c:f>
              <c:numCache>
                <c:formatCode>General</c:formatCode>
                <c:ptCount val="6"/>
                <c:pt idx="0">
                  <c:v>17.0</c:v>
                </c:pt>
                <c:pt idx="1">
                  <c:v>0.0</c:v>
                </c:pt>
                <c:pt idx="2">
                  <c:v>0.0</c:v>
                </c:pt>
                <c:pt idx="3">
                  <c:v>11.0</c:v>
                </c:pt>
                <c:pt idx="4">
                  <c:v>0.0</c:v>
                </c:pt>
                <c:pt idx="5">
                  <c:v>0.0</c:v>
                </c:pt>
              </c:numCache>
            </c:numRef>
          </c:val>
        </c:ser>
        <c:ser>
          <c:idx val="1"/>
          <c:order val="1"/>
          <c:tx>
            <c:strRef>
              <c:f>Sheet1!$C$1:$C$2</c:f>
              <c:strCache>
                <c:ptCount val="1"/>
                <c:pt idx="0">
                  <c:v>2015 Spring</c:v>
                </c:pt>
              </c:strCache>
            </c:strRef>
          </c:tx>
          <c:spPr>
            <a:solidFill>
              <a:srgbClr val="00583D"/>
            </a:solidFill>
          </c:spPr>
          <c:invertIfNegative val="0"/>
          <c:cat>
            <c:strRef>
              <c:f>Sheet1!$A$3:$A$8</c:f>
              <c:strCache>
                <c:ptCount val="6"/>
                <c:pt idx="0">
                  <c:v>DL150 Understanding Digital Communication</c:v>
                </c:pt>
                <c:pt idx="1">
                  <c:v>DL151 Fundamentals of Coding</c:v>
                </c:pt>
                <c:pt idx="2">
                  <c:v>DL201 Languages and Systems</c:v>
                </c:pt>
                <c:pt idx="3">
                  <c:v>DL310 Digital Storytelling</c:v>
                </c:pt>
                <c:pt idx="4">
                  <c:v>DL311 Data Analytics</c:v>
                </c:pt>
                <c:pt idx="5">
                  <c:v>DL390 DL Capstone</c:v>
                </c:pt>
              </c:strCache>
            </c:strRef>
          </c:cat>
          <c:val>
            <c:numRef>
              <c:f>Sheet1!$C$3:$C$8</c:f>
              <c:numCache>
                <c:formatCode>General</c:formatCode>
                <c:ptCount val="6"/>
                <c:pt idx="0">
                  <c:v>14.0</c:v>
                </c:pt>
                <c:pt idx="1">
                  <c:v>7.0</c:v>
                </c:pt>
                <c:pt idx="2">
                  <c:v>0.0</c:v>
                </c:pt>
                <c:pt idx="3">
                  <c:v>0.0</c:v>
                </c:pt>
                <c:pt idx="4">
                  <c:v>0.0</c:v>
                </c:pt>
                <c:pt idx="5">
                  <c:v>0.0</c:v>
                </c:pt>
              </c:numCache>
            </c:numRef>
          </c:val>
        </c:ser>
        <c:ser>
          <c:idx val="2"/>
          <c:order val="2"/>
          <c:tx>
            <c:strRef>
              <c:f>Sheet1!$D$1:$D$2</c:f>
              <c:strCache>
                <c:ptCount val="1"/>
                <c:pt idx="0">
                  <c:v>2015 Fall</c:v>
                </c:pt>
              </c:strCache>
            </c:strRef>
          </c:tx>
          <c:spPr>
            <a:solidFill>
              <a:srgbClr val="00583D"/>
            </a:solidFill>
          </c:spPr>
          <c:invertIfNegative val="0"/>
          <c:cat>
            <c:strRef>
              <c:f>Sheet1!$A$3:$A$8</c:f>
              <c:strCache>
                <c:ptCount val="6"/>
                <c:pt idx="0">
                  <c:v>DL150 Understanding Digital Communication</c:v>
                </c:pt>
                <c:pt idx="1">
                  <c:v>DL151 Fundamentals of Coding</c:v>
                </c:pt>
                <c:pt idx="2">
                  <c:v>DL201 Languages and Systems</c:v>
                </c:pt>
                <c:pt idx="3">
                  <c:v>DL310 Digital Storytelling</c:v>
                </c:pt>
                <c:pt idx="4">
                  <c:v>DL311 Data Analytics</c:v>
                </c:pt>
                <c:pt idx="5">
                  <c:v>DL390 DL Capstone</c:v>
                </c:pt>
              </c:strCache>
            </c:strRef>
          </c:cat>
          <c:val>
            <c:numRef>
              <c:f>Sheet1!$D$3:$D$8</c:f>
              <c:numCache>
                <c:formatCode>General</c:formatCode>
                <c:ptCount val="6"/>
                <c:pt idx="0">
                  <c:v>0.0</c:v>
                </c:pt>
                <c:pt idx="1">
                  <c:v>6.0</c:v>
                </c:pt>
                <c:pt idx="2">
                  <c:v>3.0</c:v>
                </c:pt>
                <c:pt idx="3">
                  <c:v>13.0</c:v>
                </c:pt>
                <c:pt idx="4">
                  <c:v>0.0</c:v>
                </c:pt>
                <c:pt idx="5">
                  <c:v>0.0</c:v>
                </c:pt>
              </c:numCache>
            </c:numRef>
          </c:val>
        </c:ser>
        <c:ser>
          <c:idx val="3"/>
          <c:order val="3"/>
          <c:tx>
            <c:strRef>
              <c:f>Sheet1!$E$1:$E$2</c:f>
              <c:strCache>
                <c:ptCount val="1"/>
                <c:pt idx="0">
                  <c:v>2016 Spring</c:v>
                </c:pt>
              </c:strCache>
            </c:strRef>
          </c:tx>
          <c:spPr>
            <a:solidFill>
              <a:srgbClr val="00583D"/>
            </a:solidFill>
          </c:spPr>
          <c:invertIfNegative val="0"/>
          <c:cat>
            <c:strRef>
              <c:f>Sheet1!$A$3:$A$8</c:f>
              <c:strCache>
                <c:ptCount val="6"/>
                <c:pt idx="0">
                  <c:v>DL150 Understanding Digital Communication</c:v>
                </c:pt>
                <c:pt idx="1">
                  <c:v>DL151 Fundamentals of Coding</c:v>
                </c:pt>
                <c:pt idx="2">
                  <c:v>DL201 Languages and Systems</c:v>
                </c:pt>
                <c:pt idx="3">
                  <c:v>DL310 Digital Storytelling</c:v>
                </c:pt>
                <c:pt idx="4">
                  <c:v>DL311 Data Analytics</c:v>
                </c:pt>
                <c:pt idx="5">
                  <c:v>DL390 DL Capstone</c:v>
                </c:pt>
              </c:strCache>
            </c:strRef>
          </c:cat>
          <c:val>
            <c:numRef>
              <c:f>Sheet1!$E$3:$E$8</c:f>
              <c:numCache>
                <c:formatCode>General</c:formatCode>
                <c:ptCount val="6"/>
                <c:pt idx="0">
                  <c:v>12.0</c:v>
                </c:pt>
                <c:pt idx="1">
                  <c:v>11.0</c:v>
                </c:pt>
                <c:pt idx="2">
                  <c:v>0.0</c:v>
                </c:pt>
                <c:pt idx="3">
                  <c:v>0.0</c:v>
                </c:pt>
                <c:pt idx="4">
                  <c:v>5.0</c:v>
                </c:pt>
                <c:pt idx="5">
                  <c:v>1.0</c:v>
                </c:pt>
              </c:numCache>
            </c:numRef>
          </c:val>
        </c:ser>
        <c:dLbls>
          <c:showLegendKey val="0"/>
          <c:showVal val="0"/>
          <c:showCatName val="0"/>
          <c:showSerName val="0"/>
          <c:showPercent val="0"/>
          <c:showBubbleSize val="0"/>
        </c:dLbls>
        <c:gapWidth val="150"/>
        <c:axId val="2065492360"/>
        <c:axId val="2066508856"/>
      </c:barChart>
      <c:catAx>
        <c:axId val="2065492360"/>
        <c:scaling>
          <c:orientation val="minMax"/>
        </c:scaling>
        <c:delete val="0"/>
        <c:axPos val="l"/>
        <c:majorTickMark val="out"/>
        <c:minorTickMark val="none"/>
        <c:tickLblPos val="nextTo"/>
        <c:txPr>
          <a:bodyPr/>
          <a:lstStyle/>
          <a:p>
            <a:pPr>
              <a:defRPr sz="1600">
                <a:latin typeface="Helvetica"/>
              </a:defRPr>
            </a:pPr>
            <a:endParaRPr lang="en-US"/>
          </a:p>
        </c:txPr>
        <c:crossAx val="2066508856"/>
        <c:crosses val="autoZero"/>
        <c:auto val="1"/>
        <c:lblAlgn val="ctr"/>
        <c:lblOffset val="100"/>
        <c:noMultiLvlLbl val="0"/>
      </c:catAx>
      <c:valAx>
        <c:axId val="2066508856"/>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20654923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0"/>
    <c:plotArea>
      <c:layout/>
      <c:barChart>
        <c:barDir val="bar"/>
        <c:grouping val="clustered"/>
        <c:varyColors val="0"/>
        <c:ser>
          <c:idx val="0"/>
          <c:order val="0"/>
          <c:invertIfNegative val="0"/>
          <c:cat>
            <c:strRef>
              <c:f>'Draft data'!$A$11:$A$15</c:f>
              <c:strCache>
                <c:ptCount val="5"/>
                <c:pt idx="0">
                  <c:v>3 a.</c:v>
                </c:pt>
                <c:pt idx="1">
                  <c:v>3 b. </c:v>
                </c:pt>
                <c:pt idx="2">
                  <c:v>3 c. </c:v>
                </c:pt>
                <c:pt idx="3">
                  <c:v>3 d. </c:v>
                </c:pt>
                <c:pt idx="4">
                  <c:v>3 e. </c:v>
                </c:pt>
              </c:strCache>
            </c:strRef>
          </c:cat>
          <c:val>
            <c:numRef>
              <c:f>'Draft data'!$B$11:$B$15</c:f>
              <c:numCache>
                <c:formatCode>General</c:formatCode>
                <c:ptCount val="5"/>
                <c:pt idx="0">
                  <c:v>3.0</c:v>
                </c:pt>
                <c:pt idx="1">
                  <c:v>6.0</c:v>
                </c:pt>
                <c:pt idx="2">
                  <c:v>5.0</c:v>
                </c:pt>
                <c:pt idx="3">
                  <c:v>4.0</c:v>
                </c:pt>
                <c:pt idx="4">
                  <c:v>5.0</c:v>
                </c:pt>
              </c:numCache>
            </c:numRef>
          </c:val>
        </c:ser>
        <c:ser>
          <c:idx val="1"/>
          <c:order val="1"/>
          <c:invertIfNegative val="0"/>
          <c:cat>
            <c:strRef>
              <c:f>'Draft data'!$A$11:$A$15</c:f>
              <c:strCache>
                <c:ptCount val="5"/>
                <c:pt idx="0">
                  <c:v>3 a.</c:v>
                </c:pt>
                <c:pt idx="1">
                  <c:v>3 b. </c:v>
                </c:pt>
                <c:pt idx="2">
                  <c:v>3 c. </c:v>
                </c:pt>
                <c:pt idx="3">
                  <c:v>3 d. </c:v>
                </c:pt>
                <c:pt idx="4">
                  <c:v>3 e. </c:v>
                </c:pt>
              </c:strCache>
            </c:strRef>
          </c:cat>
          <c:val>
            <c:numRef>
              <c:f>'Draft data'!$C$11:$C$15</c:f>
              <c:numCache>
                <c:formatCode>General</c:formatCode>
                <c:ptCount val="5"/>
                <c:pt idx="0">
                  <c:v>4.0</c:v>
                </c:pt>
                <c:pt idx="1">
                  <c:v>6.0</c:v>
                </c:pt>
                <c:pt idx="2">
                  <c:v>6.0</c:v>
                </c:pt>
                <c:pt idx="3">
                  <c:v>5.0</c:v>
                </c:pt>
                <c:pt idx="4">
                  <c:v>5.0</c:v>
                </c:pt>
              </c:numCache>
            </c:numRef>
          </c:val>
        </c:ser>
        <c:dLbls>
          <c:showLegendKey val="0"/>
          <c:showVal val="0"/>
          <c:showCatName val="0"/>
          <c:showSerName val="0"/>
          <c:showPercent val="0"/>
          <c:showBubbleSize val="0"/>
        </c:dLbls>
        <c:gapWidth val="150"/>
        <c:axId val="2084459976"/>
        <c:axId val="2084462952"/>
      </c:barChart>
      <c:catAx>
        <c:axId val="2084459976"/>
        <c:scaling>
          <c:orientation val="minMax"/>
        </c:scaling>
        <c:delete val="0"/>
        <c:axPos val="l"/>
        <c:majorTickMark val="out"/>
        <c:minorTickMark val="none"/>
        <c:tickLblPos val="nextTo"/>
        <c:crossAx val="2084462952"/>
        <c:crosses val="autoZero"/>
        <c:auto val="1"/>
        <c:lblAlgn val="ctr"/>
        <c:lblOffset val="100"/>
        <c:noMultiLvlLbl val="0"/>
      </c:catAx>
      <c:valAx>
        <c:axId val="2084462952"/>
        <c:scaling>
          <c:orientation val="minMax"/>
          <c:max val="8.0"/>
        </c:scaling>
        <c:delete val="0"/>
        <c:axPos val="b"/>
        <c:majorGridlines/>
        <c:title>
          <c:tx>
            <c:rich>
              <a:bodyPr/>
              <a:lstStyle/>
              <a:p>
                <a:pPr>
                  <a:defRPr/>
                </a:pPr>
                <a:r>
                  <a:rPr lang="en-US"/>
                  <a:t>Number of Activities mapped to DL SLOs</a:t>
                </a:r>
              </a:p>
            </c:rich>
          </c:tx>
          <c:layout/>
          <c:overlay val="0"/>
        </c:title>
        <c:numFmt formatCode="General" sourceLinked="1"/>
        <c:majorTickMark val="out"/>
        <c:minorTickMark val="none"/>
        <c:tickLblPos val="nextTo"/>
        <c:crossAx val="2084459976"/>
        <c:crosses val="autoZero"/>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bar"/>
        <c:grouping val="clustered"/>
        <c:varyColors val="0"/>
        <c:ser>
          <c:idx val="0"/>
          <c:order val="0"/>
          <c:spPr>
            <a:solidFill>
              <a:schemeClr val="accent4">
                <a:lumMod val="75000"/>
              </a:schemeClr>
            </a:solidFill>
          </c:spPr>
          <c:invertIfNegative val="0"/>
          <c:cat>
            <c:strRef>
              <c:f>'Draft data'!$A$7:$A$10</c:f>
              <c:strCache>
                <c:ptCount val="4"/>
                <c:pt idx="0">
                  <c:v>2 a. </c:v>
                </c:pt>
                <c:pt idx="1">
                  <c:v>2 b. </c:v>
                </c:pt>
                <c:pt idx="2">
                  <c:v>2 c. </c:v>
                </c:pt>
                <c:pt idx="3">
                  <c:v>2 d. </c:v>
                </c:pt>
              </c:strCache>
            </c:strRef>
          </c:cat>
          <c:val>
            <c:numRef>
              <c:f>'Draft data'!$B$7:$B$10</c:f>
              <c:numCache>
                <c:formatCode>General</c:formatCode>
                <c:ptCount val="4"/>
                <c:pt idx="0">
                  <c:v>5.0</c:v>
                </c:pt>
                <c:pt idx="1">
                  <c:v>6.0</c:v>
                </c:pt>
                <c:pt idx="2">
                  <c:v>2.0</c:v>
                </c:pt>
                <c:pt idx="3">
                  <c:v>0.0</c:v>
                </c:pt>
              </c:numCache>
            </c:numRef>
          </c:val>
        </c:ser>
        <c:ser>
          <c:idx val="1"/>
          <c:order val="1"/>
          <c:spPr>
            <a:solidFill>
              <a:schemeClr val="accent4">
                <a:lumMod val="60000"/>
                <a:lumOff val="40000"/>
              </a:schemeClr>
            </a:solidFill>
          </c:spPr>
          <c:invertIfNegative val="0"/>
          <c:cat>
            <c:strRef>
              <c:f>'Draft data'!$A$7:$A$10</c:f>
              <c:strCache>
                <c:ptCount val="4"/>
                <c:pt idx="0">
                  <c:v>2 a. </c:v>
                </c:pt>
                <c:pt idx="1">
                  <c:v>2 b. </c:v>
                </c:pt>
                <c:pt idx="2">
                  <c:v>2 c. </c:v>
                </c:pt>
                <c:pt idx="3">
                  <c:v>2 d. </c:v>
                </c:pt>
              </c:strCache>
            </c:strRef>
          </c:cat>
          <c:val>
            <c:numRef>
              <c:f>'Draft data'!$C$7:$C$10</c:f>
              <c:numCache>
                <c:formatCode>General</c:formatCode>
                <c:ptCount val="4"/>
                <c:pt idx="0">
                  <c:v>5.0</c:v>
                </c:pt>
                <c:pt idx="1">
                  <c:v>7.0</c:v>
                </c:pt>
                <c:pt idx="2">
                  <c:v>1.0</c:v>
                </c:pt>
                <c:pt idx="3">
                  <c:v>4.0</c:v>
                </c:pt>
              </c:numCache>
            </c:numRef>
          </c:val>
        </c:ser>
        <c:dLbls>
          <c:showLegendKey val="0"/>
          <c:showVal val="0"/>
          <c:showCatName val="0"/>
          <c:showSerName val="0"/>
          <c:showPercent val="0"/>
          <c:showBubbleSize val="0"/>
        </c:dLbls>
        <c:gapWidth val="150"/>
        <c:axId val="2084496488"/>
        <c:axId val="2084499176"/>
      </c:barChart>
      <c:catAx>
        <c:axId val="2084496488"/>
        <c:scaling>
          <c:orientation val="minMax"/>
        </c:scaling>
        <c:delete val="0"/>
        <c:axPos val="l"/>
        <c:majorTickMark val="out"/>
        <c:minorTickMark val="none"/>
        <c:tickLblPos val="nextTo"/>
        <c:crossAx val="2084499176"/>
        <c:crosses val="autoZero"/>
        <c:auto val="1"/>
        <c:lblAlgn val="ctr"/>
        <c:lblOffset val="100"/>
        <c:noMultiLvlLbl val="0"/>
      </c:catAx>
      <c:valAx>
        <c:axId val="2084499176"/>
        <c:scaling>
          <c:orientation val="minMax"/>
        </c:scaling>
        <c:delete val="0"/>
        <c:axPos val="b"/>
        <c:majorGridlines/>
        <c:title>
          <c:tx>
            <c:rich>
              <a:bodyPr/>
              <a:lstStyle/>
              <a:p>
                <a:pPr>
                  <a:defRPr/>
                </a:pPr>
                <a:r>
                  <a:rPr lang="en-US"/>
                  <a:t>Number of Activities mapped to DL SLOs</a:t>
                </a:r>
              </a:p>
            </c:rich>
          </c:tx>
          <c:layout/>
          <c:overlay val="0"/>
        </c:title>
        <c:numFmt formatCode="General" sourceLinked="1"/>
        <c:majorTickMark val="out"/>
        <c:minorTickMark val="none"/>
        <c:tickLblPos val="nextTo"/>
        <c:crossAx val="2084496488"/>
        <c:crosses val="autoZero"/>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3366FF"/>
            </a:solidFill>
          </c:spPr>
          <c:invertIfNegative val="0"/>
          <c:cat>
            <c:strRef>
              <c:f>'Draft data'!$A$2:$A$6</c:f>
              <c:strCache>
                <c:ptCount val="5"/>
                <c:pt idx="0">
                  <c:v>1 a. </c:v>
                </c:pt>
                <c:pt idx="1">
                  <c:v>1 b.</c:v>
                </c:pt>
                <c:pt idx="2">
                  <c:v>1 c. </c:v>
                </c:pt>
                <c:pt idx="3">
                  <c:v>1 d. </c:v>
                </c:pt>
                <c:pt idx="4">
                  <c:v>1 e.</c:v>
                </c:pt>
              </c:strCache>
            </c:strRef>
          </c:cat>
          <c:val>
            <c:numRef>
              <c:f>'Draft data'!$B$2:$B$6</c:f>
              <c:numCache>
                <c:formatCode>General</c:formatCode>
                <c:ptCount val="5"/>
                <c:pt idx="0">
                  <c:v>7.0</c:v>
                </c:pt>
                <c:pt idx="1">
                  <c:v>7.0</c:v>
                </c:pt>
                <c:pt idx="2">
                  <c:v>5.0</c:v>
                </c:pt>
                <c:pt idx="3">
                  <c:v>7.0</c:v>
                </c:pt>
                <c:pt idx="4">
                  <c:v>2.0</c:v>
                </c:pt>
              </c:numCache>
            </c:numRef>
          </c:val>
        </c:ser>
        <c:ser>
          <c:idx val="1"/>
          <c:order val="1"/>
          <c:spPr>
            <a:solidFill>
              <a:srgbClr val="7EA2FF"/>
            </a:solidFill>
          </c:spPr>
          <c:invertIfNegative val="0"/>
          <c:cat>
            <c:strRef>
              <c:f>'Draft data'!$A$2:$A$6</c:f>
              <c:strCache>
                <c:ptCount val="5"/>
                <c:pt idx="0">
                  <c:v>1 a. </c:v>
                </c:pt>
                <c:pt idx="1">
                  <c:v>1 b.</c:v>
                </c:pt>
                <c:pt idx="2">
                  <c:v>1 c. </c:v>
                </c:pt>
                <c:pt idx="3">
                  <c:v>1 d. </c:v>
                </c:pt>
                <c:pt idx="4">
                  <c:v>1 e.</c:v>
                </c:pt>
              </c:strCache>
            </c:strRef>
          </c:cat>
          <c:val>
            <c:numRef>
              <c:f>'Draft data'!$C$2:$C$6</c:f>
              <c:numCache>
                <c:formatCode>General</c:formatCode>
                <c:ptCount val="5"/>
                <c:pt idx="0">
                  <c:v>6.0</c:v>
                </c:pt>
                <c:pt idx="1">
                  <c:v>6.0</c:v>
                </c:pt>
                <c:pt idx="2">
                  <c:v>1.0</c:v>
                </c:pt>
                <c:pt idx="3">
                  <c:v>6.0</c:v>
                </c:pt>
                <c:pt idx="4">
                  <c:v>3.0</c:v>
                </c:pt>
              </c:numCache>
            </c:numRef>
          </c:val>
        </c:ser>
        <c:dLbls>
          <c:showLegendKey val="0"/>
          <c:showVal val="0"/>
          <c:showCatName val="0"/>
          <c:showSerName val="0"/>
          <c:showPercent val="0"/>
          <c:showBubbleSize val="0"/>
        </c:dLbls>
        <c:gapWidth val="150"/>
        <c:axId val="2084525256"/>
        <c:axId val="2084528104"/>
      </c:barChart>
      <c:catAx>
        <c:axId val="2084525256"/>
        <c:scaling>
          <c:orientation val="minMax"/>
        </c:scaling>
        <c:delete val="0"/>
        <c:axPos val="l"/>
        <c:majorTickMark val="out"/>
        <c:minorTickMark val="none"/>
        <c:tickLblPos val="nextTo"/>
        <c:crossAx val="2084528104"/>
        <c:crosses val="autoZero"/>
        <c:auto val="1"/>
        <c:lblAlgn val="ctr"/>
        <c:lblOffset val="100"/>
        <c:noMultiLvlLbl val="0"/>
      </c:catAx>
      <c:valAx>
        <c:axId val="2084528104"/>
        <c:scaling>
          <c:orientation val="minMax"/>
        </c:scaling>
        <c:delete val="0"/>
        <c:axPos val="b"/>
        <c:majorGridlines/>
        <c:title>
          <c:tx>
            <c:rich>
              <a:bodyPr/>
              <a:lstStyle/>
              <a:p>
                <a:pPr>
                  <a:defRPr/>
                </a:pPr>
                <a:r>
                  <a:rPr lang="en-US"/>
                  <a:t>Number of Activities </a:t>
                </a:r>
                <a:r>
                  <a:rPr lang="en-US" baseline="0"/>
                  <a:t> mapped to DL SLOs</a:t>
                </a:r>
                <a:endParaRPr lang="en-US"/>
              </a:p>
            </c:rich>
          </c:tx>
          <c:layout/>
          <c:overlay val="0"/>
        </c:title>
        <c:numFmt formatCode="General" sourceLinked="1"/>
        <c:majorTickMark val="out"/>
        <c:minorTickMark val="none"/>
        <c:tickLblPos val="nextTo"/>
        <c:crossAx val="208452525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chemeClr val="accent6">
                <a:lumMod val="75000"/>
                <a:lumOff val="25000"/>
              </a:schemeClr>
            </a:solidFill>
          </c:spPr>
          <c:invertIfNegative val="0"/>
          <c:cat>
            <c:strRef>
              <c:f>'Draft data'!$A$16:$A$21</c:f>
              <c:strCache>
                <c:ptCount val="6"/>
                <c:pt idx="0">
                  <c:v>4 a.</c:v>
                </c:pt>
                <c:pt idx="1">
                  <c:v>4 b. </c:v>
                </c:pt>
                <c:pt idx="2">
                  <c:v>4 c. </c:v>
                </c:pt>
                <c:pt idx="3">
                  <c:v>4 d. </c:v>
                </c:pt>
                <c:pt idx="4">
                  <c:v>4 e. </c:v>
                </c:pt>
                <c:pt idx="5">
                  <c:v>4 f. </c:v>
                </c:pt>
              </c:strCache>
            </c:strRef>
          </c:cat>
          <c:val>
            <c:numRef>
              <c:f>'Draft data'!$B$16:$B$21</c:f>
              <c:numCache>
                <c:formatCode>General</c:formatCode>
                <c:ptCount val="6"/>
                <c:pt idx="0">
                  <c:v>4.0</c:v>
                </c:pt>
                <c:pt idx="1">
                  <c:v>0.0</c:v>
                </c:pt>
                <c:pt idx="2">
                  <c:v>5.0</c:v>
                </c:pt>
                <c:pt idx="3">
                  <c:v>3.0</c:v>
                </c:pt>
                <c:pt idx="4">
                  <c:v>3.0</c:v>
                </c:pt>
                <c:pt idx="5">
                  <c:v>3.0</c:v>
                </c:pt>
              </c:numCache>
            </c:numRef>
          </c:val>
        </c:ser>
        <c:ser>
          <c:idx val="1"/>
          <c:order val="1"/>
          <c:spPr>
            <a:solidFill>
              <a:schemeClr val="accent6">
                <a:lumMod val="50000"/>
                <a:lumOff val="50000"/>
              </a:schemeClr>
            </a:solidFill>
          </c:spPr>
          <c:invertIfNegative val="0"/>
          <c:cat>
            <c:strRef>
              <c:f>'Draft data'!$A$16:$A$21</c:f>
              <c:strCache>
                <c:ptCount val="6"/>
                <c:pt idx="0">
                  <c:v>4 a.</c:v>
                </c:pt>
                <c:pt idx="1">
                  <c:v>4 b. </c:v>
                </c:pt>
                <c:pt idx="2">
                  <c:v>4 c. </c:v>
                </c:pt>
                <c:pt idx="3">
                  <c:v>4 d. </c:v>
                </c:pt>
                <c:pt idx="4">
                  <c:v>4 e. </c:v>
                </c:pt>
                <c:pt idx="5">
                  <c:v>4 f. </c:v>
                </c:pt>
              </c:strCache>
            </c:strRef>
          </c:cat>
          <c:val>
            <c:numRef>
              <c:f>'Draft data'!$C$16:$C$21</c:f>
              <c:numCache>
                <c:formatCode>General</c:formatCode>
                <c:ptCount val="6"/>
                <c:pt idx="0">
                  <c:v>4.0</c:v>
                </c:pt>
                <c:pt idx="1">
                  <c:v>3.0</c:v>
                </c:pt>
                <c:pt idx="2">
                  <c:v>3.0</c:v>
                </c:pt>
                <c:pt idx="3">
                  <c:v>4.0</c:v>
                </c:pt>
                <c:pt idx="4">
                  <c:v>4.0</c:v>
                </c:pt>
                <c:pt idx="5">
                  <c:v>5.0</c:v>
                </c:pt>
              </c:numCache>
            </c:numRef>
          </c:val>
        </c:ser>
        <c:dLbls>
          <c:showLegendKey val="0"/>
          <c:showVal val="0"/>
          <c:showCatName val="0"/>
          <c:showSerName val="0"/>
          <c:showPercent val="0"/>
          <c:showBubbleSize val="0"/>
        </c:dLbls>
        <c:gapWidth val="150"/>
        <c:axId val="2083606184"/>
        <c:axId val="2083603480"/>
      </c:barChart>
      <c:catAx>
        <c:axId val="2083606184"/>
        <c:scaling>
          <c:orientation val="minMax"/>
        </c:scaling>
        <c:delete val="0"/>
        <c:axPos val="l"/>
        <c:majorTickMark val="out"/>
        <c:minorTickMark val="none"/>
        <c:tickLblPos val="nextTo"/>
        <c:crossAx val="2083603480"/>
        <c:crosses val="autoZero"/>
        <c:auto val="1"/>
        <c:lblAlgn val="ctr"/>
        <c:lblOffset val="100"/>
        <c:noMultiLvlLbl val="0"/>
      </c:catAx>
      <c:valAx>
        <c:axId val="2083603480"/>
        <c:scaling>
          <c:orientation val="minMax"/>
          <c:max val="8.0"/>
        </c:scaling>
        <c:delete val="0"/>
        <c:axPos val="b"/>
        <c:majorGridlines/>
        <c:title>
          <c:tx>
            <c:rich>
              <a:bodyPr/>
              <a:lstStyle/>
              <a:p>
                <a:pPr>
                  <a:defRPr/>
                </a:pPr>
                <a:r>
                  <a:rPr lang="en-US"/>
                  <a:t>Number of Activities</a:t>
                </a:r>
                <a:r>
                  <a:rPr lang="en-US" baseline="0"/>
                  <a:t> mapped to DL SLOs</a:t>
                </a:r>
                <a:endParaRPr lang="en-US"/>
              </a:p>
            </c:rich>
          </c:tx>
          <c:layout/>
          <c:overlay val="0"/>
        </c:title>
        <c:numFmt formatCode="General" sourceLinked="1"/>
        <c:majorTickMark val="out"/>
        <c:minorTickMark val="none"/>
        <c:tickLblPos val="nextTo"/>
        <c:crossAx val="208360618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42554385519078"/>
          <c:y val="0.16417981999471"/>
          <c:w val="0.863356989953216"/>
          <c:h val="0.580338496989767"/>
        </c:manualLayout>
      </c:layout>
      <c:barChart>
        <c:barDir val="bar"/>
        <c:grouping val="clustered"/>
        <c:varyColors val="0"/>
        <c:ser>
          <c:idx val="0"/>
          <c:order val="0"/>
          <c:spPr>
            <a:solidFill>
              <a:schemeClr val="accent1">
                <a:lumMod val="75000"/>
              </a:schemeClr>
            </a:solidFill>
          </c:spPr>
          <c:invertIfNegative val="0"/>
          <c:cat>
            <c:strRef>
              <c:f>'Draft data'!$A$22:$A$26</c:f>
              <c:strCache>
                <c:ptCount val="5"/>
                <c:pt idx="0">
                  <c:v>5 a. </c:v>
                </c:pt>
                <c:pt idx="1">
                  <c:v>5 b. </c:v>
                </c:pt>
                <c:pt idx="2">
                  <c:v>5 c. </c:v>
                </c:pt>
                <c:pt idx="3">
                  <c:v>5 d. </c:v>
                </c:pt>
                <c:pt idx="4">
                  <c:v>5 e. </c:v>
                </c:pt>
              </c:strCache>
            </c:strRef>
          </c:cat>
          <c:val>
            <c:numRef>
              <c:f>'Draft data'!$B$22:$B$26</c:f>
              <c:numCache>
                <c:formatCode>General</c:formatCode>
                <c:ptCount val="5"/>
                <c:pt idx="0">
                  <c:v>3.0</c:v>
                </c:pt>
                <c:pt idx="1">
                  <c:v>6.0</c:v>
                </c:pt>
                <c:pt idx="2">
                  <c:v>2.0</c:v>
                </c:pt>
                <c:pt idx="3">
                  <c:v>2.0</c:v>
                </c:pt>
                <c:pt idx="4">
                  <c:v>1.0</c:v>
                </c:pt>
              </c:numCache>
            </c:numRef>
          </c:val>
        </c:ser>
        <c:ser>
          <c:idx val="1"/>
          <c:order val="1"/>
          <c:spPr>
            <a:solidFill>
              <a:schemeClr val="accent1">
                <a:lumMod val="60000"/>
                <a:lumOff val="40000"/>
              </a:schemeClr>
            </a:solidFill>
          </c:spPr>
          <c:invertIfNegative val="0"/>
          <c:cat>
            <c:strRef>
              <c:f>'Draft data'!$A$22:$A$26</c:f>
              <c:strCache>
                <c:ptCount val="5"/>
                <c:pt idx="0">
                  <c:v>5 a. </c:v>
                </c:pt>
                <c:pt idx="1">
                  <c:v>5 b. </c:v>
                </c:pt>
                <c:pt idx="2">
                  <c:v>5 c. </c:v>
                </c:pt>
                <c:pt idx="3">
                  <c:v>5 d. </c:v>
                </c:pt>
                <c:pt idx="4">
                  <c:v>5 e. </c:v>
                </c:pt>
              </c:strCache>
            </c:strRef>
          </c:cat>
          <c:val>
            <c:numRef>
              <c:f>'Draft data'!$C$22:$C$26</c:f>
              <c:numCache>
                <c:formatCode>General</c:formatCode>
                <c:ptCount val="5"/>
                <c:pt idx="0">
                  <c:v>4.0</c:v>
                </c:pt>
                <c:pt idx="1">
                  <c:v>5.0</c:v>
                </c:pt>
                <c:pt idx="2">
                  <c:v>2.0</c:v>
                </c:pt>
                <c:pt idx="3">
                  <c:v>1.0</c:v>
                </c:pt>
                <c:pt idx="4">
                  <c:v>4.0</c:v>
                </c:pt>
              </c:numCache>
            </c:numRef>
          </c:val>
        </c:ser>
        <c:dLbls>
          <c:showLegendKey val="0"/>
          <c:showVal val="0"/>
          <c:showCatName val="0"/>
          <c:showSerName val="0"/>
          <c:showPercent val="0"/>
          <c:showBubbleSize val="0"/>
        </c:dLbls>
        <c:gapWidth val="150"/>
        <c:axId val="2083560872"/>
        <c:axId val="2083558168"/>
      </c:barChart>
      <c:catAx>
        <c:axId val="2083560872"/>
        <c:scaling>
          <c:orientation val="minMax"/>
        </c:scaling>
        <c:delete val="0"/>
        <c:axPos val="l"/>
        <c:majorTickMark val="out"/>
        <c:minorTickMark val="none"/>
        <c:tickLblPos val="nextTo"/>
        <c:crossAx val="2083558168"/>
        <c:crosses val="autoZero"/>
        <c:auto val="1"/>
        <c:lblAlgn val="ctr"/>
        <c:lblOffset val="100"/>
        <c:noMultiLvlLbl val="0"/>
      </c:catAx>
      <c:valAx>
        <c:axId val="2083558168"/>
        <c:scaling>
          <c:orientation val="minMax"/>
          <c:max val="8.0"/>
        </c:scaling>
        <c:delete val="0"/>
        <c:axPos val="b"/>
        <c:majorGridlines/>
        <c:title>
          <c:tx>
            <c:rich>
              <a:bodyPr/>
              <a:lstStyle/>
              <a:p>
                <a:pPr>
                  <a:defRPr/>
                </a:pPr>
                <a:r>
                  <a:rPr lang="en-US"/>
                  <a:t>Number of Activities mapped</a:t>
                </a:r>
                <a:r>
                  <a:rPr lang="en-US" baseline="0"/>
                  <a:t> to DL SLOs</a:t>
                </a:r>
                <a:endParaRPr lang="en-US"/>
              </a:p>
            </c:rich>
          </c:tx>
          <c:layout/>
          <c:overlay val="0"/>
        </c:title>
        <c:numFmt formatCode="General" sourceLinked="1"/>
        <c:majorTickMark val="out"/>
        <c:minorTickMark val="none"/>
        <c:tickLblPos val="nextTo"/>
        <c:crossAx val="208356087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chemeClr val="accent4">
                <a:lumMod val="75000"/>
              </a:schemeClr>
            </a:solidFill>
          </c:spPr>
          <c:invertIfNegative val="0"/>
          <c:cat>
            <c:strRef>
              <c:f>'Draft data'!$A$27:$A$30</c:f>
              <c:strCache>
                <c:ptCount val="4"/>
                <c:pt idx="0">
                  <c:v>6 a.</c:v>
                </c:pt>
                <c:pt idx="1">
                  <c:v>6 b. </c:v>
                </c:pt>
                <c:pt idx="2">
                  <c:v>6 c. </c:v>
                </c:pt>
                <c:pt idx="3">
                  <c:v>6 d. </c:v>
                </c:pt>
              </c:strCache>
            </c:strRef>
          </c:cat>
          <c:val>
            <c:numRef>
              <c:f>'Draft data'!$B$27:$B$30</c:f>
              <c:numCache>
                <c:formatCode>General</c:formatCode>
                <c:ptCount val="4"/>
                <c:pt idx="0">
                  <c:v>5.0</c:v>
                </c:pt>
                <c:pt idx="1">
                  <c:v>5.0</c:v>
                </c:pt>
                <c:pt idx="2">
                  <c:v>3.0</c:v>
                </c:pt>
                <c:pt idx="3">
                  <c:v>6.0</c:v>
                </c:pt>
              </c:numCache>
            </c:numRef>
          </c:val>
        </c:ser>
        <c:ser>
          <c:idx val="1"/>
          <c:order val="1"/>
          <c:spPr>
            <a:solidFill>
              <a:schemeClr val="accent4">
                <a:lumMod val="60000"/>
                <a:lumOff val="40000"/>
              </a:schemeClr>
            </a:solidFill>
          </c:spPr>
          <c:invertIfNegative val="0"/>
          <c:cat>
            <c:strRef>
              <c:f>'Draft data'!$A$27:$A$30</c:f>
              <c:strCache>
                <c:ptCount val="4"/>
                <c:pt idx="0">
                  <c:v>6 a.</c:v>
                </c:pt>
                <c:pt idx="1">
                  <c:v>6 b. </c:v>
                </c:pt>
                <c:pt idx="2">
                  <c:v>6 c. </c:v>
                </c:pt>
                <c:pt idx="3">
                  <c:v>6 d. </c:v>
                </c:pt>
              </c:strCache>
            </c:strRef>
          </c:cat>
          <c:val>
            <c:numRef>
              <c:f>'Draft data'!$C$27:$C$30</c:f>
              <c:numCache>
                <c:formatCode>General</c:formatCode>
                <c:ptCount val="4"/>
                <c:pt idx="0">
                  <c:v>5.0</c:v>
                </c:pt>
                <c:pt idx="1">
                  <c:v>6.0</c:v>
                </c:pt>
                <c:pt idx="2">
                  <c:v>6.0</c:v>
                </c:pt>
                <c:pt idx="3">
                  <c:v>6.0</c:v>
                </c:pt>
              </c:numCache>
            </c:numRef>
          </c:val>
        </c:ser>
        <c:dLbls>
          <c:showLegendKey val="0"/>
          <c:showVal val="0"/>
          <c:showCatName val="0"/>
          <c:showSerName val="0"/>
          <c:showPercent val="0"/>
          <c:showBubbleSize val="0"/>
        </c:dLbls>
        <c:gapWidth val="150"/>
        <c:axId val="2083529832"/>
        <c:axId val="2083527128"/>
      </c:barChart>
      <c:catAx>
        <c:axId val="2083529832"/>
        <c:scaling>
          <c:orientation val="minMax"/>
        </c:scaling>
        <c:delete val="0"/>
        <c:axPos val="l"/>
        <c:majorTickMark val="out"/>
        <c:minorTickMark val="none"/>
        <c:tickLblPos val="nextTo"/>
        <c:crossAx val="2083527128"/>
        <c:crosses val="autoZero"/>
        <c:auto val="1"/>
        <c:lblAlgn val="ctr"/>
        <c:lblOffset val="100"/>
        <c:noMultiLvlLbl val="0"/>
      </c:catAx>
      <c:valAx>
        <c:axId val="2083527128"/>
        <c:scaling>
          <c:orientation val="minMax"/>
          <c:max val="8.0"/>
        </c:scaling>
        <c:delete val="0"/>
        <c:axPos val="b"/>
        <c:majorGridlines/>
        <c:title>
          <c:tx>
            <c:rich>
              <a:bodyPr/>
              <a:lstStyle/>
              <a:p>
                <a:pPr>
                  <a:defRPr/>
                </a:pPr>
                <a:r>
                  <a:rPr lang="en-US"/>
                  <a:t>Number of Activities</a:t>
                </a:r>
                <a:r>
                  <a:rPr lang="en-US" baseline="0"/>
                  <a:t> mapped to DL SLOs</a:t>
                </a:r>
                <a:endParaRPr lang="en-US"/>
              </a:p>
            </c:rich>
          </c:tx>
          <c:layout/>
          <c:overlay val="0"/>
        </c:title>
        <c:numFmt formatCode="General" sourceLinked="1"/>
        <c:majorTickMark val="out"/>
        <c:minorTickMark val="none"/>
        <c:tickLblPos val="nextTo"/>
        <c:crossAx val="208352983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FFFF00"/>
            </a:solidFill>
          </c:spPr>
          <c:invertIfNegative val="0"/>
          <c:cat>
            <c:strRef>
              <c:f>'Draft data'!$A$31:$A$33</c:f>
              <c:strCache>
                <c:ptCount val="3"/>
                <c:pt idx="0">
                  <c:v>7 a. </c:v>
                </c:pt>
                <c:pt idx="1">
                  <c:v>7 b. </c:v>
                </c:pt>
                <c:pt idx="2">
                  <c:v>7 c. </c:v>
                </c:pt>
              </c:strCache>
            </c:strRef>
          </c:cat>
          <c:val>
            <c:numRef>
              <c:f>'Draft data'!$B$31:$B$33</c:f>
              <c:numCache>
                <c:formatCode>General</c:formatCode>
                <c:ptCount val="3"/>
                <c:pt idx="0">
                  <c:v>6.0</c:v>
                </c:pt>
                <c:pt idx="1">
                  <c:v>4.0</c:v>
                </c:pt>
                <c:pt idx="2">
                  <c:v>6.0</c:v>
                </c:pt>
              </c:numCache>
            </c:numRef>
          </c:val>
        </c:ser>
        <c:ser>
          <c:idx val="1"/>
          <c:order val="1"/>
          <c:spPr>
            <a:solidFill>
              <a:srgbClr val="EEF1AC"/>
            </a:solidFill>
          </c:spPr>
          <c:invertIfNegative val="0"/>
          <c:cat>
            <c:strRef>
              <c:f>'Draft data'!$A$31:$A$33</c:f>
              <c:strCache>
                <c:ptCount val="3"/>
                <c:pt idx="0">
                  <c:v>7 a. </c:v>
                </c:pt>
                <c:pt idx="1">
                  <c:v>7 b. </c:v>
                </c:pt>
                <c:pt idx="2">
                  <c:v>7 c. </c:v>
                </c:pt>
              </c:strCache>
            </c:strRef>
          </c:cat>
          <c:val>
            <c:numRef>
              <c:f>'Draft data'!$C$31:$C$33</c:f>
              <c:numCache>
                <c:formatCode>General</c:formatCode>
                <c:ptCount val="3"/>
                <c:pt idx="0">
                  <c:v>4.0</c:v>
                </c:pt>
                <c:pt idx="1">
                  <c:v>3.0</c:v>
                </c:pt>
                <c:pt idx="2">
                  <c:v>5.0</c:v>
                </c:pt>
              </c:numCache>
            </c:numRef>
          </c:val>
        </c:ser>
        <c:dLbls>
          <c:showLegendKey val="0"/>
          <c:showVal val="0"/>
          <c:showCatName val="0"/>
          <c:showSerName val="0"/>
          <c:showPercent val="0"/>
          <c:showBubbleSize val="0"/>
        </c:dLbls>
        <c:gapWidth val="150"/>
        <c:axId val="2075509176"/>
        <c:axId val="2075449448"/>
      </c:barChart>
      <c:catAx>
        <c:axId val="2075509176"/>
        <c:scaling>
          <c:orientation val="minMax"/>
        </c:scaling>
        <c:delete val="0"/>
        <c:axPos val="l"/>
        <c:majorTickMark val="out"/>
        <c:minorTickMark val="none"/>
        <c:tickLblPos val="nextTo"/>
        <c:crossAx val="2075449448"/>
        <c:crosses val="autoZero"/>
        <c:auto val="1"/>
        <c:lblAlgn val="ctr"/>
        <c:lblOffset val="100"/>
        <c:noMultiLvlLbl val="0"/>
      </c:catAx>
      <c:valAx>
        <c:axId val="2075449448"/>
        <c:scaling>
          <c:orientation val="minMax"/>
          <c:max val="8.0"/>
        </c:scaling>
        <c:delete val="0"/>
        <c:axPos val="b"/>
        <c:majorGridlines/>
        <c:title>
          <c:tx>
            <c:rich>
              <a:bodyPr/>
              <a:lstStyle/>
              <a:p>
                <a:pPr>
                  <a:defRPr/>
                </a:pPr>
                <a:r>
                  <a:rPr lang="en-US"/>
                  <a:t>Number of Activities mapped to DL SLOs</a:t>
                </a:r>
              </a:p>
            </c:rich>
          </c:tx>
          <c:layout/>
          <c:overlay val="0"/>
        </c:title>
        <c:numFmt formatCode="General" sourceLinked="1"/>
        <c:majorTickMark val="out"/>
        <c:minorTickMark val="none"/>
        <c:tickLblPos val="nextTo"/>
        <c:crossAx val="207550917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Nancy... you have this reworded I think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803350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igitallearningweek.wordpress.com/" TargetMode="External"/><Relationship Id="rId4" Type="http://schemas.openxmlformats.org/officeDocument/2006/relationships/hyperlink" Target="https://sites.google.com/a/keuka.edu/digital-toolkit/"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MASTERY LEVEL _______</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A group of instructors took time to map their course activities as Developing, Competent, or Exemplary.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decided we needed to better understand how specifically we are meeting the outcomes.  We took time to reflect on the mastery level of each assignment on this mastery scale.  An example would be building a webpage.  Many classes are doing this but with varying degrees of difficulty. </a:t>
            </a:r>
          </a:p>
          <a:p>
            <a:pPr marL="0" marR="0" lvl="0" indent="0" algn="l" defTabSz="457200" rtl="0" eaLnBrk="1" fontAlgn="auto" latinLnBrk="0" hangingPunct="1">
              <a:lnSpc>
                <a:spcPct val="100000"/>
              </a:lnSpc>
              <a:spcBef>
                <a:spcPts val="0"/>
              </a:spcBef>
              <a:spcAft>
                <a:spcPts val="0"/>
              </a:spcAft>
              <a:buClrTx/>
              <a:buSzTx/>
              <a:buFontTx/>
              <a:buNone/>
              <a:tabLst/>
              <a:defRPr/>
            </a:pPr>
            <a:r>
              <a:rPr lang="en" dirty="0" smtClean="0">
                <a:solidFill>
                  <a:srgbClr val="000000"/>
                </a:solidFill>
                <a:latin typeface="Times New Roman"/>
                <a:ea typeface="Times New Roman"/>
                <a:cs typeface="Times New Roman"/>
                <a:sym typeface="Times New Roman"/>
              </a:rPr>
              <a:t>For example:  a student is introduced to beginning coding through Khan Academy in DL 120.  In DL 150 students will begin HTLM_ and finally by DL 390 students will build a professional website with coding.</a:t>
            </a:r>
            <a:r>
              <a:rPr lang="en-US" dirty="0" smtClean="0">
                <a:solidFill>
                  <a:srgbClr val="000000"/>
                </a:solidFill>
                <a:latin typeface="Times New Roman"/>
                <a:ea typeface="Times New Roman"/>
                <a:cs typeface="Times New Roman"/>
                <a:sym typeface="Times New Roman"/>
              </a:rPr>
              <a:t>  How can we </a:t>
            </a:r>
            <a:r>
              <a:rPr lang="en-US" dirty="0" err="1" smtClean="0">
                <a:solidFill>
                  <a:srgbClr val="000000"/>
                </a:solidFill>
                <a:latin typeface="Times New Roman"/>
                <a:ea typeface="Times New Roman"/>
                <a:cs typeface="Times New Roman"/>
                <a:sym typeface="Times New Roman"/>
              </a:rPr>
              <a:t>identfy</a:t>
            </a:r>
            <a:r>
              <a:rPr lang="en-US" dirty="0" smtClean="0">
                <a:solidFill>
                  <a:srgbClr val="000000"/>
                </a:solidFill>
                <a:latin typeface="Times New Roman"/>
                <a:ea typeface="Times New Roman"/>
                <a:cs typeface="Times New Roman"/>
                <a:sym typeface="Times New Roman"/>
              </a:rPr>
              <a:t> how</a:t>
            </a:r>
            <a:r>
              <a:rPr lang="en-US" baseline="0" dirty="0" smtClean="0">
                <a:solidFill>
                  <a:srgbClr val="000000"/>
                </a:solidFill>
                <a:latin typeface="Times New Roman"/>
                <a:ea typeface="Times New Roman"/>
                <a:cs typeface="Times New Roman"/>
                <a:sym typeface="Times New Roman"/>
              </a:rPr>
              <a:t> our courses are building blocks that allow students to grow in their digital literacy. </a:t>
            </a:r>
            <a:endParaRPr lang="en" dirty="0" smtClean="0">
              <a:solidFill>
                <a:srgbClr val="000000"/>
              </a:solidFill>
              <a:latin typeface="Times New Roman"/>
              <a:ea typeface="Times New Roman"/>
              <a:cs typeface="Times New Roman"/>
              <a:sym typeface="Times New Roman"/>
            </a:endParaRPr>
          </a:p>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342900">
              <a:lnSpc>
                <a:spcPct val="115000"/>
              </a:lnSpc>
              <a:spcBef>
                <a:spcPts val="0"/>
              </a:spcBef>
              <a:buNone/>
            </a:pPr>
            <a:r>
              <a:rPr lang="en" sz="1400">
                <a:solidFill>
                  <a:srgbClr val="000000"/>
                </a:solidFill>
                <a:latin typeface="Times New Roman"/>
                <a:ea typeface="Times New Roman"/>
                <a:cs typeface="Times New Roman"/>
                <a:sym typeface="Times New Roman"/>
              </a:rPr>
              <a:t>MAPPING COURSE ACTIVITIES TO MASTERY LEVEL ____</a:t>
            </a:r>
          </a:p>
          <a:p>
            <a:pPr lvl="0" indent="342900">
              <a:lnSpc>
                <a:spcPct val="115000"/>
              </a:lnSpc>
              <a:spcBef>
                <a:spcPts val="0"/>
              </a:spcBef>
              <a:buNone/>
            </a:pPr>
            <a:r>
              <a:rPr lang="en" sz="140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a:solidFill>
                  <a:srgbClr val="000000"/>
                </a:solidFill>
                <a:latin typeface="Times New Roman"/>
                <a:ea typeface="Times New Roman"/>
                <a:cs typeface="Times New Roman"/>
                <a:sym typeface="Times New Roman"/>
              </a:rPr>
              <a:t>Here is a snap shot of what this mapping activity presented.</a:t>
            </a:r>
          </a:p>
          <a:p>
            <a:pPr lvl="0" indent="342900">
              <a:lnSpc>
                <a:spcPct val="115000"/>
              </a:lnSpc>
              <a:spcBef>
                <a:spcPts val="0"/>
              </a:spcBef>
              <a:buNone/>
            </a:pPr>
            <a:r>
              <a:rPr lang="en" sz="1400">
                <a:solidFill>
                  <a:srgbClr val="000000"/>
                </a:solidFill>
                <a:latin typeface="Times New Roman"/>
                <a:ea typeface="Times New Roman"/>
                <a:cs typeface="Times New Roman"/>
                <a:sym typeface="Times New Roman"/>
              </a:rPr>
              <a:t> We noted that we will continue to discuss level of mastery as we map courses in the future.  What one of us found to be developing, another thought was more difficult.</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This graph shows the mastery level of activities in the 10 courses we mapped.  These charts allow us to see that our courses are intentionally building blocks to mastering the DL SLOs.</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We can see that our activities are really a progression of skills in Digital Learning.  It is our hope that by the time a student graduates in most courses across campus they will have been exposed to the DL skills in a variety of courses, activities, and projects.</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But across campus we see this building progression also.   If I teach my class how to produce a simple video in a 100 level class I will provide specific software for students to use and a required format.  But as the student progresses through other courses @ the 200, 300 and 400 level classes we hope to see the student taking this skill to a higher level of competency, having choice in how the video is edited and produced for any major, or any course.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TO Note: Some courses are designed for freshmen and so those courses will always be Developing.  However we hope these courses provide a foundation of digital skills that students can apply in a variety of courses across campus.</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To Note:  Not all courses are in the DL minor.  This means that some courses were very content focused and could apply the DL Slos for only a few assignments.  Laurel will discuss this further in a moment by mapping biology to the DL SLOs.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Many of the courses mapped here are offered ONLY in the Spr or Fall so we need to continue our work here to map Fall to fall and spring to spring where we will see direct course growth in applying the DLSLOs.</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By applying the standards and determining the level of competency to activities as we plan the course we can be more intentional about the skills we want students to acquire.  We can develop projects that encourage DL skills specifically.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Example:</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One instructor on campus decided to include an infographic into the end of term research paper that will be used as the visual for the presentation - instead of a PPT.  Through her intentional design, students learned to create Excel charts, work </a:t>
            </a:r>
            <a:r>
              <a:rPr lang="en" dirty="0" smtClean="0">
                <a:solidFill>
                  <a:srgbClr val="000000"/>
                </a:solidFill>
                <a:latin typeface="Times New Roman"/>
                <a:ea typeface="Times New Roman"/>
                <a:cs typeface="Times New Roman"/>
                <a:sym typeface="Times New Roman"/>
              </a:rPr>
              <a:t>collaborative</a:t>
            </a:r>
            <a:r>
              <a:rPr lang="en-US" dirty="0" err="1" smtClean="0">
                <a:solidFill>
                  <a:srgbClr val="000000"/>
                </a:solidFill>
                <a:latin typeface="Times New Roman"/>
                <a:ea typeface="Times New Roman"/>
                <a:cs typeface="Times New Roman"/>
                <a:sym typeface="Times New Roman"/>
              </a:rPr>
              <a:t>ly</a:t>
            </a:r>
            <a:r>
              <a:rPr lang="en" dirty="0" smtClean="0">
                <a:solidFill>
                  <a:srgbClr val="000000"/>
                </a:solidFill>
                <a:latin typeface="Times New Roman"/>
                <a:ea typeface="Times New Roman"/>
                <a:cs typeface="Times New Roman"/>
                <a:sym typeface="Times New Roman"/>
              </a:rPr>
              <a:t> </a:t>
            </a:r>
            <a:r>
              <a:rPr lang="en" dirty="0">
                <a:solidFill>
                  <a:srgbClr val="000000"/>
                </a:solidFill>
                <a:latin typeface="Times New Roman"/>
                <a:ea typeface="Times New Roman"/>
                <a:cs typeface="Times New Roman"/>
                <a:sym typeface="Times New Roman"/>
              </a:rPr>
              <a:t>to collect research data from credible sources, and develop a visual supporting their research paper.</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dirty="0">
                <a:solidFill>
                  <a:srgbClr val="000000"/>
                </a:solidFill>
                <a:latin typeface="Times New Roman"/>
                <a:ea typeface="Times New Roman"/>
                <a:cs typeface="Times New Roman"/>
                <a:sym typeface="Times New Roman"/>
              </a:rPr>
              <a:t>Enid Bryant is going to share Digital Learning in the Humanities. </a:t>
            </a:r>
          </a:p>
          <a:p>
            <a:pPr lvl="0">
              <a:spcBef>
                <a:spcPts val="0"/>
              </a:spcBef>
              <a:buNone/>
            </a:pPr>
            <a:endParaRPr dirty="0"/>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3 required and 9+ total opportunities to hyperlink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 are creating ways to stay Connected with faculty, students, Through social media.</a:t>
            </a:r>
          </a:p>
          <a:p>
            <a:pPr lvl="0">
              <a:spcBef>
                <a:spcPts val="0"/>
              </a:spcBef>
              <a:buNone/>
            </a:pPr>
            <a:endParaRPr dirty="0"/>
          </a:p>
          <a:p>
            <a:pPr marL="342900" lvl="0" indent="-139700" rtl="0">
              <a:spcBef>
                <a:spcPts val="0"/>
              </a:spcBef>
              <a:buNone/>
            </a:pPr>
            <a:r>
              <a:rPr lang="en" sz="800" u="sng" dirty="0">
                <a:solidFill>
                  <a:schemeClr val="hlink"/>
                </a:solidFill>
                <a:hlinkClick r:id="rId3"/>
              </a:rPr>
              <a:t>https://digitallearningweek.wordpress.com/</a:t>
            </a:r>
            <a:r>
              <a:rPr lang="en" sz="800" dirty="0"/>
              <a:t> </a:t>
            </a:r>
          </a:p>
          <a:p>
            <a:pPr marL="342900" lvl="0" indent="-139700">
              <a:spcBef>
                <a:spcPts val="0"/>
              </a:spcBef>
              <a:buNone/>
            </a:pPr>
            <a:r>
              <a:rPr lang="en" sz="1000" u="sng" dirty="0">
                <a:solidFill>
                  <a:schemeClr val="hlink"/>
                </a:solidFill>
                <a:hlinkClick r:id="rId4"/>
              </a:rPr>
              <a:t>https://sites.google.com/a/keuka.edu/digital-toolkit/</a:t>
            </a:r>
            <a:r>
              <a:rPr lang="en" sz="1000" dirty="0"/>
              <a:t> </a:t>
            </a:r>
          </a:p>
          <a:p>
            <a:pPr lvl="0">
              <a:spcBef>
                <a:spcPts val="0"/>
              </a:spcBef>
              <a:buNone/>
            </a:pPr>
            <a:endParaRPr dirty="0"/>
          </a:p>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42900" lvl="0" indent="-342900">
              <a:lnSpc>
                <a:spcPct val="80000"/>
              </a:lnSpc>
              <a:spcBef>
                <a:spcPts val="0"/>
              </a:spcBef>
              <a:buClr>
                <a:schemeClr val="dk1"/>
              </a:buClr>
              <a:buSzPct val="97777"/>
              <a:buChar char="•"/>
            </a:pPr>
            <a:r>
              <a:rPr lang="en" sz="1760"/>
              <a:t>In the outcomes assessment process, it is very, very easy to get hung up in the details of language – e.g., what is a standard vs. what is an outcome vs. what is a goal – have you encountered the same experiences with language and how did you resolve those issues?</a:t>
            </a:r>
          </a:p>
          <a:p>
            <a:pPr marL="342900" lvl="0" indent="-342900">
              <a:lnSpc>
                <a:spcPct val="80000"/>
              </a:lnSpc>
              <a:spcBef>
                <a:spcPts val="0"/>
              </a:spcBef>
              <a:buClr>
                <a:schemeClr val="dk1"/>
              </a:buClr>
              <a:buSzPct val="97777"/>
              <a:buChar char="•"/>
            </a:pPr>
            <a:r>
              <a:rPr lang="en" sz="1760"/>
              <a:t>Our ad hoc faculty committee has been resistant to changing the SLOs to refine some and include aspects not represented – the measurements for evaluation. Instead, some are more focused on refining the process by which courses will be evaluated. Is this a typical conflict from a group dynamic perspective?</a:t>
            </a:r>
          </a:p>
          <a:p>
            <a:pPr marL="342900" lvl="0" indent="-342900">
              <a:lnSpc>
                <a:spcPct val="80000"/>
              </a:lnSpc>
              <a:spcBef>
                <a:spcPts val="0"/>
              </a:spcBef>
              <a:buClr>
                <a:schemeClr val="dk1"/>
              </a:buClr>
              <a:buSzPct val="97777"/>
              <a:buChar char="•"/>
            </a:pPr>
            <a:r>
              <a:rPr lang="en" sz="1760"/>
              <a:t>As we each mapped our courses to the SLOs – both in Moodle and using the Excel scaled sheets – it was apparent to many that we are not addressing the reflective piece as much as we would like. Are you aware of a reflection gap in your own courses? What are your novel ideas for incorporating reflective activities in domain-specific instruction?</a:t>
            </a:r>
          </a:p>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dirty="0"/>
              <a:t>The portfolio has many benefits.  It provides a place for students to store any work they choose in a way that is easily accessed. </a:t>
            </a:r>
            <a:r>
              <a:rPr lang="en" dirty="0" smtClean="0"/>
              <a:t>Students a nudged to learn the digital skills in building the web pages. They learn, page design, hyper linking, embedding of videos and other digital work. </a:t>
            </a:r>
          </a:p>
          <a:p>
            <a:pPr lvl="0">
              <a:spcBef>
                <a:spcPts val="0"/>
              </a:spcBef>
              <a:buNone/>
            </a:pPr>
            <a:r>
              <a:rPr lang="en" dirty="0" smtClean="0"/>
              <a:t>They </a:t>
            </a:r>
            <a:r>
              <a:rPr lang="en" dirty="0"/>
              <a:t>can then choose from a large body of work and create a final portfolio that highlights their best work.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are working to include more faculty in this initiative: </a:t>
            </a:r>
          </a:p>
          <a:p>
            <a:pPr lvl="0">
              <a:spcBef>
                <a:spcPts val="0"/>
              </a:spcBef>
              <a:buNone/>
            </a:pPr>
            <a:r>
              <a:rPr lang="en"/>
              <a:t>Each semester we host Digital Learning Week; This is a time where faculty can share their successes, learn from each other, and get inspired to try something new.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Where we were last year</a:t>
            </a:r>
          </a:p>
          <a:p>
            <a:pPr marL="457200" marR="0" lvl="1"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brand new, </a:t>
            </a:r>
            <a:r>
              <a:rPr lang="en" sz="1100" b="0" i="1" u="none" strike="noStrike" cap="none">
                <a:solidFill>
                  <a:schemeClr val="dk1"/>
                </a:solidFill>
                <a:latin typeface="Arial"/>
                <a:ea typeface="Arial"/>
                <a:cs typeface="Arial"/>
                <a:sym typeface="Arial"/>
              </a:rPr>
              <a:t>faculty-generated</a:t>
            </a:r>
            <a:r>
              <a:rPr lang="en" sz="1100" b="0" i="0" u="none" strike="noStrike" cap="none">
                <a:solidFill>
                  <a:schemeClr val="dk1"/>
                </a:solidFill>
                <a:latin typeface="Arial"/>
                <a:ea typeface="Arial"/>
                <a:cs typeface="Arial"/>
                <a:sym typeface="Arial"/>
              </a:rPr>
              <a:t> DL SLOs </a:t>
            </a:r>
          </a:p>
          <a:p>
            <a:pPr marL="457200" marR="0" lvl="1"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our charge: to refine the SLOs for measuring “digital-ness” of course content for infusing DL@KC across the curriculum</a:t>
            </a:r>
          </a:p>
          <a:p>
            <a:pPr marL="457200" marR="0" lvl="1"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shifting from a teaching paradigm to a learning paradigm (Tag &amp; Barr, 1995; Bass 2012)</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Need axis label for x axis… people may be downloading this slide after the talk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177800">
              <a:lnSpc>
                <a:spcPct val="115000"/>
              </a:lnSpc>
              <a:spcBef>
                <a:spcPts val="0"/>
              </a:spcBef>
              <a:buNone/>
            </a:pPr>
            <a:r>
              <a:rPr lang="en" sz="1400" dirty="0">
                <a:solidFill>
                  <a:srgbClr val="000000"/>
                </a:solidFill>
                <a:latin typeface="Times New Roman"/>
                <a:ea typeface="Times New Roman"/>
                <a:cs typeface="Times New Roman"/>
                <a:sym typeface="Times New Roman"/>
              </a:rPr>
              <a:t>I am Director of Digital Instruction and Technology @ Keuka College.  One of my roles at Keuka is to manage our LMS system, Moodle.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b="1" dirty="0">
                <a:solidFill>
                  <a:srgbClr val="000000"/>
                </a:solidFill>
                <a:latin typeface="Times New Roman"/>
                <a:ea typeface="Times New Roman"/>
                <a:cs typeface="Times New Roman"/>
                <a:sym typeface="Times New Roman"/>
              </a:rPr>
              <a:t>MAPPING OUR SAMPLE:</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decided a use the Outcomes tool in Moodle to track course activities and how we were applying the Digital Learning Student Learning Outcomes or (SLOs) in 10 courses Fall and Spring.</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began with a great conversation... What should be linked to our SLOs?  Quizzes, assignments, projects, discussion articles.  We focused on Learning opportunities and not student achievement.  We realized that each course demands different assessment tools, projects, labs, or quizzes. We vary greatly in how we assess student learning.  Some faculty are leveraging Moodle for quizzes, using the rubrics, and checklists which makes tracking very </a:t>
            </a:r>
            <a:r>
              <a:rPr lang="en" sz="1400" dirty="0" smtClean="0">
                <a:solidFill>
                  <a:srgbClr val="000000"/>
                </a:solidFill>
                <a:latin typeface="Times New Roman"/>
                <a:ea typeface="Times New Roman"/>
                <a:cs typeface="Times New Roman"/>
                <a:sym typeface="Times New Roman"/>
              </a:rPr>
              <a:t>clear</a:t>
            </a:r>
            <a:r>
              <a:rPr lang="en-US" sz="1400" dirty="0" smtClean="0">
                <a:solidFill>
                  <a:srgbClr val="000000"/>
                </a:solidFill>
                <a:latin typeface="Times New Roman"/>
                <a:ea typeface="Times New Roman"/>
                <a:cs typeface="Times New Roman"/>
                <a:sym typeface="Times New Roman"/>
              </a:rPr>
              <a:t>.</a:t>
            </a:r>
            <a:r>
              <a:rPr lang="en-US" sz="1400" baseline="0" dirty="0" smtClean="0">
                <a:solidFill>
                  <a:srgbClr val="000000"/>
                </a:solidFill>
                <a:latin typeface="Times New Roman"/>
                <a:ea typeface="Times New Roman"/>
                <a:cs typeface="Times New Roman"/>
                <a:sym typeface="Times New Roman"/>
              </a:rPr>
              <a:t> Some instructors </a:t>
            </a:r>
            <a:r>
              <a:rPr lang="en" sz="1400" dirty="0" smtClean="0">
                <a:solidFill>
                  <a:srgbClr val="000000"/>
                </a:solidFill>
                <a:latin typeface="Times New Roman"/>
                <a:ea typeface="Times New Roman"/>
                <a:cs typeface="Times New Roman"/>
                <a:sym typeface="Times New Roman"/>
              </a:rPr>
              <a:t>are </a:t>
            </a:r>
            <a:r>
              <a:rPr lang="en" sz="1400" dirty="0">
                <a:solidFill>
                  <a:srgbClr val="000000"/>
                </a:solidFill>
                <a:latin typeface="Times New Roman"/>
                <a:ea typeface="Times New Roman"/>
                <a:cs typeface="Times New Roman"/>
                <a:sym typeface="Times New Roman"/>
              </a:rPr>
              <a:t>using Moodle to provide content but are not necessarily grading within Moodle because of the nature of their content.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decided to track 5 courses in the fall and 5 courses in the spring to determine how well we were reaching our DL SLOs within the minor and across campus. </a:t>
            </a:r>
          </a:p>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indent="342900">
              <a:lnSpc>
                <a:spcPct val="115000"/>
              </a:lnSpc>
              <a:spcBef>
                <a:spcPts val="0"/>
              </a:spcBef>
              <a:buNone/>
            </a:pPr>
            <a:r>
              <a:rPr lang="en" sz="1400" b="1" dirty="0">
                <a:solidFill>
                  <a:srgbClr val="000000"/>
                </a:solidFill>
                <a:latin typeface="Times New Roman"/>
                <a:ea typeface="Times New Roman"/>
                <a:cs typeface="Times New Roman"/>
                <a:sym typeface="Times New Roman"/>
              </a:rPr>
              <a:t>Mapping our SAMPLE OUTCOME REPORT</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Here is our first Outcome report.  This graph shows the number of classes applying each SLO in activities in the fall 2015 and spring 2016.</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took the time to review our fall courses and map curriculum to the standards. This meant we went back after the course ended and tracked assignments and content to the standards.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In the Spring courses we could be more </a:t>
            </a:r>
            <a:r>
              <a:rPr lang="en" sz="1400" b="1" dirty="0">
                <a:solidFill>
                  <a:srgbClr val="000000"/>
                </a:solidFill>
                <a:latin typeface="Times New Roman"/>
                <a:ea typeface="Times New Roman"/>
                <a:cs typeface="Times New Roman"/>
                <a:sym typeface="Times New Roman"/>
              </a:rPr>
              <a:t>intentional</a:t>
            </a:r>
            <a:r>
              <a:rPr lang="en" sz="1400" dirty="0">
                <a:solidFill>
                  <a:srgbClr val="000000"/>
                </a:solidFill>
                <a:latin typeface="Times New Roman"/>
                <a:ea typeface="Times New Roman"/>
                <a:cs typeface="Times New Roman"/>
                <a:sym typeface="Times New Roman"/>
              </a:rPr>
              <a:t> in leveraging the DL outcomes.  We could plan activities that reached the objectives.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could revise our projects to include specific activities that reached our SLOs.</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The activity of mapping our courses was an excellent reflection activity.  We all reviewed each activity as it pertained to specific outcomes. ‘Where did ‘create a video with photos and music’ fall into these SLOs?</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Using this data allowed us to see where we had deficiencies - what SLOs are not being reached yet? 4B is one that stands out.  “Exhibit a positive attitude toward using Technology…” we did not have anything mapped to this in the fall, however by Spring we were able to map 3 activities. </a:t>
            </a:r>
            <a:r>
              <a:rPr lang="en" sz="1400" dirty="0" smtClean="0">
                <a:solidFill>
                  <a:srgbClr val="000000"/>
                </a:solidFill>
                <a:latin typeface="Times New Roman"/>
                <a:ea typeface="Times New Roman"/>
                <a:cs typeface="Times New Roman"/>
                <a:sym typeface="Times New Roman"/>
              </a:rPr>
              <a:t>Great </a:t>
            </a:r>
            <a:r>
              <a:rPr lang="en" sz="1400" dirty="0">
                <a:solidFill>
                  <a:srgbClr val="000000"/>
                </a:solidFill>
                <a:latin typeface="Times New Roman"/>
                <a:ea typeface="Times New Roman"/>
                <a:cs typeface="Times New Roman"/>
                <a:sym typeface="Times New Roman"/>
              </a:rPr>
              <a:t>discussion… can we actually assess this standard?  It is important to keep but not possible to easily assess</a:t>
            </a:r>
            <a:r>
              <a:rPr lang="en" sz="1400" dirty="0" smtClean="0">
                <a:solidFill>
                  <a:srgbClr val="000000"/>
                </a:solidFill>
                <a:latin typeface="Times New Roman"/>
                <a:ea typeface="Times New Roman"/>
                <a:cs typeface="Times New Roman"/>
                <a:sym typeface="Times New Roman"/>
              </a:rPr>
              <a:t>.</a:t>
            </a:r>
            <a:r>
              <a:rPr lang="en-US" sz="1400" dirty="0" smtClean="0">
                <a:solidFill>
                  <a:srgbClr val="000000"/>
                </a:solidFill>
                <a:latin typeface="Times New Roman"/>
                <a:ea typeface="Times New Roman"/>
                <a:cs typeface="Times New Roman"/>
                <a:sym typeface="Times New Roman"/>
              </a:rPr>
              <a:t>  We can possibly</a:t>
            </a:r>
            <a:r>
              <a:rPr lang="en-US" sz="1400" baseline="0" dirty="0" smtClean="0">
                <a:solidFill>
                  <a:srgbClr val="000000"/>
                </a:solidFill>
                <a:latin typeface="Times New Roman"/>
                <a:ea typeface="Times New Roman"/>
                <a:cs typeface="Times New Roman"/>
                <a:sym typeface="Times New Roman"/>
              </a:rPr>
              <a:t> </a:t>
            </a:r>
            <a:r>
              <a:rPr lang="en-US" sz="1400" baseline="0" dirty="0" err="1" smtClean="0">
                <a:solidFill>
                  <a:srgbClr val="000000"/>
                </a:solidFill>
                <a:latin typeface="Times New Roman"/>
                <a:ea typeface="Times New Roman"/>
                <a:cs typeface="Times New Roman"/>
                <a:sym typeface="Times New Roman"/>
              </a:rPr>
              <a:t>currate</a:t>
            </a:r>
            <a:r>
              <a:rPr lang="en-US" sz="1400" baseline="0" dirty="0" smtClean="0">
                <a:solidFill>
                  <a:srgbClr val="000000"/>
                </a:solidFill>
                <a:latin typeface="Times New Roman"/>
                <a:ea typeface="Times New Roman"/>
                <a:cs typeface="Times New Roman"/>
                <a:sym typeface="Times New Roman"/>
              </a:rPr>
              <a:t> results for this through reading student reflections on the course. </a:t>
            </a:r>
            <a:endParaRPr lang="en" sz="1400" dirty="0">
              <a:solidFill>
                <a:srgbClr val="000000"/>
              </a:solidFill>
              <a:latin typeface="Times New Roman"/>
              <a:ea typeface="Times New Roman"/>
              <a:cs typeface="Times New Roman"/>
              <a:sym typeface="Times New Roman"/>
            </a:endParaRP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found some SLOs could easily be combined for example 7 </a:t>
            </a:r>
            <a:r>
              <a:rPr lang="en-US" sz="1400" dirty="0" smtClean="0">
                <a:solidFill>
                  <a:srgbClr val="000000"/>
                </a:solidFill>
                <a:latin typeface="Times New Roman"/>
                <a:ea typeface="Times New Roman"/>
                <a:cs typeface="Times New Roman"/>
                <a:sym typeface="Times New Roman"/>
              </a:rPr>
              <a:t>a</a:t>
            </a:r>
            <a:r>
              <a:rPr lang="en" sz="1400" dirty="0" smtClean="0">
                <a:solidFill>
                  <a:srgbClr val="000000"/>
                </a:solidFill>
                <a:latin typeface="Times New Roman"/>
                <a:ea typeface="Times New Roman"/>
                <a:cs typeface="Times New Roman"/>
                <a:sym typeface="Times New Roman"/>
              </a:rPr>
              <a:t>,b,c </a:t>
            </a:r>
            <a:r>
              <a:rPr lang="en" sz="1400" dirty="0">
                <a:solidFill>
                  <a:srgbClr val="000000"/>
                </a:solidFill>
                <a:latin typeface="Times New Roman"/>
                <a:ea typeface="Times New Roman"/>
                <a:cs typeface="Times New Roman"/>
                <a:sym typeface="Times New Roman"/>
              </a:rPr>
              <a:t>Reflecting on oneself as a digital learner. This would add clarity in our next report.</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Using the data we were able to see our strengths.  Many courses offer opportunities for students to be creative and collaborate.  We mapped the spring courses and could better </a:t>
            </a:r>
            <a:r>
              <a:rPr lang="en" sz="1400" dirty="0" smtClean="0">
                <a:solidFill>
                  <a:srgbClr val="000000"/>
                </a:solidFill>
                <a:latin typeface="Times New Roman"/>
                <a:ea typeface="Times New Roman"/>
                <a:cs typeface="Times New Roman"/>
                <a:sym typeface="Times New Roman"/>
              </a:rPr>
              <a:t>design </a:t>
            </a:r>
            <a:r>
              <a:rPr lang="en" sz="1400" dirty="0">
                <a:solidFill>
                  <a:srgbClr val="000000"/>
                </a:solidFill>
                <a:latin typeface="Times New Roman"/>
                <a:ea typeface="Times New Roman"/>
                <a:cs typeface="Times New Roman"/>
                <a:sym typeface="Times New Roman"/>
              </a:rPr>
              <a:t>our </a:t>
            </a:r>
            <a:r>
              <a:rPr lang="en" sz="1400" dirty="0" smtClean="0">
                <a:solidFill>
                  <a:srgbClr val="000000"/>
                </a:solidFill>
                <a:latin typeface="Times New Roman"/>
                <a:ea typeface="Times New Roman"/>
                <a:cs typeface="Times New Roman"/>
                <a:sym typeface="Times New Roman"/>
              </a:rPr>
              <a:t>course</a:t>
            </a:r>
            <a:r>
              <a:rPr lang="en-US" sz="1400" baseline="0" dirty="0" smtClean="0">
                <a:solidFill>
                  <a:srgbClr val="000000"/>
                </a:solidFill>
                <a:latin typeface="Times New Roman"/>
                <a:ea typeface="Times New Roman"/>
                <a:cs typeface="Times New Roman"/>
                <a:sym typeface="Times New Roman"/>
              </a:rPr>
              <a:t> activities </a:t>
            </a:r>
            <a:r>
              <a:rPr lang="en" sz="1400" dirty="0" smtClean="0">
                <a:solidFill>
                  <a:srgbClr val="000000"/>
                </a:solidFill>
                <a:latin typeface="Times New Roman"/>
                <a:ea typeface="Times New Roman"/>
                <a:cs typeface="Times New Roman"/>
                <a:sym typeface="Times New Roman"/>
              </a:rPr>
              <a:t> </a:t>
            </a:r>
            <a:r>
              <a:rPr lang="en" sz="1400" dirty="0">
                <a:solidFill>
                  <a:srgbClr val="000000"/>
                </a:solidFill>
                <a:latin typeface="Times New Roman"/>
                <a:ea typeface="Times New Roman"/>
                <a:cs typeface="Times New Roman"/>
                <a:sym typeface="Times New Roman"/>
              </a:rPr>
              <a:t>to reach these objectives. Instead of just completing an interview, could students record the interview, edit it, and then share it on a class wiki?</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Many of the courses mapped here are offered ONLY in the Spr or Fall so we need to continue our work to map Fall to fall and spring to spring where we will see direct course growth in applying the DLSLOs.</a:t>
            </a:r>
          </a:p>
          <a:p>
            <a:pPr lvl="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We then reflected that this report allowed us to see how the SLOs were being reached in 10 courses.  However we could not determine how </a:t>
            </a:r>
            <a:r>
              <a:rPr lang="en" sz="1400" b="1" dirty="0">
                <a:solidFill>
                  <a:srgbClr val="000000"/>
                </a:solidFill>
                <a:latin typeface="Times New Roman"/>
                <a:ea typeface="Times New Roman"/>
                <a:cs typeface="Times New Roman"/>
                <a:sym typeface="Times New Roman"/>
              </a:rPr>
              <a:t>deeply</a:t>
            </a:r>
            <a:r>
              <a:rPr lang="en" sz="1400" dirty="0">
                <a:solidFill>
                  <a:srgbClr val="000000"/>
                </a:solidFill>
                <a:latin typeface="Times New Roman"/>
                <a:ea typeface="Times New Roman"/>
                <a:cs typeface="Times New Roman"/>
                <a:sym typeface="Times New Roman"/>
              </a:rPr>
              <a:t> each activity might reach an objective.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 </a:t>
            </a:r>
          </a:p>
          <a:p>
            <a:pPr lvl="0" indent="342900">
              <a:lnSpc>
                <a:spcPct val="115000"/>
              </a:lnSpc>
              <a:spcBef>
                <a:spcPts val="0"/>
              </a:spcBef>
              <a:buNone/>
            </a:pPr>
            <a:r>
              <a:rPr lang="en" sz="1400" dirty="0">
                <a:solidFill>
                  <a:srgbClr val="000000"/>
                </a:solidFill>
                <a:latin typeface="Times New Roman"/>
                <a:ea typeface="Times New Roman"/>
                <a:cs typeface="Times New Roman"/>
                <a:sym typeface="Times New Roman"/>
              </a:rPr>
              <a:t>This led us to develop a rubric to assess each activity’s mastery level.  </a:t>
            </a:r>
          </a:p>
          <a:p>
            <a:pPr lvl="0">
              <a:spcBef>
                <a:spcPts val="0"/>
              </a:spcBef>
              <a:buNone/>
            </a:pPr>
            <a:endParaRPr dirty="0"/>
          </a:p>
        </p:txBody>
      </p:sp>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FBD514-18F7-1B4D-B506-B91D07887C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1573502589"/>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BD514-18F7-1B4D-B506-B91D07887C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823926938"/>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BD514-18F7-1B4D-B506-B91D07887C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1026826775"/>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p:cNvPicPr>
            <a:picLocks noChangeAspect="1"/>
          </p:cNvPicPr>
          <p:nvPr/>
        </p:nvPicPr>
        <p:blipFill rotWithShape="1">
          <a:blip r:embed="rId2">
            <a:alphaModFix amt="10000"/>
          </a:blip>
          <a:srcRect/>
          <a:stretch/>
        </p:blipFill>
        <p:spPr>
          <a:xfrm>
            <a:off x="-1295105" y="521836"/>
            <a:ext cx="12200733" cy="2592935"/>
          </a:xfrm>
          <a:prstGeom prst="rect">
            <a:avLst/>
          </a:prstGeom>
        </p:spPr>
      </p:pic>
    </p:spTree>
    <p:extLst>
      <p:ext uri="{BB962C8B-B14F-4D97-AF65-F5344CB8AC3E}">
        <p14:creationId xmlns:p14="http://schemas.microsoft.com/office/powerpoint/2010/main" val="145646114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0"/>
            <a:ext cx="8229600" cy="3165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4076198"/>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0057858"/>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833642"/>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898380"/>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6053079"/>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94258"/>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12958"/>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BD514-18F7-1B4D-B506-B91D07887C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1448057625"/>
      </p:ext>
    </p:extLst>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9655951"/>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839878"/>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303390"/>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2" y="445025"/>
            <a:ext cx="8520600" cy="572700"/>
          </a:xfrm>
          <a:prstGeom prst="rect">
            <a:avLst/>
          </a:prstGeom>
          <a:noFill/>
          <a:ln>
            <a:noFill/>
          </a:ln>
        </p:spPr>
        <p:txBody>
          <a:bodyPr lIns="91425" tIns="91425" rIns="91425" bIns="91425" anchor="t" anchorCtr="0"/>
          <a:lstStyle>
            <a:lvl1pPr marL="0" marR="0" lvl="0" indent="0" algn="ctr" rtl="0">
              <a:spcBef>
                <a:spcPts val="0"/>
              </a:spcBef>
              <a:buClr>
                <a:srgbClr val="33715B"/>
              </a:buClr>
              <a:buFont typeface="Arial"/>
              <a:buNone/>
              <a:defRPr sz="4400" b="0" i="0" u="none" strike="noStrike" cap="none">
                <a:solidFill>
                  <a:srgbClr val="33715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 name="Shape 16"/>
          <p:cNvSpPr txBox="1">
            <a:spLocks noGrp="1"/>
          </p:cNvSpPr>
          <p:nvPr>
            <p:ph type="body" idx="1"/>
          </p:nvPr>
        </p:nvSpPr>
        <p:spPr>
          <a:xfrm>
            <a:off x="311702" y="1152475"/>
            <a:ext cx="8520600" cy="3416400"/>
          </a:xfrm>
          <a:prstGeom prst="rect">
            <a:avLst/>
          </a:prstGeom>
          <a:noFill/>
          <a:ln>
            <a:noFill/>
          </a:ln>
        </p:spPr>
        <p:txBody>
          <a:bodyPr lIns="91425" tIns="91425" rIns="91425" bIns="91425" anchor="t" anchorCtr="0"/>
          <a:lstStyle>
            <a:lvl1pPr marL="342900" marR="0" lvl="0" indent="-139700" algn="l" rtl="0">
              <a:spcBef>
                <a:spcPts val="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8472459"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BD514-18F7-1B4D-B506-B91D07887C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2053371789"/>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6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6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FBD514-18F7-1B4D-B506-B91D07887CEA}"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1581120067"/>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FBD514-18F7-1B4D-B506-B91D07887CEA}" type="datetimeFigureOut">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3220666467"/>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FBD514-18F7-1B4D-B506-B91D07887CEA}" type="datetimeFigureOut">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3450240594"/>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BD514-18F7-1B4D-B506-B91D07887CEA}" type="datetimeFigureOut">
              <a:rPr lang="en-US" smtClean="0"/>
              <a:t>5/19/16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1804530927"/>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BD514-18F7-1B4D-B506-B91D07887CEA}"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2394855679"/>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BD514-18F7-1B4D-B506-B91D07887CEA}"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EBB4-1F18-3043-8862-CBA92BDDF4D9}" type="slidenum">
              <a:rPr lang="en-US" smtClean="0"/>
              <a:t>‹#›</a:t>
            </a:fld>
            <a:endParaRPr lang="en-US"/>
          </a:p>
        </p:txBody>
      </p:sp>
    </p:spTree>
    <p:extLst>
      <p:ext uri="{BB962C8B-B14F-4D97-AF65-F5344CB8AC3E}">
        <p14:creationId xmlns:p14="http://schemas.microsoft.com/office/powerpoint/2010/main" val="1847776081"/>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6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7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8FBD514-18F7-1B4D-B506-B91D07887CEA}" type="datetimeFigureOut">
              <a:rPr lang="en-US" smtClean="0"/>
              <a:t>5/19/16</a:t>
            </a:fld>
            <a:endParaRPr lang="en-US"/>
          </a:p>
        </p:txBody>
      </p:sp>
      <p:sp>
        <p:nvSpPr>
          <p:cNvPr id="5" name="Footer Placeholder 4"/>
          <p:cNvSpPr>
            <a:spLocks noGrp="1"/>
          </p:cNvSpPr>
          <p:nvPr>
            <p:ph type="ftr" sz="quarter" idx="3"/>
          </p:nvPr>
        </p:nvSpPr>
        <p:spPr>
          <a:xfrm>
            <a:off x="3124200" y="476727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364EBB4-1F18-3043-8862-CBA92BDDF4D9}" type="slidenum">
              <a:rPr lang="en-US" smtClean="0"/>
              <a:t>‹#›</a:t>
            </a:fld>
            <a:endParaRPr lang="en-US"/>
          </a:p>
        </p:txBody>
      </p:sp>
    </p:spTree>
    <p:extLst>
      <p:ext uri="{BB962C8B-B14F-4D97-AF65-F5344CB8AC3E}">
        <p14:creationId xmlns:p14="http://schemas.microsoft.com/office/powerpoint/2010/main" val="372183625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xmlns:p14="http://schemas.microsoft.com/office/powerpoint/2010/main" spd="slow">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stretch>
            <a:fillRect/>
          </a:stretch>
        </p:blipFill>
        <p:spPr>
          <a:xfrm>
            <a:off x="0" y="3933698"/>
            <a:ext cx="9144000" cy="1209803"/>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165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Keuka-College-Elongated-Whit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70914" y="4707889"/>
            <a:ext cx="2104571" cy="291524"/>
          </a:xfrm>
          <a:prstGeom prst="rect">
            <a:avLst/>
          </a:prstGeom>
        </p:spPr>
      </p:pic>
    </p:spTree>
    <p:extLst>
      <p:ext uri="{BB962C8B-B14F-4D97-AF65-F5344CB8AC3E}">
        <p14:creationId xmlns:p14="http://schemas.microsoft.com/office/powerpoint/2010/main" val="11279272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xmlns:p14="http://schemas.microsoft.com/office/powerpoint/2010/main" spd="slow">
    <p:fade thruBlk="1"/>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33715B"/>
          </a:solidFill>
          <a:latin typeface="IowanOldSt BT Pro Roman"/>
          <a:ea typeface="+mj-ea"/>
          <a:cs typeface="IowanOldSt BT Pro Roman"/>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EideticModern-Regular"/>
          <a:ea typeface="+mn-ea"/>
          <a:cs typeface="EideticModern-Regular"/>
        </a:defRPr>
      </a:lvl1pPr>
      <a:lvl2pPr marL="742950" indent="-285750" algn="l" defTabSz="457200" rtl="0" eaLnBrk="1" latinLnBrk="0" hangingPunct="1">
        <a:spcBef>
          <a:spcPct val="20000"/>
        </a:spcBef>
        <a:buFont typeface="Arial"/>
        <a:buChar char="–"/>
        <a:defRPr sz="2800" b="0" i="0" kern="1200">
          <a:solidFill>
            <a:schemeClr val="tx1"/>
          </a:solidFill>
          <a:latin typeface="EideticModern-Regular"/>
          <a:ea typeface="+mn-ea"/>
          <a:cs typeface="EideticModern-Regular"/>
        </a:defRPr>
      </a:lvl2pPr>
      <a:lvl3pPr marL="1143000" indent="-228600" algn="l" defTabSz="457200" rtl="0" eaLnBrk="1" latinLnBrk="0" hangingPunct="1">
        <a:spcBef>
          <a:spcPct val="20000"/>
        </a:spcBef>
        <a:buFont typeface="Arial"/>
        <a:buChar char="•"/>
        <a:defRPr sz="2400" b="0" i="0" kern="1200">
          <a:solidFill>
            <a:schemeClr val="tx1"/>
          </a:solidFill>
          <a:latin typeface="EideticModern-Regular"/>
          <a:ea typeface="+mn-ea"/>
          <a:cs typeface="EideticModern-Regular"/>
        </a:defRPr>
      </a:lvl3pPr>
      <a:lvl4pPr marL="1600200" indent="-228600" algn="l" defTabSz="457200" rtl="0" eaLnBrk="1" latinLnBrk="0" hangingPunct="1">
        <a:spcBef>
          <a:spcPct val="20000"/>
        </a:spcBef>
        <a:buFont typeface="Arial"/>
        <a:buChar char="–"/>
        <a:defRPr sz="2000" b="0" i="0" kern="1200">
          <a:solidFill>
            <a:schemeClr val="tx1"/>
          </a:solidFill>
          <a:latin typeface="EideticModern-Regular"/>
          <a:ea typeface="+mn-ea"/>
          <a:cs typeface="EideticModern-Regular"/>
        </a:defRPr>
      </a:lvl4pPr>
      <a:lvl5pPr marL="2057400" indent="-228600" algn="l" defTabSz="457200" rtl="0" eaLnBrk="1" latinLnBrk="0" hangingPunct="1">
        <a:spcBef>
          <a:spcPct val="20000"/>
        </a:spcBef>
        <a:buFont typeface="Arial"/>
        <a:buChar char="»"/>
        <a:defRPr sz="2000" b="0" i="0" kern="1200">
          <a:solidFill>
            <a:schemeClr val="tx1"/>
          </a:solidFill>
          <a:latin typeface="EideticModern-Regular"/>
          <a:ea typeface="+mn-ea"/>
          <a:cs typeface="EideticModern-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23.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tinyurl.com/ouqp2m8"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google.com/a/keuka.edu/sprague-julia/2016/presentation" TargetMode="External"/><Relationship Id="rId4" Type="http://schemas.openxmlformats.org/officeDocument/2006/relationships/hyperlink" Target="https://sites.google.com/a/keuka.edu/dl-o-dell-megan/" TargetMode="External"/><Relationship Id="rId5" Type="http://schemas.openxmlformats.org/officeDocument/2006/relationships/hyperlink" Target="https://sites.google.com/a/keuka.edu/ex-cps-s14-custer/" TargetMode="External"/><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699" y="445025"/>
            <a:ext cx="8832300" cy="2233905"/>
          </a:xfrm>
          <a:prstGeom prst="rect">
            <a:avLst/>
          </a:prstGeom>
        </p:spPr>
        <p:txBody>
          <a:bodyPr lIns="91425" tIns="91425" rIns="91425" bIns="91425" anchor="t" anchorCtr="0">
            <a:noAutofit/>
          </a:bodyPr>
          <a:lstStyle/>
          <a:p>
            <a:pPr lvl="0" algn="l" rtl="0">
              <a:spcBef>
                <a:spcPts val="0"/>
              </a:spcBef>
              <a:buNone/>
            </a:pPr>
            <a:r>
              <a:rPr lang="en" sz="4000" dirty="0" smtClean="0">
                <a:solidFill>
                  <a:srgbClr val="33715B"/>
                </a:solidFill>
                <a:latin typeface="Iowan Old Style Roman"/>
                <a:cs typeface="Iowan Old Style Roman"/>
              </a:rPr>
              <a:t>Digital</a:t>
            </a:r>
            <a:r>
              <a:rPr lang="en" sz="4000" dirty="0" smtClean="0">
                <a:solidFill>
                  <a:schemeClr val="dk1"/>
                </a:solidFill>
                <a:latin typeface="Iowan Old Style Roman"/>
                <a:cs typeface="Iowan Old Style Roman"/>
              </a:rPr>
              <a:t> </a:t>
            </a:r>
            <a:r>
              <a:rPr lang="en" sz="4000" dirty="0" smtClean="0">
                <a:latin typeface="Iowan Old Style Roman"/>
                <a:cs typeface="Iowan Old Style Roman"/>
              </a:rPr>
              <a:t>Learning,</a:t>
            </a:r>
            <a:r>
              <a:rPr lang="en" sz="4000" dirty="0" smtClean="0">
                <a:solidFill>
                  <a:schemeClr val="dk1"/>
                </a:solidFill>
                <a:latin typeface="Iowan Old Style Roman"/>
                <a:cs typeface="Iowan Old Style Roman"/>
              </a:rPr>
              <a:t> </a:t>
            </a:r>
            <a:r>
              <a:rPr lang="en" sz="4000" dirty="0" smtClean="0">
                <a:solidFill>
                  <a:srgbClr val="33715B"/>
                </a:solidFill>
                <a:latin typeface="Iowan Old Style Roman"/>
                <a:cs typeface="Iowan Old Style Roman"/>
              </a:rPr>
              <a:t>Blended Courses: </a:t>
            </a:r>
            <a:r>
              <a:rPr lang="en" dirty="0" smtClean="0">
                <a:solidFill>
                  <a:srgbClr val="33715B"/>
                </a:solidFill>
                <a:latin typeface="Iowan Old Style Roman"/>
                <a:cs typeface="Iowan Old Style Roman"/>
              </a:rPr>
              <a:t>The Long and Winding Road of Measuring Outcomes</a:t>
            </a:r>
          </a:p>
          <a:p>
            <a:pPr lvl="0" algn="l" rtl="0">
              <a:spcBef>
                <a:spcPts val="0"/>
              </a:spcBef>
              <a:buNone/>
            </a:pPr>
            <a:endParaRPr dirty="0" smtClean="0">
              <a:solidFill>
                <a:srgbClr val="33715B"/>
              </a:solidFill>
            </a:endParaRPr>
          </a:p>
          <a:p>
            <a:pPr lvl="0" algn="l" rtl="0">
              <a:spcBef>
                <a:spcPts val="0"/>
              </a:spcBef>
              <a:buNone/>
            </a:pPr>
            <a:r>
              <a:rPr lang="en" sz="2400" dirty="0" smtClean="0">
                <a:solidFill>
                  <a:srgbClr val="33715B"/>
                </a:solidFill>
                <a:latin typeface="Iowan Old Style Roman"/>
                <a:cs typeface="Iowan Old Style Roman"/>
              </a:rPr>
              <a:t>Nancy Marksbury</a:t>
            </a:r>
          </a:p>
          <a:p>
            <a:pPr lvl="0" algn="l" rtl="0">
              <a:spcBef>
                <a:spcPts val="0"/>
              </a:spcBef>
              <a:buNone/>
            </a:pPr>
            <a:r>
              <a:rPr lang="en" sz="2400" dirty="0" smtClean="0">
                <a:solidFill>
                  <a:srgbClr val="33715B"/>
                </a:solidFill>
                <a:latin typeface="Iowan Old Style Roman"/>
                <a:cs typeface="Iowan Old Style Roman"/>
              </a:rPr>
              <a:t>Annie Almekinder</a:t>
            </a:r>
          </a:p>
          <a:p>
            <a:pPr lvl="0" algn="l" rtl="0">
              <a:spcBef>
                <a:spcPts val="0"/>
              </a:spcBef>
              <a:buNone/>
            </a:pPr>
            <a:r>
              <a:rPr lang="en" sz="2400" dirty="0" smtClean="0">
                <a:solidFill>
                  <a:srgbClr val="33715B"/>
                </a:solidFill>
                <a:latin typeface="Iowan Old Style Roman"/>
                <a:cs typeface="Iowan Old Style Roman"/>
              </a:rPr>
              <a:t>Enid Bryant </a:t>
            </a:r>
          </a:p>
          <a:p>
            <a:pPr lvl="0" algn="l" rtl="0">
              <a:spcBef>
                <a:spcPts val="0"/>
              </a:spcBef>
              <a:buClr>
                <a:schemeClr val="dk1"/>
              </a:buClr>
              <a:buSzPct val="25000"/>
              <a:buFont typeface="Arial"/>
              <a:buNone/>
            </a:pPr>
            <a:r>
              <a:rPr lang="en" sz="2400" dirty="0" smtClean="0">
                <a:solidFill>
                  <a:srgbClr val="33715B"/>
                </a:solidFill>
                <a:latin typeface="Iowan Old Style Roman"/>
                <a:cs typeface="Iowan Old Style Roman"/>
              </a:rPr>
              <a:t>Laurel Hester</a:t>
            </a:r>
            <a:endParaRPr lang="en" sz="2400" dirty="0">
              <a:solidFill>
                <a:srgbClr val="33715B"/>
              </a:solidFill>
              <a:latin typeface="Iowan Old Style Roman"/>
              <a:cs typeface="Iowan Old Style Roman"/>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4302" y="133223"/>
            <a:ext cx="184666" cy="307777"/>
          </a:xfrm>
          <a:prstGeom prst="rect">
            <a:avLst/>
          </a:prstGeom>
          <a:noFill/>
        </p:spPr>
        <p:txBody>
          <a:bodyPr wrap="none" rtlCol="0">
            <a:spAutoFit/>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890522418"/>
              </p:ext>
            </p:extLst>
          </p:nvPr>
        </p:nvGraphicFramePr>
        <p:xfrm>
          <a:off x="4768139" y="235510"/>
          <a:ext cx="4147381" cy="20960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674036376"/>
              </p:ext>
            </p:extLst>
          </p:nvPr>
        </p:nvGraphicFramePr>
        <p:xfrm>
          <a:off x="408520" y="2708858"/>
          <a:ext cx="4236469" cy="1819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57004400"/>
              </p:ext>
            </p:extLst>
          </p:nvPr>
        </p:nvGraphicFramePr>
        <p:xfrm>
          <a:off x="310831" y="419189"/>
          <a:ext cx="4334158" cy="20352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92717060"/>
              </p:ext>
            </p:extLst>
          </p:nvPr>
        </p:nvGraphicFramePr>
        <p:xfrm>
          <a:off x="4804569" y="2454471"/>
          <a:ext cx="4147381" cy="2094879"/>
        </p:xfrm>
        <a:graphic>
          <a:graphicData uri="http://schemas.openxmlformats.org/drawingml/2006/chart">
            <c:chart xmlns:c="http://schemas.openxmlformats.org/drawingml/2006/chart" xmlns:r="http://schemas.openxmlformats.org/officeDocument/2006/relationships" r:id="rId5"/>
          </a:graphicData>
        </a:graphic>
      </p:graphicFrame>
      <p:sp>
        <p:nvSpPr>
          <p:cNvPr id="13" name="Shape 108"/>
          <p:cNvSpPr txBox="1"/>
          <p:nvPr/>
        </p:nvSpPr>
        <p:spPr>
          <a:xfrm>
            <a:off x="3525089" y="220350"/>
            <a:ext cx="1119900" cy="4413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sz="900" b="1" dirty="0">
                <a:solidFill>
                  <a:schemeClr val="dk1"/>
                </a:solidFill>
              </a:rPr>
              <a:t>Creativity and Innovation</a:t>
            </a:r>
          </a:p>
        </p:txBody>
      </p:sp>
      <p:sp>
        <p:nvSpPr>
          <p:cNvPr id="14" name="Shape 109"/>
          <p:cNvSpPr txBox="1"/>
          <p:nvPr/>
        </p:nvSpPr>
        <p:spPr>
          <a:xfrm>
            <a:off x="3249675" y="2331546"/>
            <a:ext cx="1198500" cy="663300"/>
          </a:xfrm>
          <a:prstGeom prst="rect">
            <a:avLst/>
          </a:prstGeom>
          <a:noFill/>
          <a:ln>
            <a:noFill/>
          </a:ln>
        </p:spPr>
        <p:txBody>
          <a:bodyPr lIns="91425" tIns="91425" rIns="91425" bIns="91425" anchor="ctr" anchorCtr="0">
            <a:noAutofit/>
          </a:bodyPr>
          <a:lstStyle/>
          <a:p>
            <a:pPr lvl="0" rtl="0">
              <a:spcBef>
                <a:spcPts val="0"/>
              </a:spcBef>
              <a:buNone/>
            </a:pPr>
            <a:r>
              <a:rPr lang="en" sz="900" b="1" dirty="0">
                <a:solidFill>
                  <a:schemeClr val="dk1"/>
                </a:solidFill>
              </a:rPr>
              <a:t>Communication and Collaboration</a:t>
            </a:r>
          </a:p>
        </p:txBody>
      </p:sp>
      <p:sp>
        <p:nvSpPr>
          <p:cNvPr id="15" name="Shape 110"/>
          <p:cNvSpPr txBox="1"/>
          <p:nvPr/>
        </p:nvSpPr>
        <p:spPr>
          <a:xfrm>
            <a:off x="7832050" y="164700"/>
            <a:ext cx="1119900" cy="552600"/>
          </a:xfrm>
          <a:prstGeom prst="rect">
            <a:avLst/>
          </a:prstGeom>
          <a:noFill/>
          <a:ln>
            <a:noFill/>
          </a:ln>
        </p:spPr>
        <p:txBody>
          <a:bodyPr lIns="91425" tIns="91425" rIns="91425" bIns="91425" anchor="ctr" anchorCtr="0">
            <a:noAutofit/>
          </a:bodyPr>
          <a:lstStyle/>
          <a:p>
            <a:pPr lvl="0" rtl="0">
              <a:spcBef>
                <a:spcPts val="0"/>
              </a:spcBef>
              <a:buNone/>
            </a:pPr>
            <a:r>
              <a:rPr lang="en" sz="900" b="1" dirty="0">
                <a:solidFill>
                  <a:schemeClr val="dk1"/>
                </a:solidFill>
              </a:rPr>
              <a:t>Research and Information Fluency</a:t>
            </a:r>
          </a:p>
        </p:txBody>
      </p:sp>
      <p:sp>
        <p:nvSpPr>
          <p:cNvPr id="16" name="Shape 111"/>
          <p:cNvSpPr txBox="1"/>
          <p:nvPr/>
        </p:nvSpPr>
        <p:spPr>
          <a:xfrm>
            <a:off x="7459959" y="2255904"/>
            <a:ext cx="1455561" cy="6633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dirty="0">
                <a:solidFill>
                  <a:schemeClr val="dk1"/>
                </a:solidFill>
              </a:rPr>
              <a:t>Critical Thinking, Problem Solving, and Decision-Making</a:t>
            </a:r>
          </a:p>
        </p:txBody>
      </p:sp>
    </p:spTree>
    <p:extLst>
      <p:ext uri="{BB962C8B-B14F-4D97-AF65-F5344CB8AC3E}">
        <p14:creationId xmlns:p14="http://schemas.microsoft.com/office/powerpoint/2010/main" val="556379229"/>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385569190"/>
              </p:ext>
            </p:extLst>
          </p:nvPr>
        </p:nvGraphicFramePr>
        <p:xfrm>
          <a:off x="102639" y="266178"/>
          <a:ext cx="4533192" cy="1996677"/>
        </p:xfrm>
        <a:graphic>
          <a:graphicData uri="http://schemas.openxmlformats.org/drawingml/2006/chart">
            <c:chart xmlns:c="http://schemas.openxmlformats.org/drawingml/2006/chart" xmlns:r="http://schemas.openxmlformats.org/officeDocument/2006/relationships" r:id="rId3"/>
          </a:graphicData>
        </a:graphic>
      </p:graphicFrame>
      <p:sp>
        <p:nvSpPr>
          <p:cNvPr id="19" name="Shape 112"/>
          <p:cNvSpPr txBox="1"/>
          <p:nvPr/>
        </p:nvSpPr>
        <p:spPr>
          <a:xfrm>
            <a:off x="3347806" y="159600"/>
            <a:ext cx="1043700" cy="572824"/>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dirty="0">
                <a:solidFill>
                  <a:schemeClr val="dk1"/>
                </a:solidFill>
              </a:rPr>
              <a:t>Digital Citizenship</a:t>
            </a:r>
          </a:p>
        </p:txBody>
      </p:sp>
      <p:graphicFrame>
        <p:nvGraphicFramePr>
          <p:cNvPr id="21" name="Chart 20"/>
          <p:cNvGraphicFramePr>
            <a:graphicFrameLocks/>
          </p:cNvGraphicFramePr>
          <p:nvPr>
            <p:extLst>
              <p:ext uri="{D42A27DB-BD31-4B8C-83A1-F6EECF244321}">
                <p14:modId xmlns:p14="http://schemas.microsoft.com/office/powerpoint/2010/main" val="1859250703"/>
              </p:ext>
            </p:extLst>
          </p:nvPr>
        </p:nvGraphicFramePr>
        <p:xfrm>
          <a:off x="217480" y="2540109"/>
          <a:ext cx="4463877" cy="20678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136234274"/>
              </p:ext>
            </p:extLst>
          </p:nvPr>
        </p:nvGraphicFramePr>
        <p:xfrm>
          <a:off x="4827992" y="1317254"/>
          <a:ext cx="3908841" cy="228584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7024794" y="1027431"/>
            <a:ext cx="1313010" cy="343940"/>
          </a:xfrm>
          <a:prstGeom prst="rect">
            <a:avLst/>
          </a:prstGeom>
        </p:spPr>
        <p:txBody>
          <a:bodyPr wrap="square">
            <a:spAutoFit/>
          </a:bodyPr>
          <a:lstStyle/>
          <a:p>
            <a:pPr lvl="0">
              <a:lnSpc>
                <a:spcPct val="90000"/>
              </a:lnSpc>
            </a:pPr>
            <a:r>
              <a:rPr lang="en" sz="900" b="1" dirty="0">
                <a:solidFill>
                  <a:schemeClr val="dk1"/>
                </a:solidFill>
              </a:rPr>
              <a:t>Critical Reflection and Evaluation</a:t>
            </a:r>
          </a:p>
        </p:txBody>
      </p:sp>
      <p:sp>
        <p:nvSpPr>
          <p:cNvPr id="28" name="Shape 113"/>
          <p:cNvSpPr txBox="1"/>
          <p:nvPr/>
        </p:nvSpPr>
        <p:spPr>
          <a:xfrm>
            <a:off x="3529965" y="2262855"/>
            <a:ext cx="1043700" cy="6633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dirty="0">
                <a:solidFill>
                  <a:schemeClr val="dk1"/>
                </a:solidFill>
              </a:rPr>
              <a:t>Technology Operations and Concepts</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4000" dirty="0">
                <a:latin typeface="Iowan Old Style Roman"/>
                <a:cs typeface="Iowan Old Style Roman"/>
              </a:rPr>
              <a:t>Mastery Levels</a:t>
            </a:r>
          </a:p>
        </p:txBody>
      </p:sp>
      <p:graphicFrame>
        <p:nvGraphicFramePr>
          <p:cNvPr id="127" name="Shape 127"/>
          <p:cNvGraphicFramePr/>
          <p:nvPr>
            <p:extLst>
              <p:ext uri="{D42A27DB-BD31-4B8C-83A1-F6EECF244321}">
                <p14:modId xmlns:p14="http://schemas.microsoft.com/office/powerpoint/2010/main" val="3919732141"/>
              </p:ext>
            </p:extLst>
          </p:nvPr>
        </p:nvGraphicFramePr>
        <p:xfrm>
          <a:off x="172775" y="1538901"/>
          <a:ext cx="8798475" cy="2571720"/>
        </p:xfrm>
        <a:graphic>
          <a:graphicData uri="http://schemas.openxmlformats.org/drawingml/2006/table">
            <a:tbl>
              <a:tblPr>
                <a:noFill/>
                <a:tableStyleId>{6BBAE26E-5FF8-4A37-8657-CDCD4345DE37}</a:tableStyleId>
              </a:tblPr>
              <a:tblGrid>
                <a:gridCol w="2932825"/>
                <a:gridCol w="2932825"/>
                <a:gridCol w="2932825"/>
              </a:tblGrid>
              <a:tr h="2571720">
                <a:tc>
                  <a:txBody>
                    <a:bodyPr/>
                    <a:lstStyle/>
                    <a:p>
                      <a:pPr lvl="0" rtl="0">
                        <a:spcBef>
                          <a:spcPts val="0"/>
                        </a:spcBef>
                        <a:buNone/>
                      </a:pPr>
                      <a:r>
                        <a:rPr lang="en" sz="1400" b="1"/>
                        <a:t>Developing:</a:t>
                      </a:r>
                      <a:r>
                        <a:rPr lang="en" sz="1400"/>
                        <a:t> Assignment/Activity was teacher directed, software specific, prescriptive</a:t>
                      </a:r>
                    </a:p>
                  </a:txBody>
                  <a:tcPr marL="91425" marR="91425" marT="91425" marB="91425"/>
                </a:tc>
                <a:tc>
                  <a:txBody>
                    <a:bodyPr/>
                    <a:lstStyle/>
                    <a:p>
                      <a:pPr lvl="0" rtl="0">
                        <a:spcBef>
                          <a:spcPts val="0"/>
                        </a:spcBef>
                        <a:buNone/>
                      </a:pPr>
                      <a:r>
                        <a:rPr lang="en" sz="1400" b="1"/>
                        <a:t>Competent:</a:t>
                      </a:r>
                      <a:r>
                        <a:rPr lang="en" sz="1400"/>
                        <a:t> Assignment/Activity provided some directives but could be modified and enhanced by the student to include richer use of digital tool; students can choose from a selection of tools to complete the project</a:t>
                      </a:r>
                    </a:p>
                  </a:txBody>
                  <a:tcPr marL="91425" marR="91425" marT="91425" marB="91425"/>
                </a:tc>
                <a:tc>
                  <a:txBody>
                    <a:bodyPr/>
                    <a:lstStyle/>
                    <a:p>
                      <a:pPr lvl="0" rtl="0">
                        <a:spcBef>
                          <a:spcPts val="0"/>
                        </a:spcBef>
                        <a:buNone/>
                      </a:pPr>
                      <a:r>
                        <a:rPr lang="en" sz="1400" b="1"/>
                        <a:t>Exemplary: </a:t>
                      </a:r>
                      <a:r>
                        <a:rPr lang="en" sz="1400"/>
                        <a:t>Assignment/Activity required student to develop independent process and solution, lesson was self guided, student driven product, project was open ended and provided choice, success could be demonstrated in a variety of formats</a:t>
                      </a:r>
                    </a:p>
                  </a:txBody>
                  <a:tcPr marL="91425" marR="91425" marT="91425" marB="91425"/>
                </a:tc>
              </a:tr>
            </a:tbl>
          </a:graphicData>
        </a:graphic>
      </p:graphicFrame>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91189" y="834049"/>
            <a:ext cx="8949177" cy="4122053"/>
          </a:xfrm>
          <a:prstGeom prst="rect">
            <a:avLst/>
          </a:prstGeom>
          <a:noFill/>
          <a:ln>
            <a:noFill/>
          </a:ln>
        </p:spPr>
      </p:pic>
      <p:sp>
        <p:nvSpPr>
          <p:cNvPr id="133" name="Shape 133"/>
          <p:cNvSpPr txBox="1">
            <a:spLocks noGrp="1"/>
          </p:cNvSpPr>
          <p:nvPr>
            <p:ph type="title"/>
          </p:nvPr>
        </p:nvSpPr>
        <p:spPr>
          <a:xfrm>
            <a:off x="311702" y="261350"/>
            <a:ext cx="8520600" cy="572700"/>
          </a:xfrm>
          <a:prstGeom prst="rect">
            <a:avLst/>
          </a:prstGeom>
        </p:spPr>
        <p:txBody>
          <a:bodyPr lIns="91425" tIns="91425" rIns="91425" bIns="91425" anchor="t" anchorCtr="0">
            <a:noAutofit/>
          </a:bodyPr>
          <a:lstStyle/>
          <a:p>
            <a:pPr lvl="0">
              <a:spcBef>
                <a:spcPts val="0"/>
              </a:spcBef>
              <a:buNone/>
            </a:pPr>
            <a:r>
              <a:rPr lang="en" sz="2800" dirty="0">
                <a:latin typeface="Iowan Old Style Roman"/>
                <a:cs typeface="Iowan Old Style Roman"/>
              </a:rPr>
              <a:t>Mapping Course Activities </a:t>
            </a:r>
            <a:r>
              <a:rPr lang="en" sz="2800" dirty="0" smtClean="0">
                <a:latin typeface="Iowan Old Style Roman"/>
                <a:cs typeface="Iowan Old Style Roman"/>
              </a:rPr>
              <a:t>to </a:t>
            </a:r>
            <a:r>
              <a:rPr lang="en" sz="2800" dirty="0">
                <a:latin typeface="Iowan Old Style Roman"/>
                <a:cs typeface="Iowan Old Style Roman"/>
              </a:rPr>
              <a:t>Mastery Levels</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250400" y="1667362"/>
            <a:ext cx="4362450" cy="2457450"/>
          </a:xfrm>
          <a:prstGeom prst="rect">
            <a:avLst/>
          </a:prstGeom>
          <a:noFill/>
          <a:ln>
            <a:noFill/>
          </a:ln>
        </p:spPr>
      </p:pic>
      <p:pic>
        <p:nvPicPr>
          <p:cNvPr id="139" name="Shape 139"/>
          <p:cNvPicPr preferRelativeResize="0"/>
          <p:nvPr/>
        </p:nvPicPr>
        <p:blipFill>
          <a:blip r:embed="rId4">
            <a:alphaModFix/>
          </a:blip>
          <a:stretch>
            <a:fillRect/>
          </a:stretch>
        </p:blipFill>
        <p:spPr>
          <a:xfrm>
            <a:off x="4668267" y="1667363"/>
            <a:ext cx="4295775" cy="2486025"/>
          </a:xfrm>
          <a:prstGeom prst="rect">
            <a:avLst/>
          </a:prstGeom>
          <a:noFill/>
          <a:ln>
            <a:noFill/>
          </a:ln>
        </p:spPr>
      </p:pic>
      <p:sp>
        <p:nvSpPr>
          <p:cNvPr id="140" name="Shape 140"/>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 sz="4000" dirty="0">
                <a:latin typeface="Iowan Old Style Roman"/>
                <a:cs typeface="Iowan Old Style Roman"/>
              </a:rPr>
              <a:t>Mastery Level Frequencies</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266225"/>
            <a:ext cx="8750700" cy="841200"/>
          </a:xfrm>
          <a:prstGeom prst="rect">
            <a:avLst/>
          </a:prstGeom>
        </p:spPr>
        <p:txBody>
          <a:bodyPr lIns="91425" tIns="91425" rIns="91425" bIns="91425" anchor="t" anchorCtr="0">
            <a:noAutofit/>
          </a:bodyPr>
          <a:lstStyle/>
          <a:p>
            <a:pPr lvl="0">
              <a:spcBef>
                <a:spcPts val="0"/>
              </a:spcBef>
              <a:buNone/>
            </a:pPr>
            <a:r>
              <a:rPr lang="en" sz="3600" dirty="0">
                <a:latin typeface="Iowan Old Style Roman"/>
                <a:cs typeface="Iowan Old Style Roman"/>
              </a:rPr>
              <a:t>Mapped Assignments - Humanities </a:t>
            </a:r>
          </a:p>
        </p:txBody>
      </p:sp>
      <p:sp>
        <p:nvSpPr>
          <p:cNvPr id="146" name="Shape 146"/>
          <p:cNvSpPr txBox="1">
            <a:spLocks noGrp="1"/>
          </p:cNvSpPr>
          <p:nvPr>
            <p:ph type="body" idx="1"/>
          </p:nvPr>
        </p:nvSpPr>
        <p:spPr>
          <a:xfrm>
            <a:off x="426750" y="1054250"/>
            <a:ext cx="8520600" cy="3705900"/>
          </a:xfrm>
          <a:prstGeom prst="rect">
            <a:avLst/>
          </a:prstGeom>
        </p:spPr>
        <p:txBody>
          <a:bodyPr lIns="91425" tIns="91425" rIns="91425" bIns="91425" anchor="t" anchorCtr="0">
            <a:noAutofit/>
          </a:bodyPr>
          <a:lstStyle/>
          <a:p>
            <a:pPr marL="0" lvl="0" indent="0" rtl="0">
              <a:spcBef>
                <a:spcPts val="0"/>
              </a:spcBef>
              <a:buNone/>
            </a:pPr>
            <a:endParaRPr sz="2400">
              <a:latin typeface="Iowan Old Style Roman"/>
              <a:cs typeface="Iowan Old Style Roman"/>
            </a:endParaRPr>
          </a:p>
          <a:p>
            <a:pPr marL="0" lvl="0" indent="0" rtl="0">
              <a:spcBef>
                <a:spcPts val="0"/>
              </a:spcBef>
              <a:buNone/>
            </a:pPr>
            <a:r>
              <a:rPr lang="en" sz="2400">
                <a:latin typeface="Iowan Old Style Roman"/>
                <a:cs typeface="Iowan Old Style Roman"/>
              </a:rPr>
              <a:t>Googleography (Research and Information Fluency)</a:t>
            </a:r>
          </a:p>
          <a:p>
            <a:pPr marL="0" lvl="0" indent="0">
              <a:spcBef>
                <a:spcPts val="0"/>
              </a:spcBef>
              <a:buNone/>
            </a:pPr>
            <a:endParaRPr sz="2400">
              <a:latin typeface="Iowan Old Style Roman"/>
              <a:cs typeface="Iowan Old Style Roman"/>
            </a:endParaRPr>
          </a:p>
          <a:p>
            <a:pPr marL="0" lvl="0" indent="0" rtl="0">
              <a:spcBef>
                <a:spcPts val="0"/>
              </a:spcBef>
              <a:buNone/>
            </a:pPr>
            <a:r>
              <a:rPr lang="en" sz="2400">
                <a:latin typeface="Iowan Old Style Roman"/>
                <a:cs typeface="Iowan Old Style Roman"/>
              </a:rPr>
              <a:t>Module on Terms &amp; Conditions &amp; Privacy Statements (Digital Citizenship) </a:t>
            </a:r>
          </a:p>
          <a:p>
            <a:pPr marL="0" lvl="0" indent="0">
              <a:spcBef>
                <a:spcPts val="0"/>
              </a:spcBef>
              <a:buNone/>
            </a:pPr>
            <a:endParaRPr sz="2400">
              <a:latin typeface="Iowan Old Style Roman"/>
              <a:cs typeface="Iowan Old Style Roman"/>
            </a:endParaRPr>
          </a:p>
          <a:p>
            <a:pPr marL="0" lvl="0" indent="0">
              <a:spcBef>
                <a:spcPts val="0"/>
              </a:spcBef>
              <a:buNone/>
            </a:pPr>
            <a:r>
              <a:rPr lang="en" sz="2400">
                <a:latin typeface="Iowan Old Style Roman"/>
                <a:cs typeface="Iowan Old Style Roman"/>
              </a:rPr>
              <a:t>HTML &amp; CSS (Critical Thinking, Problem Solving, and Decision Making)</a:t>
            </a:r>
          </a:p>
          <a:p>
            <a:pPr marL="0" lvl="0" indent="0" rtl="0">
              <a:spcBef>
                <a:spcPts val="0"/>
              </a:spcBef>
              <a:buNone/>
            </a:pPr>
            <a:endParaRPr>
              <a:latin typeface="Iowan Old Style Roman"/>
              <a:cs typeface="Iowan Old Style Roman"/>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2" y="68950"/>
            <a:ext cx="8520600" cy="572700"/>
          </a:xfrm>
          <a:prstGeom prst="rect">
            <a:avLst/>
          </a:prstGeom>
        </p:spPr>
        <p:txBody>
          <a:bodyPr lIns="91425" tIns="91425" rIns="91425" bIns="91425" anchor="t" anchorCtr="0">
            <a:noAutofit/>
          </a:bodyPr>
          <a:lstStyle/>
          <a:p>
            <a:pPr lvl="0" rtl="0">
              <a:spcBef>
                <a:spcPts val="0"/>
              </a:spcBef>
              <a:buNone/>
            </a:pPr>
            <a:r>
              <a:rPr lang="en" sz="3200">
                <a:latin typeface="Iowan Old Style Roman"/>
                <a:cs typeface="Iowan Old Style Roman"/>
              </a:rPr>
              <a:t>Mapped Assignments - Human Biology</a:t>
            </a:r>
          </a:p>
        </p:txBody>
      </p:sp>
      <p:sp>
        <p:nvSpPr>
          <p:cNvPr id="152" name="Shape 152"/>
          <p:cNvSpPr txBox="1">
            <a:spLocks noGrp="1"/>
          </p:cNvSpPr>
          <p:nvPr>
            <p:ph type="body" idx="1"/>
          </p:nvPr>
        </p:nvSpPr>
        <p:spPr>
          <a:xfrm>
            <a:off x="311700" y="909125"/>
            <a:ext cx="8723700" cy="3416400"/>
          </a:xfrm>
          <a:prstGeom prst="rect">
            <a:avLst/>
          </a:prstGeom>
        </p:spPr>
        <p:txBody>
          <a:bodyPr lIns="91425" tIns="91425" rIns="91425" bIns="91425" anchor="t" anchorCtr="0">
            <a:noAutofit/>
          </a:bodyPr>
          <a:lstStyle/>
          <a:p>
            <a:pPr marL="0" lvl="0" indent="0" rtl="0">
              <a:lnSpc>
                <a:spcPct val="150000"/>
              </a:lnSpc>
              <a:spcBef>
                <a:spcPts val="0"/>
              </a:spcBef>
              <a:buNone/>
            </a:pPr>
            <a:r>
              <a:rPr lang="en" sz="2000" dirty="0">
                <a:latin typeface="Iowan Old Style Roman"/>
                <a:cs typeface="Iowan Old Style Roman"/>
              </a:rPr>
              <a:t>Moodle Topic Pages (Technology Operations &amp; Concepts)</a:t>
            </a:r>
          </a:p>
          <a:p>
            <a:pPr marL="0" lvl="0" indent="0" rtl="0">
              <a:lnSpc>
                <a:spcPct val="150000"/>
              </a:lnSpc>
              <a:spcBef>
                <a:spcPts val="0"/>
              </a:spcBef>
              <a:buNone/>
            </a:pPr>
            <a:r>
              <a:rPr lang="en" sz="2000" dirty="0">
                <a:latin typeface="Iowan Old Style Roman"/>
                <a:cs typeface="Iowan Old Style Roman"/>
              </a:rPr>
              <a:t>Study Forum Posts (Digital Citizenship) </a:t>
            </a:r>
          </a:p>
          <a:p>
            <a:pPr marL="0" lvl="0" indent="0" rtl="0">
              <a:lnSpc>
                <a:spcPct val="150000"/>
              </a:lnSpc>
              <a:spcBef>
                <a:spcPts val="0"/>
              </a:spcBef>
              <a:buNone/>
            </a:pPr>
            <a:r>
              <a:rPr lang="en" sz="2000" dirty="0">
                <a:latin typeface="Iowan Old Style Roman"/>
                <a:cs typeface="Iowan Old Style Roman"/>
              </a:rPr>
              <a:t>Moodle Glossary (Technology Operations &amp; Concepts)</a:t>
            </a:r>
          </a:p>
          <a:p>
            <a:pPr marL="0" lvl="0" indent="0" rtl="0">
              <a:lnSpc>
                <a:spcPct val="150000"/>
              </a:lnSpc>
              <a:spcBef>
                <a:spcPts val="0"/>
              </a:spcBef>
              <a:buNone/>
            </a:pPr>
            <a:r>
              <a:rPr lang="en" sz="2000" dirty="0">
                <a:latin typeface="Iowan Old Style Roman"/>
                <a:cs typeface="Iowan Old Style Roman"/>
              </a:rPr>
              <a:t>Padlets (Critical Thinking, Problem Solving &amp; Decision-Making)</a:t>
            </a:r>
          </a:p>
          <a:p>
            <a:pPr marL="0" lvl="0" indent="0" rtl="0">
              <a:lnSpc>
                <a:spcPct val="150000"/>
              </a:lnSpc>
              <a:spcBef>
                <a:spcPts val="0"/>
              </a:spcBef>
              <a:buNone/>
            </a:pPr>
            <a:r>
              <a:rPr lang="en" sz="2000" dirty="0">
                <a:latin typeface="Iowan Old Style Roman"/>
                <a:cs typeface="Iowan Old Style Roman"/>
              </a:rPr>
              <a:t>Population Presentation (Research &amp; Information Fluency)</a:t>
            </a:r>
          </a:p>
          <a:p>
            <a:pPr marL="0" lvl="0" indent="0" rtl="0">
              <a:lnSpc>
                <a:spcPct val="150000"/>
              </a:lnSpc>
              <a:spcBef>
                <a:spcPts val="0"/>
              </a:spcBef>
              <a:buNone/>
            </a:pPr>
            <a:r>
              <a:rPr lang="en" sz="2000" dirty="0">
                <a:latin typeface="Iowan Old Style Roman"/>
                <a:cs typeface="Iowan Old Style Roman"/>
              </a:rPr>
              <a:t>Video Project (Creativity &amp; Innovation/Collaboration)</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2" y="0"/>
            <a:ext cx="8520600" cy="572700"/>
          </a:xfrm>
          <a:prstGeom prst="rect">
            <a:avLst/>
          </a:prstGeom>
        </p:spPr>
        <p:txBody>
          <a:bodyPr lIns="91425" tIns="91425" rIns="91425" bIns="91425" anchor="t" anchorCtr="0">
            <a:noAutofit/>
          </a:bodyPr>
          <a:lstStyle/>
          <a:p>
            <a:pPr lvl="0" rtl="0">
              <a:spcBef>
                <a:spcPts val="0"/>
              </a:spcBef>
              <a:buNone/>
            </a:pPr>
            <a:r>
              <a:rPr lang="en" sz="3600" dirty="0">
                <a:latin typeface="Iowan Old Style Roman"/>
                <a:cs typeface="Iowan Old Style Roman"/>
              </a:rPr>
              <a:t>Example Glossary - Human Biology</a:t>
            </a:r>
          </a:p>
        </p:txBody>
      </p:sp>
      <p:pic>
        <p:nvPicPr>
          <p:cNvPr id="158" name="Shape 158"/>
          <p:cNvPicPr preferRelativeResize="0"/>
          <p:nvPr/>
        </p:nvPicPr>
        <p:blipFill>
          <a:blip r:embed="rId3">
            <a:alphaModFix/>
          </a:blip>
          <a:stretch>
            <a:fillRect/>
          </a:stretch>
        </p:blipFill>
        <p:spPr>
          <a:xfrm>
            <a:off x="0" y="627275"/>
            <a:ext cx="7143750" cy="4010025"/>
          </a:xfrm>
          <a:prstGeom prst="rect">
            <a:avLst/>
          </a:prstGeom>
          <a:noFill/>
          <a:ln>
            <a:noFill/>
          </a:ln>
        </p:spPr>
      </p:pic>
      <p:sp>
        <p:nvSpPr>
          <p:cNvPr id="159" name="Shape 159"/>
          <p:cNvSpPr txBox="1"/>
          <p:nvPr/>
        </p:nvSpPr>
        <p:spPr>
          <a:xfrm>
            <a:off x="7098300" y="2016600"/>
            <a:ext cx="1886400" cy="2208900"/>
          </a:xfrm>
          <a:prstGeom prst="rect">
            <a:avLst/>
          </a:prstGeom>
          <a:noFill/>
          <a:ln>
            <a:noFill/>
          </a:ln>
        </p:spPr>
        <p:txBody>
          <a:bodyPr lIns="91425" tIns="91425" rIns="91425" bIns="91425" anchor="t" anchorCtr="0">
            <a:noAutofit/>
          </a:bodyPr>
          <a:lstStyle/>
          <a:p>
            <a:pPr lvl="0">
              <a:spcBef>
                <a:spcPts val="0"/>
              </a:spcBef>
              <a:buNone/>
            </a:pPr>
            <a:r>
              <a:rPr lang="en" sz="1200" dirty="0">
                <a:latin typeface="Iowan Old Style Roman"/>
                <a:cs typeface="Iowan Old Style Roman"/>
              </a:rPr>
              <a:t>“if you found a good website or video, please include it!  For full credit remember to include chapter/page reference and a picture or link in addition to the text definition.  Please make sure you ‘hyperlink’ any weblinks you add by using…”</a:t>
            </a:r>
          </a:p>
        </p:txBody>
      </p:sp>
      <p:sp>
        <p:nvSpPr>
          <p:cNvPr id="160" name="Shape 160"/>
          <p:cNvSpPr/>
          <p:nvPr/>
        </p:nvSpPr>
        <p:spPr>
          <a:xfrm>
            <a:off x="542000" y="1426913"/>
            <a:ext cx="741100" cy="165925"/>
          </a:xfrm>
          <a:prstGeom prst="flowChartProcess">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6722700" y="2161250"/>
            <a:ext cx="2421300" cy="10998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u="sng">
                <a:solidFill>
                  <a:schemeClr val="hlink"/>
                </a:solidFill>
                <a:hlinkClick r:id="rId3"/>
              </a:rPr>
              <a:t>http://tinyurl.com/ouqp2m8</a:t>
            </a:r>
          </a:p>
          <a:p>
            <a:pPr lvl="0" algn="ctr" rtl="0">
              <a:lnSpc>
                <a:spcPct val="115000"/>
              </a:lnSpc>
              <a:spcBef>
                <a:spcPts val="0"/>
              </a:spcBef>
              <a:buNone/>
            </a:pPr>
            <a:r>
              <a:rPr lang="en"/>
              <a:t>Here is Marianne Jahnke’s and my Digital Learning Week Handout </a:t>
            </a:r>
          </a:p>
        </p:txBody>
      </p:sp>
      <p:pic>
        <p:nvPicPr>
          <p:cNvPr id="166" name="Shape 166"/>
          <p:cNvPicPr preferRelativeResize="0"/>
          <p:nvPr/>
        </p:nvPicPr>
        <p:blipFill>
          <a:blip r:embed="rId4">
            <a:alphaModFix/>
          </a:blip>
          <a:stretch>
            <a:fillRect/>
          </a:stretch>
        </p:blipFill>
        <p:spPr>
          <a:xfrm>
            <a:off x="7124694" y="572700"/>
            <a:ext cx="1617325" cy="1617325"/>
          </a:xfrm>
          <a:prstGeom prst="rect">
            <a:avLst/>
          </a:prstGeom>
          <a:noFill/>
          <a:ln>
            <a:noFill/>
          </a:ln>
        </p:spPr>
      </p:pic>
      <p:pic>
        <p:nvPicPr>
          <p:cNvPr id="167" name="Shape 167"/>
          <p:cNvPicPr preferRelativeResize="0"/>
          <p:nvPr/>
        </p:nvPicPr>
        <p:blipFill>
          <a:blip r:embed="rId5">
            <a:alphaModFix/>
          </a:blip>
          <a:stretch>
            <a:fillRect/>
          </a:stretch>
        </p:blipFill>
        <p:spPr>
          <a:xfrm>
            <a:off x="311702" y="634945"/>
            <a:ext cx="6288568" cy="4296908"/>
          </a:xfrm>
          <a:prstGeom prst="rect">
            <a:avLst/>
          </a:prstGeom>
          <a:noFill/>
          <a:ln>
            <a:noFill/>
          </a:ln>
        </p:spPr>
      </p:pic>
      <p:sp>
        <p:nvSpPr>
          <p:cNvPr id="168" name="Shape 168"/>
          <p:cNvSpPr txBox="1">
            <a:spLocks noGrp="1"/>
          </p:cNvSpPr>
          <p:nvPr>
            <p:ph type="title"/>
          </p:nvPr>
        </p:nvSpPr>
        <p:spPr>
          <a:xfrm>
            <a:off x="311702" y="0"/>
            <a:ext cx="8520600" cy="572700"/>
          </a:xfrm>
          <a:prstGeom prst="rect">
            <a:avLst/>
          </a:prstGeom>
        </p:spPr>
        <p:txBody>
          <a:bodyPr lIns="91425" tIns="91425" rIns="91425" bIns="91425" anchor="t" anchorCtr="0">
            <a:noAutofit/>
          </a:bodyPr>
          <a:lstStyle/>
          <a:p>
            <a:pPr lvl="0" rtl="0">
              <a:spcBef>
                <a:spcPts val="0"/>
              </a:spcBef>
              <a:buNone/>
            </a:pPr>
            <a:r>
              <a:rPr lang="en" sz="3200" dirty="0" smtClean="0">
                <a:latin typeface="Iowan Old Style Roman"/>
                <a:cs typeface="Iowan Old Style Roman"/>
              </a:rPr>
              <a:t>Example Padlet - Human Biology</a:t>
            </a:r>
            <a:endParaRPr lang="en" sz="3200" dirty="0">
              <a:latin typeface="Iowan Old Style Roman"/>
              <a:cs typeface="Iowan Old Style Roman"/>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86350" y="280775"/>
            <a:ext cx="8571300" cy="572700"/>
          </a:xfrm>
          <a:prstGeom prst="rect">
            <a:avLst/>
          </a:prstGeom>
        </p:spPr>
        <p:txBody>
          <a:bodyPr lIns="91425" tIns="91425" rIns="91425" bIns="91425" anchor="t" anchorCtr="0">
            <a:noAutofit/>
          </a:bodyPr>
          <a:lstStyle/>
          <a:p>
            <a:pPr lvl="0">
              <a:spcBef>
                <a:spcPts val="0"/>
              </a:spcBef>
              <a:buNone/>
            </a:pPr>
            <a:r>
              <a:rPr lang="en" sz="3200" dirty="0">
                <a:latin typeface="Iowan Old Style Roman"/>
                <a:cs typeface="Iowan Old Style Roman"/>
              </a:rPr>
              <a:t>Video Project Rubric - Human Biology</a:t>
            </a:r>
          </a:p>
          <a:p>
            <a:pPr lvl="0" rtl="0">
              <a:spcBef>
                <a:spcPts val="0"/>
              </a:spcBef>
              <a:buNone/>
            </a:pPr>
            <a:endParaRPr sz="3200" dirty="0">
              <a:solidFill>
                <a:srgbClr val="000000"/>
              </a:solidFill>
              <a:latin typeface="Iowan Old Style Roman"/>
              <a:ea typeface="Calibri"/>
              <a:cs typeface="Iowan Old Style Roman"/>
              <a:sym typeface="Calibri"/>
            </a:endParaRPr>
          </a:p>
        </p:txBody>
      </p:sp>
      <p:sp>
        <p:nvSpPr>
          <p:cNvPr id="174" name="Shape 174"/>
          <p:cNvSpPr txBox="1">
            <a:spLocks noGrp="1"/>
          </p:cNvSpPr>
          <p:nvPr>
            <p:ph type="body" idx="1"/>
          </p:nvPr>
        </p:nvSpPr>
        <p:spPr>
          <a:xfrm>
            <a:off x="311700" y="936875"/>
            <a:ext cx="8520600" cy="728400"/>
          </a:xfrm>
          <a:prstGeom prst="rect">
            <a:avLst/>
          </a:prstGeom>
        </p:spPr>
        <p:txBody>
          <a:bodyPr lIns="91425" tIns="91425" rIns="91425" bIns="91425" anchor="t" anchorCtr="0">
            <a:noAutofit/>
          </a:bodyPr>
          <a:lstStyle/>
          <a:p>
            <a:pPr marL="0" lvl="0" indent="0">
              <a:lnSpc>
                <a:spcPct val="100000"/>
              </a:lnSpc>
              <a:spcBef>
                <a:spcPts val="0"/>
              </a:spcBef>
              <a:buNone/>
            </a:pPr>
            <a:r>
              <a:rPr lang="en" sz="1600" dirty="0">
                <a:solidFill>
                  <a:srgbClr val="000000"/>
                </a:solidFill>
                <a:latin typeface="Iowan Old Style Roman"/>
                <a:ea typeface="Calibri"/>
                <a:cs typeface="Iowan Old Style Roman"/>
                <a:sym typeface="Calibri"/>
              </a:rPr>
              <a:t>“The </a:t>
            </a:r>
            <a:r>
              <a:rPr lang="en" sz="1600" dirty="0" smtClean="0">
                <a:solidFill>
                  <a:srgbClr val="000000"/>
                </a:solidFill>
                <a:latin typeface="Iowan Old Style Roman"/>
                <a:ea typeface="Calibri"/>
                <a:cs typeface="Iowan Old Style Roman"/>
                <a:sym typeface="Calibri"/>
              </a:rPr>
              <a:t>purpose </a:t>
            </a:r>
            <a:r>
              <a:rPr lang="en" sz="1600" dirty="0">
                <a:solidFill>
                  <a:srgbClr val="000000"/>
                </a:solidFill>
                <a:latin typeface="Iowan Old Style Roman"/>
                <a:ea typeface="Calibri"/>
                <a:cs typeface="Iowan Old Style Roman"/>
                <a:sym typeface="Calibri"/>
              </a:rPr>
              <a:t>of making this video is to communicate information about a human-biology related topic that interests you and to learn how to make a video by doing it!”</a:t>
            </a:r>
          </a:p>
          <a:p>
            <a:pPr marL="203200" lvl="0" indent="0" rtl="0">
              <a:spcBef>
                <a:spcPts val="0"/>
              </a:spcBef>
              <a:buNone/>
            </a:pPr>
            <a:endParaRPr sz="2000" dirty="0">
              <a:latin typeface="Iowan Old Style Roman"/>
              <a:cs typeface="Iowan Old Style Roman"/>
            </a:endParaRPr>
          </a:p>
        </p:txBody>
      </p:sp>
      <p:graphicFrame>
        <p:nvGraphicFramePr>
          <p:cNvPr id="175" name="Shape 175"/>
          <p:cNvGraphicFramePr/>
          <p:nvPr>
            <p:extLst>
              <p:ext uri="{D42A27DB-BD31-4B8C-83A1-F6EECF244321}">
                <p14:modId xmlns:p14="http://schemas.microsoft.com/office/powerpoint/2010/main" val="3191976447"/>
              </p:ext>
            </p:extLst>
          </p:nvPr>
        </p:nvGraphicFramePr>
        <p:xfrm>
          <a:off x="311700" y="1748678"/>
          <a:ext cx="8399975" cy="2969319"/>
        </p:xfrm>
        <a:graphic>
          <a:graphicData uri="http://schemas.openxmlformats.org/drawingml/2006/table">
            <a:tbl>
              <a:tblPr>
                <a:noFill/>
                <a:tableStyleId>{6BBAE26E-5FF8-4A37-8657-CDCD4345DE37}</a:tableStyleId>
              </a:tblPr>
              <a:tblGrid>
                <a:gridCol w="1282300"/>
                <a:gridCol w="2187175"/>
                <a:gridCol w="2034900"/>
                <a:gridCol w="1447800"/>
                <a:gridCol w="1447800"/>
              </a:tblGrid>
              <a:tr h="605912">
                <a:tc>
                  <a:txBody>
                    <a:bodyPr/>
                    <a:lstStyle/>
                    <a:p>
                      <a:pPr lvl="0" algn="ctr">
                        <a:spcBef>
                          <a:spcPts val="0"/>
                        </a:spcBef>
                        <a:buNone/>
                      </a:pPr>
                      <a:r>
                        <a:rPr lang="en" sz="1400"/>
                        <a:t>DL-related categories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dirty="0"/>
                        <a:t>Organization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a:t>Visual Appeal</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a:t>Effectiveness of Delivery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a:t>Mechanics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r>
              <a:tr h="1689530">
                <a:tc>
                  <a:txBody>
                    <a:bodyPr/>
                    <a:lstStyle/>
                    <a:p>
                      <a:pPr lvl="0" algn="ctr">
                        <a:spcBef>
                          <a:spcPts val="0"/>
                        </a:spcBef>
                        <a:buNone/>
                      </a:pPr>
                      <a:r>
                        <a:rPr lang="en" sz="1400"/>
                        <a:t>Description of excellence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D9EAD3"/>
                    </a:solidFill>
                  </a:tcPr>
                </a:tc>
                <a:tc>
                  <a:txBody>
                    <a:bodyPr/>
                    <a:lstStyle/>
                    <a:p>
                      <a:pPr lvl="0" algn="ctr">
                        <a:spcBef>
                          <a:spcPts val="0"/>
                        </a:spcBef>
                        <a:buNone/>
                      </a:pPr>
                      <a:r>
                        <a:rPr lang="en" sz="1600">
                          <a:latin typeface="Calibri"/>
                          <a:ea typeface="Calibri"/>
                          <a:cs typeface="Calibri"/>
                          <a:sym typeface="Calibri"/>
                        </a:rPr>
                        <a:t>Information is very well organized with a logical flow. The purpose is clear &amp; the narrative is compelling.</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D9EAD3"/>
                    </a:solidFill>
                  </a:tcPr>
                </a:tc>
                <a:tc>
                  <a:txBody>
                    <a:bodyPr/>
                    <a:lstStyle/>
                    <a:p>
                      <a:pPr lvl="0" algn="ctr">
                        <a:spcBef>
                          <a:spcPts val="0"/>
                        </a:spcBef>
                        <a:buNone/>
                      </a:pPr>
                      <a:r>
                        <a:rPr lang="en" sz="1600">
                          <a:latin typeface="Calibri"/>
                          <a:ea typeface="Calibri"/>
                          <a:cs typeface="Calibri"/>
                          <a:sym typeface="Calibri"/>
                        </a:rPr>
                        <a:t>The video looks great!  Props, background and/or slides seem intentional &amp; aid content delivery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D9EAD3"/>
                    </a:solidFill>
                  </a:tcPr>
                </a:tc>
                <a:tc>
                  <a:txBody>
                    <a:bodyPr/>
                    <a:lstStyle/>
                    <a:p>
                      <a:pPr lvl="0" algn="ctr">
                        <a:spcBef>
                          <a:spcPts val="0"/>
                        </a:spcBef>
                        <a:buNone/>
                      </a:pPr>
                      <a:r>
                        <a:rPr lang="en" sz="1600">
                          <a:latin typeface="Calibri"/>
                          <a:ea typeface="Calibri"/>
                          <a:cs typeface="Calibri"/>
                          <a:sym typeface="Calibri"/>
                        </a:rPr>
                        <a:t>Strong/interesting delivery, tone captures audience interest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D9EAD3"/>
                    </a:solidFill>
                  </a:tcPr>
                </a:tc>
                <a:tc>
                  <a:txBody>
                    <a:bodyPr/>
                    <a:lstStyle/>
                    <a:p>
                      <a:pPr lvl="0" algn="ctr">
                        <a:spcBef>
                          <a:spcPts val="0"/>
                        </a:spcBef>
                        <a:buNone/>
                      </a:pPr>
                      <a:r>
                        <a:rPr lang="en" sz="1600">
                          <a:latin typeface="Calibri"/>
                          <a:ea typeface="Calibri"/>
                          <a:cs typeface="Calibri"/>
                          <a:sym typeface="Calibri"/>
                        </a:rPr>
                        <a:t>Great Eye Contact, transition between scenes, etc.</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D9EAD3"/>
                    </a:solidFill>
                  </a:tcPr>
                </a:tc>
              </a:tr>
              <a:tr h="670220">
                <a:tc>
                  <a:txBody>
                    <a:bodyPr/>
                    <a:lstStyle/>
                    <a:p>
                      <a:pPr lvl="0" algn="ctr">
                        <a:spcBef>
                          <a:spcPts val="0"/>
                        </a:spcBef>
                        <a:buNone/>
                      </a:pPr>
                      <a:r>
                        <a:rPr lang="en" sz="1400"/>
                        <a:t>Other categories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a:t>Content Amount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a:t>Quality of Information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a:t>Creativity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c>
                  <a:txBody>
                    <a:bodyPr/>
                    <a:lstStyle/>
                    <a:p>
                      <a:pPr lvl="0" algn="ctr">
                        <a:spcBef>
                          <a:spcPts val="0"/>
                        </a:spcBef>
                        <a:buNone/>
                      </a:pPr>
                      <a:r>
                        <a:rPr lang="en" sz="1400" dirty="0"/>
                        <a:t>References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solidFill>
                      <a:srgbClr val="93C47D"/>
                    </a:solidFill>
                  </a:tcPr>
                </a:tc>
              </a:tr>
            </a:tbl>
          </a:graphicData>
        </a:graphic>
      </p:graphicFrame>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1264624" y="79933"/>
            <a:ext cx="6559452" cy="5559821"/>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694850" y="123462"/>
            <a:ext cx="7754298" cy="5020052"/>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42965" y="445025"/>
            <a:ext cx="8520600" cy="572700"/>
          </a:xfrm>
          <a:prstGeom prst="rect">
            <a:avLst/>
          </a:prstGeom>
          <a:noFill/>
          <a:ln>
            <a:noFill/>
          </a:ln>
        </p:spPr>
        <p:txBody>
          <a:bodyPr lIns="91425" tIns="91425" rIns="91425" bIns="91425" anchor="t" anchorCtr="0">
            <a:noAutofit/>
          </a:bodyPr>
          <a:lstStyle/>
          <a:p>
            <a:pPr marL="0" marR="0" lvl="0" indent="0" algn="ctr" rtl="0">
              <a:spcBef>
                <a:spcPts val="0"/>
              </a:spcBef>
              <a:buClr>
                <a:srgbClr val="33715B"/>
              </a:buClr>
              <a:buSzPct val="25000"/>
              <a:buFont typeface="Arial"/>
              <a:buNone/>
            </a:pPr>
            <a:r>
              <a:rPr lang="en" sz="3959" dirty="0"/>
              <a:t>What do you think?</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2" y="158675"/>
            <a:ext cx="8520600" cy="572700"/>
          </a:xfrm>
          <a:prstGeom prst="rect">
            <a:avLst/>
          </a:prstGeom>
        </p:spPr>
        <p:txBody>
          <a:bodyPr lIns="91425" tIns="91425" rIns="91425" bIns="91425" anchor="t" anchorCtr="0">
            <a:noAutofit/>
          </a:bodyPr>
          <a:lstStyle/>
          <a:p>
            <a:pPr lvl="0">
              <a:spcBef>
                <a:spcPts val="0"/>
              </a:spcBef>
              <a:buNone/>
            </a:pPr>
            <a:r>
              <a:rPr lang="en" dirty="0">
                <a:latin typeface="Iowan Old Style Roman"/>
                <a:cs typeface="Iowan Old Style Roman"/>
              </a:rPr>
              <a:t>A platform to share</a:t>
            </a:r>
          </a:p>
        </p:txBody>
      </p:sp>
      <p:sp>
        <p:nvSpPr>
          <p:cNvPr id="181" name="Shape 181"/>
          <p:cNvSpPr txBox="1">
            <a:spLocks noGrp="1"/>
          </p:cNvSpPr>
          <p:nvPr>
            <p:ph type="body" idx="1"/>
          </p:nvPr>
        </p:nvSpPr>
        <p:spPr>
          <a:xfrm>
            <a:off x="311702" y="866125"/>
            <a:ext cx="8520600" cy="3416400"/>
          </a:xfrm>
          <a:prstGeom prst="rect">
            <a:avLst/>
          </a:prstGeom>
        </p:spPr>
        <p:txBody>
          <a:bodyPr lIns="91425" tIns="91425" rIns="91425" bIns="91425" anchor="t" anchorCtr="0">
            <a:noAutofit/>
          </a:bodyPr>
          <a:lstStyle/>
          <a:p>
            <a:pPr lvl="0">
              <a:spcBef>
                <a:spcPts val="0"/>
              </a:spcBef>
              <a:buNone/>
            </a:pPr>
            <a:r>
              <a:rPr lang="en" sz="2800" dirty="0">
                <a:latin typeface="Iowan Old Style Roman"/>
                <a:cs typeface="Iowan Old Style Roman"/>
              </a:rPr>
              <a:t>We are using e.Portfolios as a platform to store, share our digital work.  </a:t>
            </a:r>
          </a:p>
          <a:p>
            <a:pPr lvl="0">
              <a:spcBef>
                <a:spcPts val="0"/>
              </a:spcBef>
              <a:buNone/>
            </a:pPr>
            <a:endParaRPr lang="en-US" sz="2800" u="sng" dirty="0" smtClean="0">
              <a:solidFill>
                <a:schemeClr val="hlink"/>
              </a:solidFill>
              <a:latin typeface="Iowan Old Style Roman"/>
              <a:cs typeface="Iowan Old Style Roman"/>
              <a:hlinkClick r:id="rId3"/>
            </a:endParaRPr>
          </a:p>
          <a:p>
            <a:pPr lvl="0">
              <a:spcBef>
                <a:spcPts val="0"/>
              </a:spcBef>
              <a:buNone/>
            </a:pPr>
            <a:r>
              <a:rPr lang="en" sz="2800" u="sng" dirty="0" smtClean="0">
                <a:solidFill>
                  <a:schemeClr val="hlink"/>
                </a:solidFill>
                <a:latin typeface="Iowan Old Style Roman"/>
                <a:cs typeface="Iowan Old Style Roman"/>
                <a:hlinkClick r:id="rId3"/>
              </a:rPr>
              <a:t>Field </a:t>
            </a:r>
            <a:r>
              <a:rPr lang="en" sz="2800" u="sng" dirty="0">
                <a:solidFill>
                  <a:schemeClr val="hlink"/>
                </a:solidFill>
                <a:latin typeface="Iowan Old Style Roman"/>
                <a:cs typeface="Iowan Old Style Roman"/>
                <a:hlinkClick r:id="rId3"/>
              </a:rPr>
              <a:t>Period example</a:t>
            </a:r>
          </a:p>
          <a:p>
            <a:pPr lvl="0">
              <a:spcBef>
                <a:spcPts val="0"/>
              </a:spcBef>
              <a:buNone/>
            </a:pPr>
            <a:r>
              <a:rPr lang="en" sz="2800" u="sng" dirty="0">
                <a:solidFill>
                  <a:schemeClr val="hlink"/>
                </a:solidFill>
                <a:latin typeface="Iowan Old Style Roman"/>
                <a:cs typeface="Iowan Old Style Roman"/>
                <a:hlinkClick r:id="rId4"/>
              </a:rPr>
              <a:t>Class example</a:t>
            </a:r>
          </a:p>
          <a:p>
            <a:pPr lvl="0">
              <a:spcBef>
                <a:spcPts val="0"/>
              </a:spcBef>
              <a:buNone/>
            </a:pPr>
            <a:r>
              <a:rPr lang="en" sz="2800" u="sng" dirty="0">
                <a:solidFill>
                  <a:schemeClr val="hlink"/>
                </a:solidFill>
                <a:latin typeface="Iowan Old Style Roman"/>
                <a:cs typeface="Iowan Old Style Roman"/>
                <a:hlinkClick r:id="rId5"/>
              </a:rPr>
              <a:t>Professional example</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94700" y="104300"/>
            <a:ext cx="4316100" cy="788100"/>
          </a:xfrm>
          <a:prstGeom prst="rect">
            <a:avLst/>
          </a:prstGeom>
          <a:noFill/>
          <a:ln>
            <a:noFill/>
          </a:ln>
        </p:spPr>
        <p:txBody>
          <a:bodyPr lIns="91425" tIns="91425" rIns="91425" bIns="91425" anchor="t" anchorCtr="0">
            <a:noAutofit/>
          </a:bodyPr>
          <a:lstStyle/>
          <a:p>
            <a:pPr marL="0" marR="0" lvl="0" indent="0" algn="ctr" rtl="0">
              <a:spcBef>
                <a:spcPts val="0"/>
              </a:spcBef>
              <a:buClr>
                <a:srgbClr val="33715B"/>
              </a:buClr>
              <a:buSzPct val="25000"/>
              <a:buFont typeface="Arial"/>
              <a:buNone/>
            </a:pPr>
            <a:r>
              <a:rPr lang="en" sz="3959"/>
              <a:t>Our next steps</a:t>
            </a:r>
          </a:p>
        </p:txBody>
      </p:sp>
      <p:sp>
        <p:nvSpPr>
          <p:cNvPr id="187" name="Shape 187"/>
          <p:cNvSpPr txBox="1">
            <a:spLocks noGrp="1"/>
          </p:cNvSpPr>
          <p:nvPr>
            <p:ph type="body" idx="1"/>
          </p:nvPr>
        </p:nvSpPr>
        <p:spPr>
          <a:xfrm>
            <a:off x="4376180" y="104287"/>
            <a:ext cx="4620899" cy="1281300"/>
          </a:xfrm>
          <a:prstGeom prst="rect">
            <a:avLst/>
          </a:prstGeom>
          <a:noFill/>
          <a:ln>
            <a:noFill/>
          </a:ln>
        </p:spPr>
        <p:txBody>
          <a:bodyPr lIns="91425" tIns="91425" rIns="91425" bIns="91425" anchor="t" anchorCtr="0">
            <a:noAutofit/>
          </a:bodyPr>
          <a:lstStyle/>
          <a:p>
            <a:pPr marL="0" lvl="0" indent="0" rtl="0">
              <a:lnSpc>
                <a:spcPct val="80000"/>
              </a:lnSpc>
              <a:spcBef>
                <a:spcPts val="0"/>
              </a:spcBef>
              <a:buNone/>
            </a:pPr>
            <a:r>
              <a:rPr lang="en" sz="1500" dirty="0"/>
              <a:t>We want to involve more faculty in our DL SLO curriculum mapping. </a:t>
            </a:r>
          </a:p>
          <a:p>
            <a:pPr marL="0" lvl="0" indent="0" rtl="0">
              <a:lnSpc>
                <a:spcPct val="80000"/>
              </a:lnSpc>
              <a:spcBef>
                <a:spcPts val="0"/>
              </a:spcBef>
              <a:buNone/>
            </a:pPr>
            <a:r>
              <a:rPr lang="en" sz="1500" dirty="0"/>
              <a:t>We see the need to expand course learning opportunities to increase our student’s digital footprint and provide many choices to showcase work in their </a:t>
            </a:r>
            <a:r>
              <a:rPr lang="en" sz="1500" dirty="0" smtClean="0"/>
              <a:t>e</a:t>
            </a:r>
            <a:r>
              <a:rPr lang="en-US" sz="1500" dirty="0" smtClean="0"/>
              <a:t>.</a:t>
            </a:r>
            <a:r>
              <a:rPr lang="en-US" sz="1500" dirty="0"/>
              <a:t>P</a:t>
            </a:r>
            <a:r>
              <a:rPr lang="en" sz="1500" dirty="0" smtClean="0"/>
              <a:t>ortfolios</a:t>
            </a:r>
            <a:r>
              <a:rPr lang="en" sz="1500" dirty="0"/>
              <a:t>. </a:t>
            </a:r>
          </a:p>
          <a:p>
            <a:pPr marL="0" lvl="0" indent="0" rtl="0">
              <a:lnSpc>
                <a:spcPct val="80000"/>
              </a:lnSpc>
              <a:spcBef>
                <a:spcPts val="0"/>
              </a:spcBef>
              <a:buNone/>
            </a:pPr>
            <a:endParaRPr sz="1500" dirty="0"/>
          </a:p>
          <a:p>
            <a:pPr marL="342900" marR="0" lvl="0" indent="-342900" algn="l" rtl="0">
              <a:spcBef>
                <a:spcPts val="0"/>
              </a:spcBef>
              <a:buClr>
                <a:schemeClr val="dk1"/>
              </a:buClr>
              <a:buSzPct val="100000"/>
              <a:buFont typeface="Arial"/>
              <a:buNone/>
            </a:pPr>
            <a:endParaRPr dirty="0"/>
          </a:p>
        </p:txBody>
      </p:sp>
      <p:pic>
        <p:nvPicPr>
          <p:cNvPr id="190" name="Shape 190"/>
          <p:cNvPicPr preferRelativeResize="0"/>
          <p:nvPr/>
        </p:nvPicPr>
        <p:blipFill>
          <a:blip r:embed="rId3">
            <a:alphaModFix/>
          </a:blip>
          <a:stretch>
            <a:fillRect/>
          </a:stretch>
        </p:blipFill>
        <p:spPr>
          <a:xfrm>
            <a:off x="1737186" y="1145689"/>
            <a:ext cx="1865950" cy="3323999"/>
          </a:xfrm>
          <a:prstGeom prst="rect">
            <a:avLst/>
          </a:prstGeom>
          <a:noFill/>
          <a:ln>
            <a:noFill/>
          </a:ln>
        </p:spPr>
      </p:pic>
      <p:pic>
        <p:nvPicPr>
          <p:cNvPr id="191" name="Shape 191"/>
          <p:cNvPicPr preferRelativeResize="0"/>
          <p:nvPr/>
        </p:nvPicPr>
        <p:blipFill>
          <a:blip r:embed="rId4">
            <a:alphaModFix/>
          </a:blip>
          <a:stretch>
            <a:fillRect/>
          </a:stretch>
        </p:blipFill>
        <p:spPr>
          <a:xfrm>
            <a:off x="4979233" y="1589862"/>
            <a:ext cx="3639474" cy="2352259"/>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954612" y="132279"/>
            <a:ext cx="7234801" cy="4949489"/>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435164" y="754939"/>
            <a:ext cx="7732035" cy="4398660"/>
          </a:xfrm>
          <a:prstGeom prst="rect">
            <a:avLst/>
          </a:prstGeom>
          <a:noFill/>
          <a:ln>
            <a:noFill/>
          </a:ln>
        </p:spPr>
      </p:pic>
      <p:sp>
        <p:nvSpPr>
          <p:cNvPr id="206" name="Shape 206"/>
          <p:cNvSpPr txBox="1">
            <a:spLocks noGrp="1"/>
          </p:cNvSpPr>
          <p:nvPr>
            <p:ph type="title"/>
          </p:nvPr>
        </p:nvSpPr>
        <p:spPr>
          <a:xfrm>
            <a:off x="311702" y="104926"/>
            <a:ext cx="7855497" cy="572700"/>
          </a:xfrm>
          <a:prstGeom prst="rect">
            <a:avLst/>
          </a:prstGeom>
        </p:spPr>
        <p:txBody>
          <a:bodyPr lIns="91425" tIns="91425" rIns="91425" bIns="91425" anchor="t" anchorCtr="0">
            <a:noAutofit/>
          </a:bodyPr>
          <a:lstStyle/>
          <a:p>
            <a:pPr lvl="0">
              <a:spcBef>
                <a:spcPts val="0"/>
              </a:spcBef>
              <a:buNone/>
            </a:pPr>
            <a:r>
              <a:rPr lang="en" dirty="0">
                <a:latin typeface="Iowan Old Style Roman"/>
                <a:cs typeface="Iowan Old Style Roman"/>
              </a:rPr>
              <a:t>Digital Learning Proliferation</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a:noFill/>
          <a:ln>
            <a:noFill/>
          </a:ln>
        </p:spPr>
        <p:txBody>
          <a:bodyPr lIns="91425" tIns="91425" rIns="91425" bIns="91425" anchor="t" anchorCtr="0">
            <a:noAutofit/>
          </a:bodyPr>
          <a:lstStyle/>
          <a:p>
            <a:pPr marL="0" marR="0" lvl="0" indent="0" algn="ctr" rtl="0">
              <a:spcBef>
                <a:spcPts val="0"/>
              </a:spcBef>
              <a:buClr>
                <a:srgbClr val="33715B"/>
              </a:buClr>
              <a:buSzPct val="25000"/>
              <a:buFont typeface="Arial"/>
              <a:buNone/>
            </a:pPr>
            <a:r>
              <a:rPr lang="en" sz="2800" b="0" i="0" u="none" strike="noStrike" cap="none">
                <a:solidFill>
                  <a:srgbClr val="33715B"/>
                </a:solidFill>
                <a:latin typeface="Arial"/>
                <a:ea typeface="Arial"/>
                <a:cs typeface="Arial"/>
                <a:sym typeface="Arial"/>
              </a:rPr>
              <a:t>Level of mastery </a:t>
            </a:r>
            <a:br>
              <a:rPr lang="en" sz="2800" b="0" i="0" u="none" strike="noStrike" cap="none">
                <a:solidFill>
                  <a:srgbClr val="33715B"/>
                </a:solidFill>
                <a:latin typeface="Arial"/>
                <a:ea typeface="Arial"/>
                <a:cs typeface="Arial"/>
                <a:sym typeface="Arial"/>
              </a:rPr>
            </a:br>
            <a:r>
              <a:rPr lang="en" sz="2800" b="0" i="0" u="none" strike="noStrike" cap="none">
                <a:solidFill>
                  <a:srgbClr val="33715B"/>
                </a:solidFill>
                <a:latin typeface="Arial"/>
                <a:ea typeface="Arial"/>
                <a:cs typeface="Arial"/>
                <a:sym typeface="Arial"/>
              </a:rPr>
              <a:t>in assignments, projects, and activities.</a:t>
            </a:r>
          </a:p>
        </p:txBody>
      </p:sp>
      <p:pic>
        <p:nvPicPr>
          <p:cNvPr id="218" name="Shape 218"/>
          <p:cNvPicPr preferRelativeResize="0"/>
          <p:nvPr/>
        </p:nvPicPr>
        <p:blipFill rotWithShape="1">
          <a:blip r:embed="rId3">
            <a:alphaModFix/>
          </a:blip>
          <a:srcRect/>
          <a:stretch/>
        </p:blipFill>
        <p:spPr>
          <a:xfrm>
            <a:off x="1083271" y="1567055"/>
            <a:ext cx="6524534" cy="2781300"/>
          </a:xfrm>
          <a:prstGeom prst="rect">
            <a:avLst/>
          </a:prstGeom>
          <a:noFill/>
          <a:ln>
            <a:noFill/>
          </a:ln>
        </p:spPr>
      </p:pic>
      <p:sp>
        <p:nvSpPr>
          <p:cNvPr id="219" name="Shape 219"/>
          <p:cNvSpPr txBox="1"/>
          <p:nvPr/>
        </p:nvSpPr>
        <p:spPr>
          <a:xfrm>
            <a:off x="1325983" y="4348370"/>
            <a:ext cx="275953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9 courses included in this graph</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479570" y="-53292"/>
            <a:ext cx="7824074" cy="5311138"/>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368552" y="1307200"/>
            <a:ext cx="8520599" cy="2645700"/>
          </a:xfrm>
          <a:prstGeom prst="rect">
            <a:avLst/>
          </a:prstGeom>
          <a:noFill/>
          <a:ln>
            <a:noFill/>
          </a:ln>
        </p:spPr>
        <p:txBody>
          <a:bodyPr lIns="91425" tIns="91425" rIns="91425" bIns="91425" anchor="b" anchorCtr="0">
            <a:noAutofit/>
          </a:bodyPr>
          <a:lstStyle/>
          <a:p>
            <a:pPr marL="0" marR="0" lvl="0" indent="0" algn="l" rtl="0">
              <a:lnSpc>
                <a:spcPct val="150000"/>
              </a:lnSpc>
              <a:spcBef>
                <a:spcPts val="0"/>
              </a:spcBef>
              <a:spcAft>
                <a:spcPts val="0"/>
              </a:spcAft>
              <a:buClr>
                <a:schemeClr val="dk1"/>
              </a:buClr>
              <a:buSzPct val="25000"/>
              <a:buFont typeface="Arial"/>
              <a:buNone/>
            </a:pPr>
            <a:r>
              <a:rPr lang="en" sz="900" b="0" i="0" u="none" strike="noStrike" cap="none">
                <a:solidFill>
                  <a:srgbClr val="33715B"/>
                </a:solidFill>
                <a:highlight>
                  <a:srgbClr val="FFFFFF"/>
                </a:highlight>
                <a:latin typeface="Arial"/>
                <a:ea typeface="Arial"/>
                <a:cs typeface="Arial"/>
                <a:sym typeface="Arial"/>
              </a:rPr>
              <a:t>Keuka College’s institutional vision is to become a leader within higher education in integrating digital learning into the liberal arts. Our Digital Learning at Keuka College (DL@KC) initiative aims to encourage students to think critically about how digital tools and technologies work and the possibilities and limitations of their use in enhancing problem solving and creativity. The initiative was introduced at last year’s conference in presenting examples of faculty experimentation and a preliminary set of student learning outcomes, generated by faculty, was shared.</a:t>
            </a:r>
          </a:p>
          <a:p>
            <a:pPr marL="0" marR="0" lvl="0" indent="0" algn="l" rtl="0">
              <a:lnSpc>
                <a:spcPct val="150000"/>
              </a:lnSpc>
              <a:spcBef>
                <a:spcPts val="0"/>
              </a:spcBef>
              <a:spcAft>
                <a:spcPts val="0"/>
              </a:spcAft>
              <a:buClr>
                <a:schemeClr val="dk1"/>
              </a:buClr>
              <a:buSzPct val="25000"/>
              <a:buFont typeface="Arial"/>
              <a:buNone/>
            </a:pPr>
            <a:r>
              <a:rPr lang="en" sz="900" b="0" i="0" u="none" strike="noStrike" cap="none">
                <a:solidFill>
                  <a:srgbClr val="33715B"/>
                </a:solidFill>
                <a:highlight>
                  <a:srgbClr val="FFFFFF"/>
                </a:highlight>
                <a:latin typeface="Arial"/>
                <a:ea typeface="Arial"/>
                <a:cs typeface="Arial"/>
                <a:sym typeface="Arial"/>
              </a:rPr>
              <a:t>Our journey continues by reflecting on student performance in courses designed with these embedded student outcomes, our methods for evaluating our progress, and what we learned about our students, our courses, and assessments.</a:t>
            </a:r>
          </a:p>
          <a:p>
            <a:pPr marL="0" marR="0" lvl="0" indent="0" algn="l" rtl="0">
              <a:lnSpc>
                <a:spcPct val="150000"/>
              </a:lnSpc>
              <a:spcBef>
                <a:spcPts val="0"/>
              </a:spcBef>
              <a:buClr>
                <a:schemeClr val="dk1"/>
              </a:buClr>
              <a:buSzPct val="25000"/>
              <a:buFont typeface="Arial"/>
              <a:buNone/>
            </a:pPr>
            <a:r>
              <a:rPr lang="en" sz="900" b="0" i="0" u="none" strike="noStrike" cap="none">
                <a:solidFill>
                  <a:srgbClr val="33715B"/>
                </a:solidFill>
                <a:highlight>
                  <a:srgbClr val="FFFFFF"/>
                </a:highlight>
                <a:latin typeface="Arial"/>
                <a:ea typeface="Arial"/>
                <a:cs typeface="Arial"/>
                <a:sym typeface="Arial"/>
              </a:rPr>
              <a:t>In this session, we report our preliminary findings and three aspects of our process. One, we address the technical challenges of automating the process of scoring student progress within Moodle, configuring a scale for skill progression, and factoring in course activities that occur outside of the course management system. Two, we report on the complex activity of aligning indicators across content areas in both required and elective courses, uncovering areas of ambiguity and reaching across disciplines to find commonalities in technology-infused instruction. Third, we detail second order effects of the process of benchmarking our progress, discovering the areas we found that remain unaddressed in individual courses and across programs, and how our work cycles back to inform rubric generation to facilitate outcome assessment and adoption across the curriculum.</a:t>
            </a:r>
          </a:p>
        </p:txBody>
      </p:sp>
      <p:sp>
        <p:nvSpPr>
          <p:cNvPr id="230" name="Shape 230"/>
          <p:cNvSpPr txBox="1">
            <a:spLocks noGrp="1"/>
          </p:cNvSpPr>
          <p:nvPr>
            <p:ph type="subTitle" idx="1"/>
          </p:nvPr>
        </p:nvSpPr>
        <p:spPr>
          <a:xfrm>
            <a:off x="368552" y="4141325"/>
            <a:ext cx="8520599" cy="792600"/>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Clr>
                <a:schemeClr val="dk1"/>
              </a:buClr>
              <a:buSzPct val="25000"/>
              <a:buFont typeface="Arial"/>
              <a:buNone/>
            </a:pPr>
            <a:r>
              <a:rPr lang="en" sz="900" b="0" i="0" u="none" strike="noStrike" cap="none">
                <a:solidFill>
                  <a:schemeClr val="dk1"/>
                </a:solidFill>
                <a:highlight>
                  <a:srgbClr val="FFFFFF"/>
                </a:highlight>
                <a:latin typeface="Arial"/>
                <a:ea typeface="Arial"/>
                <a:cs typeface="Arial"/>
                <a:sym typeface="Arial"/>
              </a:rPr>
              <a:t>Nancy Marksbury, Annie Almekinder, Laurel Hester, Nicholas Koberstein, Douglas Richards </a:t>
            </a:r>
          </a:p>
          <a:p>
            <a:pPr marL="0" marR="0" lvl="0" indent="0" algn="ctr" rtl="0">
              <a:spcBef>
                <a:spcPts val="0"/>
              </a:spcBef>
              <a:buClr>
                <a:schemeClr val="dk1"/>
              </a:buClr>
              <a:buSzPct val="25000"/>
              <a:buFont typeface="Arial"/>
              <a:buNone/>
            </a:pPr>
            <a:r>
              <a:rPr lang="en" sz="900" b="0" i="1" u="none" strike="noStrike" cap="none">
                <a:solidFill>
                  <a:schemeClr val="dk1"/>
                </a:solidFill>
                <a:highlight>
                  <a:srgbClr val="FFFFFF"/>
                </a:highlight>
                <a:latin typeface="Arial"/>
                <a:ea typeface="Arial"/>
                <a:cs typeface="Arial"/>
                <a:sym typeface="Arial"/>
              </a:rPr>
              <a:t>Keuka College</a:t>
            </a:r>
          </a:p>
        </p:txBody>
      </p:sp>
      <p:sp>
        <p:nvSpPr>
          <p:cNvPr id="231" name="Shape 231"/>
          <p:cNvSpPr txBox="1"/>
          <p:nvPr/>
        </p:nvSpPr>
        <p:spPr>
          <a:xfrm>
            <a:off x="615730" y="303125"/>
            <a:ext cx="7748399" cy="634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highlight>
                  <a:srgbClr val="FFFFFF"/>
                </a:highlight>
                <a:latin typeface="Arial"/>
                <a:ea typeface="Arial"/>
                <a:cs typeface="Arial"/>
                <a:sym typeface="Arial"/>
              </a:rPr>
              <a:t>Digital Learning, Blended Courses: The Long and Winding Road of Measuring Outcomes</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l="6591" t="3411" r="4337" b="3884"/>
          <a:stretch/>
        </p:blipFill>
        <p:spPr>
          <a:xfrm>
            <a:off x="5463399" y="1926248"/>
            <a:ext cx="3680601" cy="3175800"/>
          </a:xfrm>
          <a:prstGeom prst="rect">
            <a:avLst/>
          </a:prstGeom>
          <a:noFill/>
          <a:ln>
            <a:noFill/>
          </a:ln>
        </p:spPr>
      </p:pic>
      <p:sp>
        <p:nvSpPr>
          <p:cNvPr id="67" name="Shape 67"/>
          <p:cNvSpPr txBox="1"/>
          <p:nvPr/>
        </p:nvSpPr>
        <p:spPr>
          <a:xfrm>
            <a:off x="482725" y="304325"/>
            <a:ext cx="9495900" cy="1093800"/>
          </a:xfrm>
          <a:prstGeom prst="rect">
            <a:avLst/>
          </a:prstGeom>
          <a:noFill/>
          <a:ln>
            <a:noFill/>
          </a:ln>
        </p:spPr>
        <p:txBody>
          <a:bodyPr lIns="91425" tIns="91425" rIns="91425" bIns="91425" anchor="t" anchorCtr="0">
            <a:noAutofit/>
          </a:bodyPr>
          <a:lstStyle/>
          <a:p>
            <a:pPr lvl="0" rtl="0">
              <a:spcBef>
                <a:spcPts val="0"/>
              </a:spcBef>
              <a:buNone/>
            </a:pPr>
            <a:r>
              <a:rPr lang="en" sz="4400" dirty="0">
                <a:solidFill>
                  <a:srgbClr val="33715B"/>
                </a:solidFill>
                <a:latin typeface="Iowan Old Style Roman"/>
                <a:cs typeface="Iowan Old Style Roman"/>
              </a:rPr>
              <a:t>Digital Learning @Keuka College:</a:t>
            </a:r>
          </a:p>
        </p:txBody>
      </p:sp>
      <p:sp>
        <p:nvSpPr>
          <p:cNvPr id="68" name="Shape 68"/>
          <p:cNvSpPr txBox="1"/>
          <p:nvPr/>
        </p:nvSpPr>
        <p:spPr>
          <a:xfrm>
            <a:off x="482725" y="1283533"/>
            <a:ext cx="4874052" cy="3472026"/>
          </a:xfrm>
          <a:prstGeom prst="rect">
            <a:avLst/>
          </a:prstGeom>
          <a:noFill/>
          <a:ln>
            <a:noFill/>
          </a:ln>
        </p:spPr>
        <p:txBody>
          <a:bodyPr lIns="91425" tIns="91425" rIns="91425" bIns="91425" anchor="t" anchorCtr="0">
            <a:noAutofit/>
          </a:bodyPr>
          <a:lstStyle/>
          <a:p>
            <a:pPr marL="76200" lvl="0" rtl="0">
              <a:spcBef>
                <a:spcPts val="0"/>
              </a:spcBef>
              <a:buClr>
                <a:srgbClr val="33715B"/>
              </a:buClr>
              <a:buSzPct val="100000"/>
            </a:pPr>
            <a:r>
              <a:rPr lang="en" sz="2400" dirty="0" smtClean="0">
                <a:solidFill>
                  <a:srgbClr val="33715B"/>
                </a:solidFill>
                <a:latin typeface="Iowan Old Style Roman"/>
                <a:cs typeface="Iowan Old Style Roman"/>
              </a:rPr>
              <a:t>Creating </a:t>
            </a:r>
            <a:r>
              <a:rPr lang="en" sz="2400" dirty="0">
                <a:solidFill>
                  <a:srgbClr val="33715B"/>
                </a:solidFill>
                <a:latin typeface="Iowan Old Style Roman"/>
                <a:cs typeface="Iowan Old Style Roman"/>
              </a:rPr>
              <a:t>digital thinkers who are critical thinkers</a:t>
            </a:r>
          </a:p>
          <a:p>
            <a:pPr lvl="0" rtl="0">
              <a:spcBef>
                <a:spcPts val="0"/>
              </a:spcBef>
            </a:pPr>
            <a:endParaRPr sz="2400" dirty="0">
              <a:solidFill>
                <a:srgbClr val="33715B"/>
              </a:solidFill>
              <a:latin typeface="Iowan Old Style Roman"/>
              <a:cs typeface="Iowan Old Style Roman"/>
            </a:endParaRPr>
          </a:p>
          <a:p>
            <a:pPr marL="76200" lvl="0" rtl="0">
              <a:spcBef>
                <a:spcPts val="0"/>
              </a:spcBef>
              <a:buClr>
                <a:srgbClr val="33715B"/>
              </a:buClr>
              <a:buSzPct val="100000"/>
            </a:pPr>
            <a:r>
              <a:rPr lang="en" sz="2400" dirty="0">
                <a:solidFill>
                  <a:srgbClr val="33715B"/>
                </a:solidFill>
                <a:latin typeface="Iowan Old Style Roman"/>
                <a:cs typeface="Iowan Old Style Roman"/>
              </a:rPr>
              <a:t>Understanding how digital tools work, their limitations and their possibilities</a:t>
            </a:r>
          </a:p>
          <a:p>
            <a:pPr lvl="0" rtl="0">
              <a:spcBef>
                <a:spcPts val="0"/>
              </a:spcBef>
            </a:pPr>
            <a:endParaRPr sz="2400" dirty="0">
              <a:solidFill>
                <a:srgbClr val="33715B"/>
              </a:solidFill>
              <a:latin typeface="Iowan Old Style Roman"/>
              <a:cs typeface="Iowan Old Style Roman"/>
            </a:endParaRPr>
          </a:p>
          <a:p>
            <a:pPr marL="76200" lvl="0" rtl="0">
              <a:spcBef>
                <a:spcPts val="0"/>
              </a:spcBef>
              <a:buClr>
                <a:srgbClr val="33715B"/>
              </a:buClr>
              <a:buSzPct val="100000"/>
            </a:pPr>
            <a:r>
              <a:rPr lang="en" sz="2400" dirty="0">
                <a:solidFill>
                  <a:srgbClr val="33715B"/>
                </a:solidFill>
                <a:latin typeface="Iowan Old Style Roman"/>
                <a:cs typeface="Iowan Old Style Roman"/>
              </a:rPr>
              <a:t>On campus, online and around the world</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216307" y="445025"/>
            <a:ext cx="3615943" cy="2305178"/>
          </a:xfrm>
          <a:prstGeom prst="rect">
            <a:avLst/>
          </a:prstGeom>
          <a:noFill/>
          <a:ln>
            <a:noFill/>
          </a:ln>
        </p:spPr>
        <p:txBody>
          <a:bodyPr lIns="91425" tIns="91425" rIns="91425" bIns="91425" anchor="t" anchorCtr="0">
            <a:noAutofit/>
          </a:bodyPr>
          <a:lstStyle/>
          <a:p>
            <a:pPr marL="0" marR="0" lvl="0" indent="0" rtl="0">
              <a:spcBef>
                <a:spcPts val="0"/>
              </a:spcBef>
              <a:buClr>
                <a:srgbClr val="33715B"/>
              </a:buClr>
              <a:buSzPct val="25000"/>
              <a:buFont typeface="Arial"/>
              <a:buNone/>
            </a:pPr>
            <a:r>
              <a:rPr lang="en" sz="3600" dirty="0" smtClean="0">
                <a:latin typeface="Iowan Old Style Roman"/>
                <a:cs typeface="Iowan Old Style Roman"/>
              </a:rPr>
              <a:t>DL@KC </a:t>
            </a:r>
            <a:r>
              <a:rPr lang="en-US" sz="3600" dirty="0" smtClean="0">
                <a:latin typeface="Iowan Old Style Roman"/>
                <a:cs typeface="Iowan Old Style Roman"/>
              </a:rPr>
              <a:t/>
            </a:r>
            <a:br>
              <a:rPr lang="en-US" sz="3600" dirty="0" smtClean="0">
                <a:latin typeface="Iowan Old Style Roman"/>
                <a:cs typeface="Iowan Old Style Roman"/>
              </a:rPr>
            </a:br>
            <a:r>
              <a:rPr lang="en" sz="2800" dirty="0" smtClean="0">
                <a:latin typeface="Iowan Old Style Roman"/>
                <a:cs typeface="Iowan Old Style Roman"/>
              </a:rPr>
              <a:t>Student Learning Outcomes </a:t>
            </a:r>
            <a:r>
              <a:rPr lang="en-US" sz="2800" dirty="0" smtClean="0">
                <a:latin typeface="Iowan Old Style Roman"/>
                <a:cs typeface="Iowan Old Style Roman"/>
              </a:rPr>
              <a:t/>
            </a:r>
            <a:br>
              <a:rPr lang="en-US" sz="2800" dirty="0" smtClean="0">
                <a:latin typeface="Iowan Old Style Roman"/>
                <a:cs typeface="Iowan Old Style Roman"/>
              </a:rPr>
            </a:br>
            <a:r>
              <a:rPr lang="en" sz="3200" dirty="0" smtClean="0">
                <a:latin typeface="Iowan Old Style Roman"/>
                <a:cs typeface="Iowan Old Style Roman"/>
              </a:rPr>
              <a:t>v.1.0</a:t>
            </a:r>
            <a:r>
              <a:rPr lang="en" sz="3200" b="0" i="0" u="none" strike="noStrike" cap="none" dirty="0" smtClean="0">
                <a:solidFill>
                  <a:srgbClr val="33715B"/>
                </a:solidFill>
                <a:latin typeface="Iowan Old Style Roman"/>
                <a:cs typeface="Iowan Old Style Roman"/>
                <a:sym typeface="Arial"/>
              </a:rPr>
              <a:t> </a:t>
            </a:r>
            <a:endParaRPr lang="en" sz="3200" b="0" i="0" u="none" strike="noStrike" cap="none" dirty="0">
              <a:solidFill>
                <a:srgbClr val="33715B"/>
              </a:solidFill>
              <a:latin typeface="Iowan Old Style Roman"/>
              <a:cs typeface="Iowan Old Style Roman"/>
              <a:sym typeface="Arial"/>
            </a:endParaRPr>
          </a:p>
          <a:p>
            <a:pPr marL="0" marR="0" lvl="0" indent="0" algn="ctr" rtl="0">
              <a:spcBef>
                <a:spcPts val="0"/>
              </a:spcBef>
              <a:buClr>
                <a:srgbClr val="33715B"/>
              </a:buClr>
              <a:buSzPct val="25000"/>
              <a:buFont typeface="Arial"/>
              <a:buNone/>
            </a:pPr>
            <a:endParaRPr sz="2800" dirty="0"/>
          </a:p>
        </p:txBody>
      </p:sp>
      <p:pic>
        <p:nvPicPr>
          <p:cNvPr id="74" name="Shape 74"/>
          <p:cNvPicPr preferRelativeResize="0"/>
          <p:nvPr/>
        </p:nvPicPr>
        <p:blipFill>
          <a:blip r:embed="rId3">
            <a:alphaModFix/>
          </a:blip>
          <a:stretch>
            <a:fillRect/>
          </a:stretch>
        </p:blipFill>
        <p:spPr>
          <a:xfrm>
            <a:off x="-8" y="15"/>
            <a:ext cx="5216315" cy="5143499"/>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0" y="72602"/>
            <a:ext cx="4376672" cy="691344"/>
          </a:xfrm>
          <a:prstGeom prst="rect">
            <a:avLst/>
          </a:prstGeom>
          <a:noFill/>
          <a:ln>
            <a:noFill/>
          </a:ln>
        </p:spPr>
        <p:txBody>
          <a:bodyPr lIns="91425" tIns="91425" rIns="91425" bIns="91425" anchor="t" anchorCtr="0">
            <a:noAutofit/>
          </a:bodyPr>
          <a:lstStyle/>
          <a:p>
            <a:pPr marL="0" marR="0" lvl="0" indent="0" algn="ctr" rtl="0">
              <a:spcBef>
                <a:spcPts val="0"/>
              </a:spcBef>
              <a:buClr>
                <a:srgbClr val="33715B"/>
              </a:buClr>
              <a:buSzPct val="25000"/>
              <a:buFont typeface="Arial"/>
              <a:buNone/>
            </a:pPr>
            <a:r>
              <a:rPr lang="en" sz="3200" dirty="0">
                <a:latin typeface="Iowan Old Style Roman"/>
                <a:cs typeface="Iowan Old Style Roman"/>
              </a:rPr>
              <a:t>A year later ...</a:t>
            </a:r>
            <a:r>
              <a:rPr lang="en" sz="3200" b="0" i="0" u="none" strike="noStrike" cap="none" dirty="0">
                <a:solidFill>
                  <a:srgbClr val="33715B"/>
                </a:solidFill>
                <a:latin typeface="Iowan Old Style Roman"/>
                <a:cs typeface="Iowan Old Style Roman"/>
                <a:sym typeface="Arial"/>
              </a:rPr>
              <a:t/>
            </a:r>
            <a:br>
              <a:rPr lang="en" sz="3200" b="0" i="0" u="none" strike="noStrike" cap="none" dirty="0">
                <a:solidFill>
                  <a:srgbClr val="33715B"/>
                </a:solidFill>
                <a:latin typeface="Iowan Old Style Roman"/>
                <a:cs typeface="Iowan Old Style Roman"/>
                <a:sym typeface="Arial"/>
              </a:rPr>
            </a:br>
            <a:endParaRPr lang="en" sz="3200" b="0" i="0" u="none" strike="noStrike" cap="none" dirty="0">
              <a:solidFill>
                <a:srgbClr val="33715B"/>
              </a:solidFill>
              <a:latin typeface="Iowan Old Style Roman"/>
              <a:cs typeface="Iowan Old Style Roman"/>
              <a:sym typeface="Arial"/>
            </a:endParaRPr>
          </a:p>
        </p:txBody>
      </p:sp>
      <p:graphicFrame>
        <p:nvGraphicFramePr>
          <p:cNvPr id="8" name="Shape 80"/>
          <p:cNvGraphicFramePr/>
          <p:nvPr>
            <p:extLst>
              <p:ext uri="{D42A27DB-BD31-4B8C-83A1-F6EECF244321}">
                <p14:modId xmlns:p14="http://schemas.microsoft.com/office/powerpoint/2010/main" val="3878960037"/>
              </p:ext>
            </p:extLst>
          </p:nvPr>
        </p:nvGraphicFramePr>
        <p:xfrm>
          <a:off x="210070" y="763946"/>
          <a:ext cx="8803830" cy="4144401"/>
        </p:xfrm>
        <a:graphic>
          <a:graphicData uri="http://schemas.openxmlformats.org/drawingml/2006/table">
            <a:tbl>
              <a:tblPr>
                <a:noFill/>
              </a:tblPr>
              <a:tblGrid>
                <a:gridCol w="2052954"/>
                <a:gridCol w="2348961"/>
                <a:gridCol w="2043405"/>
                <a:gridCol w="2358510"/>
              </a:tblGrid>
              <a:tr h="917806">
                <a:tc>
                  <a:txBody>
                    <a:bodyPr/>
                    <a:lstStyle/>
                    <a:p>
                      <a:pPr lvl="0" algn="ctr" rtl="0">
                        <a:lnSpc>
                          <a:spcPct val="100000"/>
                        </a:lnSpc>
                        <a:spcBef>
                          <a:spcPts val="0"/>
                        </a:spcBef>
                        <a:buNone/>
                      </a:pPr>
                      <a:r>
                        <a:rPr lang="en" sz="2400" dirty="0" smtClean="0">
                          <a:latin typeface="Iowan Old Style Roman"/>
                          <a:cs typeface="Iowan Old Style Roman"/>
                        </a:rPr>
                        <a:t>Additive</a:t>
                      </a:r>
                      <a:endParaRPr lang="en" sz="2400" dirty="0">
                        <a:latin typeface="Iowan Old Style Roman"/>
                        <a:cs typeface="Iowan Old Style Roman"/>
                      </a:endParaRPr>
                    </a:p>
                  </a:txBody>
                  <a:tcPr marL="91425" marR="91425" marT="91425" marB="91425" anchor="ctr">
                    <a:solidFill>
                      <a:srgbClr val="93C47D"/>
                    </a:solidFill>
                  </a:tcPr>
                </a:tc>
                <a:tc>
                  <a:txBody>
                    <a:bodyPr/>
                    <a:lstStyle/>
                    <a:p>
                      <a:pPr lvl="0" algn="ctr" rtl="0">
                        <a:lnSpc>
                          <a:spcPct val="100000"/>
                        </a:lnSpc>
                        <a:spcBef>
                          <a:spcPts val="0"/>
                        </a:spcBef>
                        <a:buNone/>
                      </a:pPr>
                      <a:r>
                        <a:rPr lang="en" sz="2400" dirty="0" smtClean="0">
                          <a:latin typeface="Iowan Old Style Roman"/>
                          <a:cs typeface="Iowan Old Style Roman"/>
                        </a:rPr>
                        <a:t>Integrative</a:t>
                      </a:r>
                      <a:endParaRPr lang="en" sz="2400" dirty="0">
                        <a:latin typeface="Iowan Old Style Roman"/>
                        <a:cs typeface="Iowan Old Style Roman"/>
                      </a:endParaRPr>
                    </a:p>
                  </a:txBody>
                  <a:tcPr marL="91425" marR="91425" marT="91425" marB="91425" anchor="ctr">
                    <a:solidFill>
                      <a:srgbClr val="93C47D"/>
                    </a:solidFill>
                  </a:tcPr>
                </a:tc>
                <a:tc>
                  <a:txBody>
                    <a:bodyPr/>
                    <a:lstStyle/>
                    <a:p>
                      <a:pPr lvl="0" algn="ctr" rtl="0">
                        <a:lnSpc>
                          <a:spcPct val="100000"/>
                        </a:lnSpc>
                        <a:spcBef>
                          <a:spcPts val="0"/>
                        </a:spcBef>
                        <a:buNone/>
                      </a:pPr>
                      <a:r>
                        <a:rPr lang="en" sz="2400" dirty="0">
                          <a:latin typeface="Iowan Old Style Roman"/>
                          <a:cs typeface="Iowan Old Style Roman"/>
                        </a:rPr>
                        <a:t>Elbow Grease</a:t>
                      </a:r>
                    </a:p>
                  </a:txBody>
                  <a:tcPr marL="91425" marR="91425" marT="91425" marB="91425" anchor="ctr">
                    <a:solidFill>
                      <a:srgbClr val="93C47D"/>
                    </a:solidFill>
                  </a:tcPr>
                </a:tc>
                <a:tc>
                  <a:txBody>
                    <a:bodyPr/>
                    <a:lstStyle/>
                    <a:p>
                      <a:pPr lvl="0" algn="ctr" rtl="0">
                        <a:lnSpc>
                          <a:spcPct val="100000"/>
                        </a:lnSpc>
                        <a:spcBef>
                          <a:spcPts val="0"/>
                        </a:spcBef>
                        <a:buNone/>
                      </a:pPr>
                      <a:r>
                        <a:rPr lang="en" sz="2400" dirty="0" smtClean="0">
                          <a:latin typeface="Iowan Old Style Roman"/>
                          <a:cs typeface="Iowan Old Style Roman"/>
                        </a:rPr>
                        <a:t>Outcomes</a:t>
                      </a:r>
                      <a:endParaRPr lang="en" sz="2400" dirty="0">
                        <a:latin typeface="Iowan Old Style Roman"/>
                        <a:cs typeface="Iowan Old Style Roman"/>
                      </a:endParaRPr>
                    </a:p>
                  </a:txBody>
                  <a:tcPr marL="91425" marR="91425" marT="91425" marB="91425" anchor="ctr">
                    <a:solidFill>
                      <a:srgbClr val="93C47D"/>
                    </a:solidFill>
                  </a:tcPr>
                </a:tc>
              </a:tr>
              <a:tr h="1526949">
                <a:tc rowSpan="3">
                  <a:txBody>
                    <a:bodyPr/>
                    <a:lstStyle/>
                    <a:p>
                      <a:pPr lvl="0" algn="ctr" rtl="0">
                        <a:lnSpc>
                          <a:spcPct val="100000"/>
                        </a:lnSpc>
                        <a:spcBef>
                          <a:spcPts val="0"/>
                        </a:spcBef>
                        <a:buNone/>
                      </a:pPr>
                      <a:r>
                        <a:rPr lang="en" sz="1800" dirty="0">
                          <a:latin typeface="Iowan Old Style Roman"/>
                          <a:cs typeface="Iowan Old Style Roman"/>
                        </a:rPr>
                        <a:t>Digital Studies Minor </a:t>
                      </a:r>
                    </a:p>
                    <a:p>
                      <a:pPr lvl="0" algn="ctr" rtl="0">
                        <a:lnSpc>
                          <a:spcPct val="100000"/>
                        </a:lnSpc>
                        <a:spcBef>
                          <a:spcPts val="0"/>
                        </a:spcBef>
                        <a:buNone/>
                      </a:pPr>
                      <a:endParaRPr sz="1800" dirty="0">
                        <a:latin typeface="Iowan Old Style Roman"/>
                        <a:cs typeface="Iowan Old Style Roman"/>
                      </a:endParaRPr>
                    </a:p>
                    <a:p>
                      <a:pPr lvl="0" algn="ctr">
                        <a:lnSpc>
                          <a:spcPct val="100000"/>
                        </a:lnSpc>
                        <a:spcBef>
                          <a:spcPts val="0"/>
                        </a:spcBef>
                        <a:buNone/>
                      </a:pPr>
                      <a:r>
                        <a:rPr lang="en" sz="1800" dirty="0">
                          <a:latin typeface="Iowan Old Style Roman"/>
                          <a:cs typeface="Iowan Old Style Roman"/>
                        </a:rPr>
                        <a:t>e.Portfolio “requirement”</a:t>
                      </a:r>
                    </a:p>
                    <a:p>
                      <a:pPr lvl="0" algn="ctr">
                        <a:lnSpc>
                          <a:spcPct val="100000"/>
                        </a:lnSpc>
                        <a:spcBef>
                          <a:spcPts val="0"/>
                        </a:spcBef>
                        <a:buNone/>
                      </a:pPr>
                      <a:endParaRPr sz="1800" dirty="0">
                        <a:latin typeface="Iowan Old Style Roman"/>
                        <a:cs typeface="Iowan Old Style Roman"/>
                      </a:endParaRPr>
                    </a:p>
                    <a:p>
                      <a:pPr lvl="0" algn="ctr" rtl="0">
                        <a:lnSpc>
                          <a:spcPct val="100000"/>
                        </a:lnSpc>
                        <a:spcBef>
                          <a:spcPts val="0"/>
                        </a:spcBef>
                        <a:buNone/>
                      </a:pPr>
                      <a:r>
                        <a:rPr lang="en" sz="1800" dirty="0">
                          <a:latin typeface="Iowan Old Style Roman"/>
                          <a:cs typeface="Iowan Old Style Roman"/>
                        </a:rPr>
                        <a:t>Self-guided Information Literacy course</a:t>
                      </a:r>
                    </a:p>
                  </a:txBody>
                  <a:tcPr marL="91425" marR="91425" marT="91425" marB="91425" anchor="ctr">
                    <a:solidFill>
                      <a:srgbClr val="D9EAD3"/>
                    </a:solidFill>
                  </a:tcPr>
                </a:tc>
                <a:tc>
                  <a:txBody>
                    <a:bodyPr/>
                    <a:lstStyle/>
                    <a:p>
                      <a:pPr lvl="0" algn="ctr">
                        <a:lnSpc>
                          <a:spcPct val="100000"/>
                        </a:lnSpc>
                        <a:spcBef>
                          <a:spcPts val="0"/>
                        </a:spcBef>
                        <a:buNone/>
                      </a:pPr>
                      <a:r>
                        <a:rPr lang="en" sz="1800">
                          <a:latin typeface="Iowan Old Style Roman"/>
                          <a:cs typeface="Iowan Old Style Roman"/>
                        </a:rPr>
                        <a:t>Digital Learning @Keuka College </a:t>
                      </a:r>
                    </a:p>
                    <a:p>
                      <a:pPr lvl="0" algn="ctr" rtl="0">
                        <a:lnSpc>
                          <a:spcPct val="100000"/>
                        </a:lnSpc>
                        <a:spcBef>
                          <a:spcPts val="0"/>
                        </a:spcBef>
                        <a:buNone/>
                      </a:pPr>
                      <a:r>
                        <a:rPr lang="en" sz="1800">
                          <a:latin typeface="Iowan Old Style Roman"/>
                          <a:cs typeface="Iowan Old Style Roman"/>
                        </a:rPr>
                        <a:t>ad hoc faculty working group</a:t>
                      </a:r>
                    </a:p>
                  </a:txBody>
                  <a:tcPr marL="91425" marR="91425" marT="91425" marB="91425" anchor="ctr">
                    <a:lnB w="9525" cap="flat" cmpd="sng">
                      <a:solidFill>
                        <a:srgbClr val="9E9E9E">
                          <a:alpha val="0"/>
                        </a:srgbClr>
                      </a:solidFill>
                      <a:prstDash val="solid"/>
                      <a:round/>
                      <a:headEnd type="none" w="med" len="med"/>
                      <a:tailEnd type="none" w="med" len="med"/>
                    </a:lnB>
                    <a:solidFill>
                      <a:srgbClr val="D9EAD3"/>
                    </a:solidFill>
                  </a:tcPr>
                </a:tc>
                <a:tc rowSpan="3">
                  <a:txBody>
                    <a:bodyPr/>
                    <a:lstStyle/>
                    <a:p>
                      <a:pPr lvl="0" algn="ctr">
                        <a:lnSpc>
                          <a:spcPct val="100000"/>
                        </a:lnSpc>
                        <a:spcBef>
                          <a:spcPts val="0"/>
                        </a:spcBef>
                        <a:buNone/>
                      </a:pPr>
                      <a:r>
                        <a:rPr lang="en" sz="1800" dirty="0">
                          <a:latin typeface="Iowan Old Style Roman"/>
                          <a:cs typeface="Iowan Old Style Roman"/>
                        </a:rPr>
                        <a:t>DL Week 2015, 2016</a:t>
                      </a:r>
                    </a:p>
                    <a:p>
                      <a:pPr lvl="0" algn="ctr" rtl="0">
                        <a:lnSpc>
                          <a:spcPct val="100000"/>
                        </a:lnSpc>
                        <a:spcBef>
                          <a:spcPts val="0"/>
                        </a:spcBef>
                        <a:buNone/>
                      </a:pPr>
                      <a:endParaRPr sz="1800" dirty="0">
                        <a:latin typeface="Iowan Old Style Roman"/>
                        <a:cs typeface="Iowan Old Style Roman"/>
                      </a:endParaRPr>
                    </a:p>
                    <a:p>
                      <a:pPr lvl="0" algn="ctr">
                        <a:lnSpc>
                          <a:spcPct val="100000"/>
                        </a:lnSpc>
                        <a:spcBef>
                          <a:spcPts val="0"/>
                        </a:spcBef>
                        <a:buNone/>
                      </a:pPr>
                      <a:r>
                        <a:rPr lang="en" sz="1800" dirty="0">
                          <a:latin typeface="Iowan Old Style Roman"/>
                          <a:cs typeface="Iowan Old Style Roman"/>
                        </a:rPr>
                        <a:t>DL Seminar </a:t>
                      </a:r>
                    </a:p>
                    <a:p>
                      <a:pPr lvl="0" algn="ctr">
                        <a:lnSpc>
                          <a:spcPct val="100000"/>
                        </a:lnSpc>
                        <a:spcBef>
                          <a:spcPts val="0"/>
                        </a:spcBef>
                        <a:buNone/>
                      </a:pPr>
                      <a:r>
                        <a:rPr lang="en" sz="1800" dirty="0">
                          <a:latin typeface="Iowan Old Style Roman"/>
                          <a:cs typeface="Iowan Old Style Roman"/>
                        </a:rPr>
                        <a:t>Series</a:t>
                      </a:r>
                    </a:p>
                    <a:p>
                      <a:pPr lvl="0" algn="ctr">
                        <a:lnSpc>
                          <a:spcPct val="100000"/>
                        </a:lnSpc>
                        <a:spcBef>
                          <a:spcPts val="0"/>
                        </a:spcBef>
                        <a:buNone/>
                      </a:pPr>
                      <a:endParaRPr sz="1800" dirty="0">
                        <a:latin typeface="Iowan Old Style Roman"/>
                        <a:cs typeface="Iowan Old Style Roman"/>
                      </a:endParaRPr>
                    </a:p>
                    <a:p>
                      <a:pPr lvl="0" algn="ctr" rtl="0">
                        <a:lnSpc>
                          <a:spcPct val="100000"/>
                        </a:lnSpc>
                        <a:spcBef>
                          <a:spcPts val="0"/>
                        </a:spcBef>
                        <a:buNone/>
                      </a:pPr>
                      <a:endParaRPr sz="1800" dirty="0">
                        <a:latin typeface="Iowan Old Style Roman"/>
                        <a:cs typeface="Iowan Old Style Roman"/>
                      </a:endParaRPr>
                    </a:p>
                  </a:txBody>
                  <a:tcPr marL="91425" marR="91425" marT="91425" marB="91425" anchor="ctr">
                    <a:solidFill>
                      <a:srgbClr val="D9EAD3"/>
                    </a:solidFill>
                  </a:tcPr>
                </a:tc>
                <a:tc rowSpan="3">
                  <a:txBody>
                    <a:bodyPr/>
                    <a:lstStyle/>
                    <a:p>
                      <a:pPr lvl="0" algn="ctr">
                        <a:lnSpc>
                          <a:spcPct val="100000"/>
                        </a:lnSpc>
                        <a:spcBef>
                          <a:spcPts val="0"/>
                        </a:spcBef>
                        <a:buNone/>
                      </a:pPr>
                      <a:r>
                        <a:rPr lang="en" sz="1800">
                          <a:latin typeface="Iowan Old Style Roman"/>
                          <a:cs typeface="Iowan Old Style Roman"/>
                        </a:rPr>
                        <a:t>~Increasing enrollment</a:t>
                      </a:r>
                    </a:p>
                    <a:p>
                      <a:pPr lvl="0" algn="ctr" rtl="0">
                        <a:lnSpc>
                          <a:spcPct val="100000"/>
                        </a:lnSpc>
                        <a:spcBef>
                          <a:spcPts val="0"/>
                        </a:spcBef>
                        <a:buNone/>
                      </a:pPr>
                      <a:endParaRPr sz="1800">
                        <a:latin typeface="Iowan Old Style Roman"/>
                        <a:cs typeface="Iowan Old Style Roman"/>
                      </a:endParaRPr>
                    </a:p>
                    <a:p>
                      <a:pPr lvl="0" algn="ctr">
                        <a:lnSpc>
                          <a:spcPct val="100000"/>
                        </a:lnSpc>
                        <a:spcBef>
                          <a:spcPts val="0"/>
                        </a:spcBef>
                        <a:buNone/>
                      </a:pPr>
                      <a:r>
                        <a:rPr lang="en" sz="1800">
                          <a:latin typeface="Iowan Old Style Roman"/>
                          <a:cs typeface="Iowan Old Style Roman"/>
                        </a:rPr>
                        <a:t>~Growing faculty engagement</a:t>
                      </a:r>
                    </a:p>
                    <a:p>
                      <a:pPr lvl="0" algn="ctr">
                        <a:lnSpc>
                          <a:spcPct val="100000"/>
                        </a:lnSpc>
                        <a:spcBef>
                          <a:spcPts val="0"/>
                        </a:spcBef>
                        <a:buNone/>
                      </a:pPr>
                      <a:endParaRPr sz="1800">
                        <a:latin typeface="Iowan Old Style Roman"/>
                        <a:cs typeface="Iowan Old Style Roman"/>
                      </a:endParaRPr>
                    </a:p>
                    <a:p>
                      <a:pPr lvl="0" algn="ctr" rtl="0">
                        <a:lnSpc>
                          <a:spcPct val="100000"/>
                        </a:lnSpc>
                        <a:spcBef>
                          <a:spcPts val="0"/>
                        </a:spcBef>
                        <a:buNone/>
                      </a:pPr>
                      <a:endParaRPr sz="1800">
                        <a:latin typeface="Iowan Old Style Roman"/>
                        <a:cs typeface="Iowan Old Style Roman"/>
                      </a:endParaRPr>
                    </a:p>
                  </a:txBody>
                  <a:tcPr marL="91425" marR="91425" marT="91425" marB="91425" anchor="ctr">
                    <a:solidFill>
                      <a:srgbClr val="D9EAD3"/>
                    </a:solidFill>
                  </a:tcPr>
                </a:tc>
              </a:tr>
              <a:tr h="872527">
                <a:tc vMerge="1">
                  <a:txBody>
                    <a:bodyPr/>
                    <a:lstStyle/>
                    <a:p>
                      <a:endParaRPr lang="en-US"/>
                    </a:p>
                  </a:txBody>
                  <a:tcPr/>
                </a:tc>
                <a:tc>
                  <a:txBody>
                    <a:bodyPr/>
                    <a:lstStyle/>
                    <a:p>
                      <a:pPr lvl="0" algn="ctr" rtl="0">
                        <a:lnSpc>
                          <a:spcPct val="100000"/>
                        </a:lnSpc>
                        <a:spcBef>
                          <a:spcPts val="0"/>
                        </a:spcBef>
                        <a:buNone/>
                      </a:pPr>
                      <a:r>
                        <a:rPr lang="en" sz="1800">
                          <a:latin typeface="Iowan Old Style Roman"/>
                          <a:cs typeface="Iowan Old Style Roman"/>
                        </a:rPr>
                        <a:t>Technology Learning Mentors</a:t>
                      </a:r>
                    </a:p>
                  </a:txBody>
                  <a:tcPr marL="91425" marR="91425" marT="91425" marB="91425" anchor="ct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rgbClr val="D9EAD3"/>
                    </a:solidFill>
                  </a:tcPr>
                </a:tc>
                <a:tc vMerge="1">
                  <a:txBody>
                    <a:bodyPr/>
                    <a:lstStyle/>
                    <a:p>
                      <a:endParaRPr lang="en-US"/>
                    </a:p>
                  </a:txBody>
                  <a:tcPr/>
                </a:tc>
                <a:tc vMerge="1">
                  <a:txBody>
                    <a:bodyPr/>
                    <a:lstStyle/>
                    <a:p>
                      <a:endParaRPr lang="en-US"/>
                    </a:p>
                  </a:txBody>
                  <a:tcPr/>
                </a:tc>
              </a:tr>
              <a:tr h="827119">
                <a:tc vMerge="1">
                  <a:txBody>
                    <a:bodyPr/>
                    <a:lstStyle/>
                    <a:p>
                      <a:endParaRPr lang="en-US"/>
                    </a:p>
                  </a:txBody>
                  <a:tcPr/>
                </a:tc>
                <a:tc>
                  <a:txBody>
                    <a:bodyPr/>
                    <a:lstStyle/>
                    <a:p>
                      <a:pPr lvl="0" algn="ctr" rtl="0">
                        <a:lnSpc>
                          <a:spcPct val="100000"/>
                        </a:lnSpc>
                        <a:spcBef>
                          <a:spcPts val="0"/>
                        </a:spcBef>
                        <a:buNone/>
                      </a:pPr>
                      <a:r>
                        <a:rPr lang="en" sz="1800" dirty="0">
                          <a:latin typeface="Iowan Old Style Roman"/>
                          <a:cs typeface="Iowan Old Style Roman"/>
                        </a:rPr>
                        <a:t>Digital Action Groups</a:t>
                      </a:r>
                    </a:p>
                  </a:txBody>
                  <a:tcPr marL="91425" marR="91425" marT="91425" marB="91425" anchor="ctr">
                    <a:lnT w="9525" cap="flat" cmpd="sng">
                      <a:solidFill>
                        <a:srgbClr val="9E9E9E">
                          <a:alpha val="0"/>
                        </a:srgbClr>
                      </a:solidFill>
                      <a:prstDash val="solid"/>
                      <a:round/>
                      <a:headEnd type="none" w="med" len="med"/>
                      <a:tailEnd type="none" w="med" len="med"/>
                    </a:lnT>
                    <a:solidFill>
                      <a:srgbClr val="D9EAD3"/>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127799"/>
            <a:ext cx="8520600" cy="889800"/>
          </a:xfrm>
          <a:prstGeom prst="rect">
            <a:avLst/>
          </a:prstGeom>
        </p:spPr>
        <p:txBody>
          <a:bodyPr lIns="91425" tIns="91425" rIns="91425" bIns="91425" anchor="t" anchorCtr="0">
            <a:noAutofit/>
          </a:bodyPr>
          <a:lstStyle/>
          <a:p>
            <a:pPr lvl="0" rtl="0">
              <a:spcBef>
                <a:spcPts val="0"/>
              </a:spcBef>
              <a:buNone/>
            </a:pPr>
            <a:r>
              <a:rPr lang="en">
                <a:latin typeface="Iowan Old Style Roman"/>
                <a:cs typeface="Iowan Old Style Roman"/>
              </a:rPr>
              <a:t>Digital Studies Minor</a:t>
            </a:r>
          </a:p>
        </p:txBody>
      </p:sp>
      <p:sp>
        <p:nvSpPr>
          <p:cNvPr id="95" name="Shape 95"/>
          <p:cNvSpPr txBox="1">
            <a:spLocks noGrp="1"/>
          </p:cNvSpPr>
          <p:nvPr>
            <p:ph type="body" idx="1"/>
          </p:nvPr>
        </p:nvSpPr>
        <p:spPr>
          <a:xfrm>
            <a:off x="1398550" y="1214950"/>
            <a:ext cx="7235100" cy="3468300"/>
          </a:xfrm>
          <a:prstGeom prst="rect">
            <a:avLst/>
          </a:prstGeom>
        </p:spPr>
        <p:txBody>
          <a:bodyPr lIns="91425" tIns="91425" rIns="91425" bIns="91425" anchor="t" anchorCtr="0">
            <a:noAutofit/>
          </a:bodyPr>
          <a:lstStyle/>
          <a:p>
            <a:pPr marL="0" lvl="0" indent="0">
              <a:spcBef>
                <a:spcPts val="0"/>
              </a:spcBef>
              <a:buNone/>
            </a:pPr>
            <a:r>
              <a:rPr lang="en" sz="1800" dirty="0">
                <a:solidFill>
                  <a:srgbClr val="262626"/>
                </a:solidFill>
                <a:latin typeface="Iowan Old Style Roman"/>
                <a:cs typeface="Iowan Old Style Roman"/>
              </a:rPr>
              <a:t>Understanding Digital Communication</a:t>
            </a:r>
          </a:p>
          <a:p>
            <a:pPr marL="0" lvl="0" indent="0">
              <a:spcBef>
                <a:spcPts val="0"/>
              </a:spcBef>
              <a:buNone/>
            </a:pPr>
            <a:endParaRPr sz="1800" dirty="0">
              <a:solidFill>
                <a:srgbClr val="262626"/>
              </a:solidFill>
              <a:latin typeface="Iowan Old Style Roman"/>
              <a:cs typeface="Iowan Old Style Roman"/>
            </a:endParaRPr>
          </a:p>
          <a:p>
            <a:pPr marL="0" lvl="0" indent="0">
              <a:spcBef>
                <a:spcPts val="0"/>
              </a:spcBef>
              <a:buNone/>
            </a:pPr>
            <a:r>
              <a:rPr lang="en" sz="1800" dirty="0">
                <a:solidFill>
                  <a:srgbClr val="262626"/>
                </a:solidFill>
                <a:latin typeface="Iowan Old Style Roman"/>
                <a:cs typeface="Iowan Old Style Roman"/>
              </a:rPr>
              <a:t>Introduction to Digital Thinking</a:t>
            </a:r>
          </a:p>
          <a:p>
            <a:pPr marL="0" lvl="0" indent="0">
              <a:spcBef>
                <a:spcPts val="0"/>
              </a:spcBef>
              <a:buNone/>
            </a:pPr>
            <a:endParaRPr sz="1800" dirty="0">
              <a:solidFill>
                <a:srgbClr val="262626"/>
              </a:solidFill>
              <a:latin typeface="Iowan Old Style Roman"/>
              <a:cs typeface="Iowan Old Style Roman"/>
            </a:endParaRPr>
          </a:p>
          <a:p>
            <a:pPr marL="0" lvl="0" indent="0">
              <a:spcBef>
                <a:spcPts val="0"/>
              </a:spcBef>
              <a:buNone/>
            </a:pPr>
            <a:r>
              <a:rPr lang="en" sz="1800" dirty="0">
                <a:solidFill>
                  <a:srgbClr val="262626"/>
                </a:solidFill>
                <a:latin typeface="Iowan Old Style Roman"/>
                <a:cs typeface="Iowan Old Style Roman"/>
              </a:rPr>
              <a:t>Fundamentals of Code &amp; Digital Thinking</a:t>
            </a:r>
          </a:p>
          <a:p>
            <a:pPr marL="0" lvl="0" indent="0">
              <a:spcBef>
                <a:spcPts val="0"/>
              </a:spcBef>
              <a:buNone/>
            </a:pPr>
            <a:endParaRPr sz="1800" dirty="0">
              <a:solidFill>
                <a:srgbClr val="262626"/>
              </a:solidFill>
              <a:latin typeface="Iowan Old Style Roman"/>
              <a:cs typeface="Iowan Old Style Roman"/>
            </a:endParaRPr>
          </a:p>
          <a:p>
            <a:pPr marL="0" lvl="0" indent="0">
              <a:spcBef>
                <a:spcPts val="0"/>
              </a:spcBef>
              <a:buNone/>
            </a:pPr>
            <a:r>
              <a:rPr lang="en" sz="1800" dirty="0">
                <a:solidFill>
                  <a:srgbClr val="262626"/>
                </a:solidFill>
                <a:latin typeface="Iowan Old Style Roman"/>
                <a:cs typeface="Iowan Old Style Roman"/>
              </a:rPr>
              <a:t>Digital Storytelling</a:t>
            </a:r>
          </a:p>
          <a:p>
            <a:pPr marL="0" lvl="0" indent="0">
              <a:spcBef>
                <a:spcPts val="0"/>
              </a:spcBef>
              <a:buNone/>
            </a:pPr>
            <a:endParaRPr sz="1800" dirty="0">
              <a:solidFill>
                <a:srgbClr val="262626"/>
              </a:solidFill>
              <a:latin typeface="Iowan Old Style Roman"/>
              <a:cs typeface="Iowan Old Style Roman"/>
            </a:endParaRPr>
          </a:p>
          <a:p>
            <a:pPr marL="0" lvl="0" indent="0">
              <a:spcBef>
                <a:spcPts val="0"/>
              </a:spcBef>
              <a:buNone/>
            </a:pPr>
            <a:r>
              <a:rPr lang="en" sz="1800" dirty="0">
                <a:solidFill>
                  <a:srgbClr val="262626"/>
                </a:solidFill>
                <a:latin typeface="Iowan Old Style Roman"/>
                <a:cs typeface="Iowan Old Style Roman"/>
              </a:rPr>
              <a:t>Data Analytics: Big Data &amp; Visualization</a:t>
            </a:r>
          </a:p>
          <a:p>
            <a:pPr marL="0" lvl="0" indent="0">
              <a:spcBef>
                <a:spcPts val="0"/>
              </a:spcBef>
              <a:buNone/>
            </a:pPr>
            <a:endParaRPr sz="1800" dirty="0">
              <a:solidFill>
                <a:srgbClr val="262626"/>
              </a:solidFill>
              <a:latin typeface="Iowan Old Style Roman"/>
              <a:cs typeface="Iowan Old Style Roman"/>
            </a:endParaRPr>
          </a:p>
          <a:p>
            <a:pPr marL="0" lvl="0" indent="0">
              <a:spcBef>
                <a:spcPts val="0"/>
              </a:spcBef>
              <a:buNone/>
            </a:pPr>
            <a:r>
              <a:rPr lang="en" sz="1800" dirty="0">
                <a:solidFill>
                  <a:srgbClr val="262626"/>
                </a:solidFill>
                <a:latin typeface="Iowan Old Style Roman"/>
                <a:cs typeface="Iowan Old Style Roman"/>
              </a:rPr>
              <a:t>Digital Learning Capstone</a:t>
            </a:r>
          </a:p>
          <a:p>
            <a:pPr lvl="0" rtl="0">
              <a:spcBef>
                <a:spcPts val="0"/>
              </a:spcBef>
              <a:buNone/>
            </a:pPr>
            <a:endParaRPr dirty="0">
              <a:latin typeface="Iowan Old Style Roman"/>
              <a:cs typeface="Iowan Old Style Roman"/>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84"/>
        <p:cNvGrpSpPr/>
        <p:nvPr/>
      </p:nvGrpSpPr>
      <p:grpSpPr>
        <a:xfrm>
          <a:off x="0" y="0"/>
          <a:ext cx="0" cy="0"/>
          <a:chOff x="0" y="0"/>
          <a:chExt cx="0" cy="0"/>
        </a:xfrm>
      </p:grpSpPr>
      <p:sp>
        <p:nvSpPr>
          <p:cNvPr id="89" name="Shape 89"/>
          <p:cNvSpPr txBox="1"/>
          <p:nvPr/>
        </p:nvSpPr>
        <p:spPr>
          <a:xfrm>
            <a:off x="388225" y="218875"/>
            <a:ext cx="8475000" cy="1079832"/>
          </a:xfrm>
          <a:prstGeom prst="rect">
            <a:avLst/>
          </a:prstGeom>
          <a:noFill/>
          <a:ln>
            <a:noFill/>
          </a:ln>
        </p:spPr>
        <p:txBody>
          <a:bodyPr lIns="91425" tIns="91425" rIns="91425" bIns="91425" anchor="t" anchorCtr="0">
            <a:noAutofit/>
          </a:bodyPr>
          <a:lstStyle/>
          <a:p>
            <a:pPr lvl="0" rtl="0">
              <a:spcBef>
                <a:spcPts val="0"/>
              </a:spcBef>
              <a:buNone/>
            </a:pPr>
            <a:r>
              <a:rPr lang="en" sz="4000" dirty="0">
                <a:solidFill>
                  <a:srgbClr val="33715B"/>
                </a:solidFill>
                <a:latin typeface="Iowan Old Style Roman"/>
                <a:cs typeface="Iowan Old Style Roman"/>
              </a:rPr>
              <a:t>Digital Learning @Keuka College</a:t>
            </a:r>
          </a:p>
          <a:p>
            <a:pPr lvl="0" rtl="0">
              <a:spcBef>
                <a:spcPts val="0"/>
              </a:spcBef>
              <a:buNone/>
            </a:pPr>
            <a:endParaRPr sz="4400" dirty="0">
              <a:solidFill>
                <a:srgbClr val="33715B"/>
              </a:solidFill>
            </a:endParaRPr>
          </a:p>
          <a:p>
            <a:pPr lvl="0" rtl="0">
              <a:spcBef>
                <a:spcPts val="0"/>
              </a:spcBef>
              <a:buNone/>
            </a:pPr>
            <a:endParaRPr sz="4400" dirty="0">
              <a:solidFill>
                <a:srgbClr val="38761D"/>
              </a:solidFill>
            </a:endParaRPr>
          </a:p>
        </p:txBody>
      </p:sp>
      <p:graphicFrame>
        <p:nvGraphicFramePr>
          <p:cNvPr id="4" name="Chart 3"/>
          <p:cNvGraphicFramePr>
            <a:graphicFrameLocks/>
          </p:cNvGraphicFramePr>
          <p:nvPr>
            <p:extLst>
              <p:ext uri="{D42A27DB-BD31-4B8C-83A1-F6EECF244321}">
                <p14:modId xmlns:p14="http://schemas.microsoft.com/office/powerpoint/2010/main" val="1267692914"/>
              </p:ext>
            </p:extLst>
          </p:nvPr>
        </p:nvGraphicFramePr>
        <p:xfrm>
          <a:off x="577259" y="1074662"/>
          <a:ext cx="7832956" cy="35703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latin typeface="Iowan Old Style Roman"/>
                <a:cs typeface="Iowan Old Style Roman"/>
              </a:rPr>
              <a:t>Mapping our sample</a:t>
            </a:r>
          </a:p>
        </p:txBody>
      </p:sp>
      <p:sp>
        <p:nvSpPr>
          <p:cNvPr id="101" name="Shape 101"/>
          <p:cNvSpPr txBox="1">
            <a:spLocks noGrp="1"/>
          </p:cNvSpPr>
          <p:nvPr>
            <p:ph type="body" idx="1"/>
          </p:nvPr>
        </p:nvSpPr>
        <p:spPr>
          <a:xfrm>
            <a:off x="311702" y="1499243"/>
            <a:ext cx="5608444" cy="3069632"/>
          </a:xfrm>
          <a:prstGeom prst="rect">
            <a:avLst/>
          </a:prstGeom>
        </p:spPr>
        <p:txBody>
          <a:bodyPr lIns="91425" tIns="91425" rIns="91425" bIns="91425" anchor="t" anchorCtr="0">
            <a:noAutofit/>
          </a:bodyPr>
          <a:lstStyle/>
          <a:p>
            <a:pPr lvl="0">
              <a:spcBef>
                <a:spcPts val="0"/>
              </a:spcBef>
              <a:buNone/>
            </a:pPr>
            <a:r>
              <a:rPr lang="en" sz="1800" dirty="0">
                <a:latin typeface="Iowan Old Style Roman"/>
                <a:cs typeface="Iowan Old Style Roman"/>
              </a:rPr>
              <a:t>Moodle offers a process to map all activities, assignments, and assessments to Outcomes. </a:t>
            </a:r>
          </a:p>
          <a:p>
            <a:pPr lvl="0">
              <a:spcBef>
                <a:spcPts val="0"/>
              </a:spcBef>
              <a:buNone/>
            </a:pPr>
            <a:endParaRPr lang="en-US" sz="1800" dirty="0" smtClean="0">
              <a:latin typeface="Iowan Old Style Roman"/>
              <a:cs typeface="Iowan Old Style Roman"/>
            </a:endParaRPr>
          </a:p>
          <a:p>
            <a:pPr lvl="0">
              <a:spcBef>
                <a:spcPts val="0"/>
              </a:spcBef>
              <a:buNone/>
            </a:pPr>
            <a:r>
              <a:rPr lang="en" sz="1800" dirty="0" smtClean="0">
                <a:latin typeface="Iowan Old Style Roman"/>
                <a:cs typeface="Iowan Old Style Roman"/>
              </a:rPr>
              <a:t>DL </a:t>
            </a:r>
            <a:r>
              <a:rPr lang="en" sz="1800" dirty="0">
                <a:latin typeface="Iowan Old Style Roman"/>
                <a:cs typeface="Iowan Old Style Roman"/>
              </a:rPr>
              <a:t>SLOs were tracked to 10 courses in the fall 2015 and spring 2016.</a:t>
            </a:r>
          </a:p>
          <a:p>
            <a:pPr lvl="0">
              <a:spcBef>
                <a:spcPts val="0"/>
              </a:spcBef>
              <a:buNone/>
            </a:pPr>
            <a:endParaRPr sz="1800" dirty="0">
              <a:latin typeface="Iowan Old Style Roman"/>
              <a:cs typeface="Iowan Old Style Roman"/>
            </a:endParaRPr>
          </a:p>
          <a:p>
            <a:pPr marL="0" lvl="0" indent="0">
              <a:spcBef>
                <a:spcPts val="0"/>
              </a:spcBef>
              <a:buNone/>
            </a:pPr>
            <a:endParaRPr sz="1800" dirty="0">
              <a:latin typeface="Iowan Old Style Roman"/>
              <a:cs typeface="Iowan Old Style Roman"/>
            </a:endParaRPr>
          </a:p>
          <a:p>
            <a:pPr lvl="0">
              <a:spcBef>
                <a:spcPts val="0"/>
              </a:spcBef>
              <a:buNone/>
            </a:pPr>
            <a:endParaRPr sz="1800" dirty="0">
              <a:latin typeface="Iowan Old Style Roman"/>
              <a:cs typeface="Iowan Old Style Roman"/>
            </a:endParaRPr>
          </a:p>
        </p:txBody>
      </p:sp>
      <p:pic>
        <p:nvPicPr>
          <p:cNvPr id="102" name="Shape 102"/>
          <p:cNvPicPr preferRelativeResize="0"/>
          <p:nvPr/>
        </p:nvPicPr>
        <p:blipFill>
          <a:blip r:embed="rId3">
            <a:alphaModFix/>
          </a:blip>
          <a:stretch>
            <a:fillRect/>
          </a:stretch>
        </p:blipFill>
        <p:spPr>
          <a:xfrm>
            <a:off x="6423900" y="1572645"/>
            <a:ext cx="1711350" cy="1711350"/>
          </a:xfrm>
          <a:prstGeom prst="rect">
            <a:avLst/>
          </a:prstGeom>
          <a:noFill/>
          <a:ln>
            <a:noFill/>
          </a:ln>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a:blip r:embed="rId3">
            <a:alphaModFix/>
          </a:blip>
          <a:stretch>
            <a:fillRect/>
          </a:stretch>
        </p:blipFill>
        <p:spPr>
          <a:xfrm>
            <a:off x="13" y="1017725"/>
            <a:ext cx="9143999" cy="3369201"/>
          </a:xfrm>
          <a:prstGeom prst="rect">
            <a:avLst/>
          </a:prstGeom>
          <a:noFill/>
          <a:ln>
            <a:noFill/>
          </a:ln>
        </p:spPr>
      </p:pic>
      <p:sp>
        <p:nvSpPr>
          <p:cNvPr id="108" name="Shape 108"/>
          <p:cNvSpPr txBox="1"/>
          <p:nvPr/>
        </p:nvSpPr>
        <p:spPr>
          <a:xfrm>
            <a:off x="935925" y="3916875"/>
            <a:ext cx="1119900" cy="4413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sz="900" b="1" dirty="0">
                <a:solidFill>
                  <a:schemeClr val="dk1"/>
                </a:solidFill>
              </a:rPr>
              <a:t>Creativity and Innovation</a:t>
            </a:r>
          </a:p>
        </p:txBody>
      </p:sp>
      <p:sp>
        <p:nvSpPr>
          <p:cNvPr id="109" name="Shape 109"/>
          <p:cNvSpPr txBox="1"/>
          <p:nvPr/>
        </p:nvSpPr>
        <p:spPr>
          <a:xfrm>
            <a:off x="1982000" y="3805875"/>
            <a:ext cx="1198500" cy="663300"/>
          </a:xfrm>
          <a:prstGeom prst="rect">
            <a:avLst/>
          </a:prstGeom>
          <a:noFill/>
          <a:ln>
            <a:noFill/>
          </a:ln>
        </p:spPr>
        <p:txBody>
          <a:bodyPr lIns="91425" tIns="91425" rIns="91425" bIns="91425" anchor="ctr" anchorCtr="0">
            <a:noAutofit/>
          </a:bodyPr>
          <a:lstStyle/>
          <a:p>
            <a:pPr lvl="0" rtl="0">
              <a:spcBef>
                <a:spcPts val="0"/>
              </a:spcBef>
              <a:buNone/>
            </a:pPr>
            <a:r>
              <a:rPr lang="en" sz="900" b="1" dirty="0">
                <a:solidFill>
                  <a:schemeClr val="dk1"/>
                </a:solidFill>
              </a:rPr>
              <a:t>Communication and Collaboration</a:t>
            </a:r>
          </a:p>
        </p:txBody>
      </p:sp>
      <p:sp>
        <p:nvSpPr>
          <p:cNvPr id="110" name="Shape 110"/>
          <p:cNvSpPr txBox="1"/>
          <p:nvPr/>
        </p:nvSpPr>
        <p:spPr>
          <a:xfrm>
            <a:off x="3180500" y="3916875"/>
            <a:ext cx="1119900" cy="552600"/>
          </a:xfrm>
          <a:prstGeom prst="rect">
            <a:avLst/>
          </a:prstGeom>
          <a:noFill/>
          <a:ln>
            <a:noFill/>
          </a:ln>
        </p:spPr>
        <p:txBody>
          <a:bodyPr lIns="91425" tIns="91425" rIns="91425" bIns="91425" anchor="ctr" anchorCtr="0">
            <a:noAutofit/>
          </a:bodyPr>
          <a:lstStyle/>
          <a:p>
            <a:pPr lvl="0" rtl="0">
              <a:spcBef>
                <a:spcPts val="0"/>
              </a:spcBef>
              <a:buNone/>
            </a:pPr>
            <a:r>
              <a:rPr lang="en" sz="900" b="1">
                <a:solidFill>
                  <a:schemeClr val="dk1"/>
                </a:solidFill>
              </a:rPr>
              <a:t>Research and Information Fluency</a:t>
            </a:r>
          </a:p>
        </p:txBody>
      </p:sp>
      <p:sp>
        <p:nvSpPr>
          <p:cNvPr id="111" name="Shape 111"/>
          <p:cNvSpPr txBox="1"/>
          <p:nvPr/>
        </p:nvSpPr>
        <p:spPr>
          <a:xfrm>
            <a:off x="4269037" y="3916875"/>
            <a:ext cx="1320600" cy="6633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a:solidFill>
                  <a:schemeClr val="dk1"/>
                </a:solidFill>
              </a:rPr>
              <a:t>Critical Thinking, Problem Solving, and Decision-Making</a:t>
            </a:r>
          </a:p>
        </p:txBody>
      </p:sp>
      <p:sp>
        <p:nvSpPr>
          <p:cNvPr id="112" name="Shape 112"/>
          <p:cNvSpPr txBox="1"/>
          <p:nvPr/>
        </p:nvSpPr>
        <p:spPr>
          <a:xfrm>
            <a:off x="5745650" y="3861525"/>
            <a:ext cx="1043700" cy="6633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dirty="0">
                <a:solidFill>
                  <a:schemeClr val="dk1"/>
                </a:solidFill>
              </a:rPr>
              <a:t>Digital Citizenship</a:t>
            </a:r>
          </a:p>
        </p:txBody>
      </p:sp>
      <p:sp>
        <p:nvSpPr>
          <p:cNvPr id="113" name="Shape 113"/>
          <p:cNvSpPr txBox="1"/>
          <p:nvPr/>
        </p:nvSpPr>
        <p:spPr>
          <a:xfrm>
            <a:off x="6678200" y="3861525"/>
            <a:ext cx="1043700" cy="6633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dirty="0">
                <a:solidFill>
                  <a:schemeClr val="dk1"/>
                </a:solidFill>
              </a:rPr>
              <a:t>Technology Operations and Concepts</a:t>
            </a:r>
          </a:p>
        </p:txBody>
      </p:sp>
      <p:sp>
        <p:nvSpPr>
          <p:cNvPr id="114" name="Shape 114"/>
          <p:cNvSpPr txBox="1"/>
          <p:nvPr/>
        </p:nvSpPr>
        <p:spPr>
          <a:xfrm>
            <a:off x="7802875" y="3861525"/>
            <a:ext cx="1043700" cy="663300"/>
          </a:xfrm>
          <a:prstGeom prst="rect">
            <a:avLst/>
          </a:prstGeom>
          <a:noFill/>
          <a:ln>
            <a:noFill/>
          </a:ln>
        </p:spPr>
        <p:txBody>
          <a:bodyPr lIns="91425" tIns="91425" rIns="91425" bIns="91425" anchor="ctr" anchorCtr="0">
            <a:noAutofit/>
          </a:bodyPr>
          <a:lstStyle/>
          <a:p>
            <a:pPr lvl="0" rtl="0">
              <a:lnSpc>
                <a:spcPct val="90000"/>
              </a:lnSpc>
              <a:spcBef>
                <a:spcPts val="0"/>
              </a:spcBef>
              <a:buNone/>
            </a:pPr>
            <a:r>
              <a:rPr lang="en" sz="900" b="1" dirty="0">
                <a:solidFill>
                  <a:schemeClr val="dk1"/>
                </a:solidFill>
              </a:rPr>
              <a:t>Critical Reflection and Evaluation</a:t>
            </a:r>
          </a:p>
        </p:txBody>
      </p:sp>
      <p:sp>
        <p:nvSpPr>
          <p:cNvPr id="115" name="Shape 115"/>
          <p:cNvSpPr txBox="1">
            <a:spLocks noGrp="1"/>
          </p:cNvSpPr>
          <p:nvPr>
            <p:ph type="title"/>
          </p:nvPr>
        </p:nvSpPr>
        <p:spPr>
          <a:xfrm>
            <a:off x="311702" y="141190"/>
            <a:ext cx="8520600" cy="572700"/>
          </a:xfrm>
          <a:prstGeom prst="rect">
            <a:avLst/>
          </a:prstGeom>
        </p:spPr>
        <p:txBody>
          <a:bodyPr lIns="91425" tIns="91425" rIns="91425" bIns="91425" anchor="t" anchorCtr="0">
            <a:noAutofit/>
          </a:bodyPr>
          <a:lstStyle/>
          <a:p>
            <a:pPr lvl="0" rtl="0">
              <a:spcBef>
                <a:spcPts val="0"/>
              </a:spcBef>
              <a:buNone/>
            </a:pPr>
            <a:r>
              <a:rPr lang="en" sz="3600" dirty="0">
                <a:latin typeface="Iowan Old Style Roman"/>
                <a:cs typeface="Iowan Old Style Roman"/>
              </a:rPr>
              <a:t>Mapping our sample</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euka brand">
  <a:themeElements>
    <a:clrScheme name="Custom 2">
      <a:dk1>
        <a:srgbClr val="10281D"/>
      </a:dk1>
      <a:lt1>
        <a:sysClr val="window" lastClr="FFFFFF"/>
      </a:lt1>
      <a:dk2>
        <a:srgbClr val="10281D"/>
      </a:dk2>
      <a:lt2>
        <a:srgbClr val="618672"/>
      </a:lt2>
      <a:accent1>
        <a:srgbClr val="D48021"/>
      </a:accent1>
      <a:accent2>
        <a:srgbClr val="6C8998"/>
      </a:accent2>
      <a:accent3>
        <a:srgbClr val="39605D"/>
      </a:accent3>
      <a:accent4>
        <a:srgbClr val="492F3B"/>
      </a:accent4>
      <a:accent5>
        <a:srgbClr val="46392A"/>
      </a:accent5>
      <a:accent6>
        <a:srgbClr val="10281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Keuka brand.thmx</Template>
  <TotalTime>1532</TotalTime>
  <Words>2696</Words>
  <Application>Microsoft Macintosh PowerPoint</Application>
  <PresentationFormat>On-screen Show (16:9)</PresentationFormat>
  <Paragraphs>207</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Custom Design</vt:lpstr>
      <vt:lpstr>Keuka brand</vt:lpstr>
      <vt:lpstr>Digital Learning, Blended Courses: The Long and Winding Road of Measuring Outcomes  Nancy Marksbury Annie Almekinder Enid Bryant  Laurel Hester</vt:lpstr>
      <vt:lpstr>PowerPoint Presentation</vt:lpstr>
      <vt:lpstr>PowerPoint Presentation</vt:lpstr>
      <vt:lpstr>DL@KC  Student Learning Outcomes  v.1.0  </vt:lpstr>
      <vt:lpstr>A year later ... </vt:lpstr>
      <vt:lpstr>Digital Studies Minor</vt:lpstr>
      <vt:lpstr>PowerPoint Presentation</vt:lpstr>
      <vt:lpstr>Mapping our sample</vt:lpstr>
      <vt:lpstr>Mapping our sample</vt:lpstr>
      <vt:lpstr>PowerPoint Presentation</vt:lpstr>
      <vt:lpstr>PowerPoint Presentation</vt:lpstr>
      <vt:lpstr>Mastery Levels</vt:lpstr>
      <vt:lpstr>Mapping Course Activities to Mastery Levels</vt:lpstr>
      <vt:lpstr>Mastery Level Frequencies</vt:lpstr>
      <vt:lpstr>Mapped Assignments - Humanities </vt:lpstr>
      <vt:lpstr>Mapped Assignments - Human Biology</vt:lpstr>
      <vt:lpstr>Example Glossary - Human Biology</vt:lpstr>
      <vt:lpstr>Example Padlet - Human Biology</vt:lpstr>
      <vt:lpstr>Video Project Rubric - Human Biology </vt:lpstr>
      <vt:lpstr>PowerPoint Presentation</vt:lpstr>
      <vt:lpstr>What do you think?</vt:lpstr>
      <vt:lpstr>A platform to share</vt:lpstr>
      <vt:lpstr>Our next steps</vt:lpstr>
      <vt:lpstr>PowerPoint Presentation</vt:lpstr>
      <vt:lpstr>Digital Learning Proliferation</vt:lpstr>
      <vt:lpstr>Level of mastery  in assignments, projects, and activities.</vt:lpstr>
      <vt:lpstr>PowerPoint Presentation</vt:lpstr>
      <vt:lpstr>Keuka College’s institutional vision is to become a leader within higher education in integrating digital learning into the liberal arts. Our Digital Learning at Keuka College (DL@KC) initiative aims to encourage students to think critically about how digital tools and technologies work and the possibilities and limitations of their use in enhancing problem solving and creativity. The initiative was introduced at last year’s conference in presenting examples of faculty experimentation and a preliminary set of student learning outcomes, generated by faculty, was shared. Our journey continues by reflecting on student performance in courses designed with these embedded student outcomes, our methods for evaluating our progress, and what we learned about our students, our courses, and assessments. In this session, we report our preliminary findings and three aspects of our process. One, we address the technical challenges of automating the process of scoring student progress within Moodle, configuring a scale for skill progression, and factoring in course activities that occur outside of the course management system. Two, we report on the complex activity of aligning indicators across content areas in both required and elective courses, uncovering areas of ambiguity and reaching across disciplines to find commonalities in technology-infused instruction. Third, we detail second order effects of the process of benchmarking our progress, discovering the areas we found that remain unaddressed in individual courses and across programs, and how our work cycles back to inform rubric generation to facilitate outcome assessment and adoption across the curriculum.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Learning, Blended Courses: The Long and Winding Road of Measuring Outcomes  Nancy Marksbury Annie Almekinder Enid Bryant  Laurel Hester</dc:title>
  <cp:lastModifiedBy>Nancy Marksbury</cp:lastModifiedBy>
  <cp:revision>23</cp:revision>
  <dcterms:modified xsi:type="dcterms:W3CDTF">2016-05-20T11:23:03Z</dcterms:modified>
</cp:coreProperties>
</file>