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0" r:id="rId4"/>
    <p:sldId id="259" r:id="rId5"/>
    <p:sldId id="258" r:id="rId6"/>
    <p:sldId id="272" r:id="rId7"/>
    <p:sldId id="274" r:id="rId8"/>
    <p:sldId id="273" r:id="rId9"/>
    <p:sldId id="275" r:id="rId10"/>
    <p:sldId id="276" r:id="rId11"/>
    <p:sldId id="277" r:id="rId12"/>
    <p:sldId id="278" r:id="rId13"/>
    <p:sldId id="262" r:id="rId14"/>
    <p:sldId id="279" r:id="rId15"/>
    <p:sldId id="280" r:id="rId16"/>
    <p:sldId id="263" r:id="rId17"/>
    <p:sldId id="264" r:id="rId18"/>
    <p:sldId id="257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1FBC5-6BA9-4716-B174-5766FCC22DA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1A1225-8D1C-4378-88BC-CE535C576AE5}">
      <dgm:prSet phldrT="[Text]"/>
      <dgm:spPr/>
      <dgm:t>
        <a:bodyPr/>
        <a:lstStyle/>
        <a:p>
          <a:r>
            <a:rPr lang="en-US" dirty="0" smtClean="0"/>
            <a:t>Prepare/update content</a:t>
          </a:r>
          <a:endParaRPr lang="en-US" dirty="0"/>
        </a:p>
      </dgm:t>
    </dgm:pt>
    <dgm:pt modelId="{388F73CC-5425-411E-A3CB-861816DB6CD3}" type="parTrans" cxnId="{40F3E12D-5421-4B47-9167-9901065CC4FA}">
      <dgm:prSet/>
      <dgm:spPr/>
      <dgm:t>
        <a:bodyPr/>
        <a:lstStyle/>
        <a:p>
          <a:endParaRPr lang="en-US"/>
        </a:p>
      </dgm:t>
    </dgm:pt>
    <dgm:pt modelId="{6E21FD34-B770-459F-AE7E-4C1FC277AC8D}" type="sibTrans" cxnId="{40F3E12D-5421-4B47-9167-9901065CC4FA}">
      <dgm:prSet/>
      <dgm:spPr/>
      <dgm:t>
        <a:bodyPr/>
        <a:lstStyle/>
        <a:p>
          <a:endParaRPr lang="en-US"/>
        </a:p>
      </dgm:t>
    </dgm:pt>
    <dgm:pt modelId="{ED417A97-1B7A-42FF-AF00-021B201FC6D1}">
      <dgm:prSet phldrT="[Text]"/>
      <dgm:spPr/>
      <dgm:t>
        <a:bodyPr/>
        <a:lstStyle/>
        <a:p>
          <a:r>
            <a:rPr lang="en-US" dirty="0" smtClean="0"/>
            <a:t>Embed engagement prompts</a:t>
          </a:r>
          <a:endParaRPr lang="en-US" dirty="0"/>
        </a:p>
      </dgm:t>
    </dgm:pt>
    <dgm:pt modelId="{899A8BD0-534E-4039-8B65-D4D60DCED2E4}" type="parTrans" cxnId="{FC7B87F8-6E05-4056-9CD7-84B9EDDE3B53}">
      <dgm:prSet/>
      <dgm:spPr/>
      <dgm:t>
        <a:bodyPr/>
        <a:lstStyle/>
        <a:p>
          <a:endParaRPr lang="en-US"/>
        </a:p>
      </dgm:t>
    </dgm:pt>
    <dgm:pt modelId="{DFE0A9C7-33C4-4DBA-8FFF-DCF2F4E0E158}" type="sibTrans" cxnId="{FC7B87F8-6E05-4056-9CD7-84B9EDDE3B53}">
      <dgm:prSet/>
      <dgm:spPr/>
      <dgm:t>
        <a:bodyPr/>
        <a:lstStyle/>
        <a:p>
          <a:endParaRPr lang="en-US"/>
        </a:p>
      </dgm:t>
    </dgm:pt>
    <dgm:pt modelId="{EF697F5A-572E-4065-ABE0-C339BF0005F1}">
      <dgm:prSet phldrT="[Text]"/>
      <dgm:spPr/>
      <dgm:t>
        <a:bodyPr/>
        <a:lstStyle/>
        <a:p>
          <a:r>
            <a:rPr lang="en-US" dirty="0" smtClean="0"/>
            <a:t>Set minimum requirements of engagement instructor prompts</a:t>
          </a:r>
          <a:endParaRPr lang="en-US" dirty="0"/>
        </a:p>
      </dgm:t>
    </dgm:pt>
    <dgm:pt modelId="{C07C64B9-3224-4A90-A30D-796BE0E5F759}" type="parTrans" cxnId="{854AB143-89C7-4998-BA42-C6CC6CA81972}">
      <dgm:prSet/>
      <dgm:spPr/>
      <dgm:t>
        <a:bodyPr/>
        <a:lstStyle/>
        <a:p>
          <a:endParaRPr lang="en-US"/>
        </a:p>
      </dgm:t>
    </dgm:pt>
    <dgm:pt modelId="{0DD246E6-7CFF-461F-889A-7CBEBE60D1F4}" type="sibTrans" cxnId="{854AB143-89C7-4998-BA42-C6CC6CA81972}">
      <dgm:prSet/>
      <dgm:spPr/>
      <dgm:t>
        <a:bodyPr/>
        <a:lstStyle/>
        <a:p>
          <a:endParaRPr lang="en-US"/>
        </a:p>
      </dgm:t>
    </dgm:pt>
    <dgm:pt modelId="{6B7FF995-C161-4685-93E4-6FD3E946B950}">
      <dgm:prSet phldrT="[Text]"/>
      <dgm:spPr/>
      <dgm:t>
        <a:bodyPr/>
        <a:lstStyle/>
        <a:p>
          <a:r>
            <a:rPr lang="en-US" dirty="0" smtClean="0"/>
            <a:t>Access analytics</a:t>
          </a:r>
          <a:endParaRPr lang="en-US" dirty="0"/>
        </a:p>
      </dgm:t>
    </dgm:pt>
    <dgm:pt modelId="{9B754068-CB5B-418A-AD22-CBA6BDD894D7}" type="parTrans" cxnId="{5ABDF0BF-D915-46F2-A881-0175B0872E2B}">
      <dgm:prSet/>
      <dgm:spPr/>
      <dgm:t>
        <a:bodyPr/>
        <a:lstStyle/>
        <a:p>
          <a:endParaRPr lang="en-US"/>
        </a:p>
      </dgm:t>
    </dgm:pt>
    <dgm:pt modelId="{1B664AB8-B07D-48F0-BE9E-272F51685412}" type="sibTrans" cxnId="{5ABDF0BF-D915-46F2-A881-0175B0872E2B}">
      <dgm:prSet/>
      <dgm:spPr/>
      <dgm:t>
        <a:bodyPr/>
        <a:lstStyle/>
        <a:p>
          <a:endParaRPr lang="en-US"/>
        </a:p>
      </dgm:t>
    </dgm:pt>
    <dgm:pt modelId="{A6CE54E6-FC9F-408A-A8A3-EB656958C34D}">
      <dgm:prSet phldrT="[Text]"/>
      <dgm:spPr/>
      <dgm:t>
        <a:bodyPr/>
        <a:lstStyle/>
        <a:p>
          <a:r>
            <a:rPr lang="en-US" dirty="0" smtClean="0"/>
            <a:t>Provide feedback</a:t>
          </a:r>
          <a:endParaRPr lang="en-US" dirty="0"/>
        </a:p>
      </dgm:t>
    </dgm:pt>
    <dgm:pt modelId="{8DF0731F-9D52-4A73-9211-BC710167CB8B}" type="parTrans" cxnId="{0DBA3E33-53DF-46C7-BC05-2F0B2E0FEDB1}">
      <dgm:prSet/>
      <dgm:spPr/>
      <dgm:t>
        <a:bodyPr/>
        <a:lstStyle/>
        <a:p>
          <a:endParaRPr lang="en-US"/>
        </a:p>
      </dgm:t>
    </dgm:pt>
    <dgm:pt modelId="{4828588A-30A2-4532-9650-21331BAA7B52}" type="sibTrans" cxnId="{0DBA3E33-53DF-46C7-BC05-2F0B2E0FEDB1}">
      <dgm:prSet/>
      <dgm:spPr/>
      <dgm:t>
        <a:bodyPr/>
        <a:lstStyle/>
        <a:p>
          <a:endParaRPr lang="en-US"/>
        </a:p>
      </dgm:t>
    </dgm:pt>
    <dgm:pt modelId="{3289F4C7-8A66-4419-BDD2-ED5F73C4328D}">
      <dgm:prSet phldrT="[Text]"/>
      <dgm:spPr/>
      <dgm:t>
        <a:bodyPr/>
        <a:lstStyle/>
        <a:p>
          <a:r>
            <a:rPr lang="en-US" dirty="0" smtClean="0"/>
            <a:t>Refine teaching</a:t>
          </a:r>
          <a:endParaRPr lang="en-US" dirty="0"/>
        </a:p>
      </dgm:t>
    </dgm:pt>
    <dgm:pt modelId="{4590C34D-2757-48FF-B86A-70D42A23619D}" type="parTrans" cxnId="{30107E4D-65E4-4A84-A8E8-4E73A1672B6F}">
      <dgm:prSet/>
      <dgm:spPr/>
      <dgm:t>
        <a:bodyPr/>
        <a:lstStyle/>
        <a:p>
          <a:endParaRPr lang="en-US"/>
        </a:p>
      </dgm:t>
    </dgm:pt>
    <dgm:pt modelId="{36739BD8-95EA-48B9-9DFC-4D467B3898D0}" type="sibTrans" cxnId="{30107E4D-65E4-4A84-A8E8-4E73A1672B6F}">
      <dgm:prSet/>
      <dgm:spPr/>
      <dgm:t>
        <a:bodyPr/>
        <a:lstStyle/>
        <a:p>
          <a:endParaRPr lang="en-US"/>
        </a:p>
      </dgm:t>
    </dgm:pt>
    <dgm:pt modelId="{2514DDCF-22C6-4E7F-AABA-74D85F0FBBD8}" type="pres">
      <dgm:prSet presAssocID="{D1F1FBC5-6BA9-4716-B174-5766FCC22DA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AC66F4-38DE-4946-A578-D9AB963BC70A}" type="pres">
      <dgm:prSet presAssocID="{171A1225-8D1C-4378-88BC-CE535C576AE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50C25-77A4-4894-87C4-7AB2C747DFBF}" type="pres">
      <dgm:prSet presAssocID="{171A1225-8D1C-4378-88BC-CE535C576AE5}" presName="spNode" presStyleCnt="0"/>
      <dgm:spPr/>
    </dgm:pt>
    <dgm:pt modelId="{FE721322-1610-4E69-B064-D808F26C0B1C}" type="pres">
      <dgm:prSet presAssocID="{6E21FD34-B770-459F-AE7E-4C1FC277AC8D}" presName="sibTrans" presStyleLbl="sibTrans1D1" presStyleIdx="0" presStyleCnt="6"/>
      <dgm:spPr/>
      <dgm:t>
        <a:bodyPr/>
        <a:lstStyle/>
        <a:p>
          <a:endParaRPr lang="en-US"/>
        </a:p>
      </dgm:t>
    </dgm:pt>
    <dgm:pt modelId="{32B1ECDD-4A8A-4070-AAFF-3B2F238A7374}" type="pres">
      <dgm:prSet presAssocID="{ED417A97-1B7A-42FF-AF00-021B201FC6D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E60B5B-4D93-4B31-AB2D-B3C0D584422C}" type="pres">
      <dgm:prSet presAssocID="{ED417A97-1B7A-42FF-AF00-021B201FC6D1}" presName="spNode" presStyleCnt="0"/>
      <dgm:spPr/>
    </dgm:pt>
    <dgm:pt modelId="{68103CA3-FB10-4D3F-A2D3-0CBA663B543F}" type="pres">
      <dgm:prSet presAssocID="{DFE0A9C7-33C4-4DBA-8FFF-DCF2F4E0E158}" presName="sibTrans" presStyleLbl="sibTrans1D1" presStyleIdx="1" presStyleCnt="6"/>
      <dgm:spPr/>
      <dgm:t>
        <a:bodyPr/>
        <a:lstStyle/>
        <a:p>
          <a:endParaRPr lang="en-US"/>
        </a:p>
      </dgm:t>
    </dgm:pt>
    <dgm:pt modelId="{EA48DC8E-662A-4143-9761-BEB511FF6BC0}" type="pres">
      <dgm:prSet presAssocID="{EF697F5A-572E-4065-ABE0-C339BF0005F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837508-23B6-4337-9C2D-D39A33F8E661}" type="pres">
      <dgm:prSet presAssocID="{EF697F5A-572E-4065-ABE0-C339BF0005F1}" presName="spNode" presStyleCnt="0"/>
      <dgm:spPr/>
    </dgm:pt>
    <dgm:pt modelId="{DB990ECD-AD29-4008-AD9A-7A617E9389EA}" type="pres">
      <dgm:prSet presAssocID="{0DD246E6-7CFF-461F-889A-7CBEBE60D1F4}" presName="sibTrans" presStyleLbl="sibTrans1D1" presStyleIdx="2" presStyleCnt="6"/>
      <dgm:spPr/>
      <dgm:t>
        <a:bodyPr/>
        <a:lstStyle/>
        <a:p>
          <a:endParaRPr lang="en-US"/>
        </a:p>
      </dgm:t>
    </dgm:pt>
    <dgm:pt modelId="{60608B44-8067-4123-B71F-7C503380163B}" type="pres">
      <dgm:prSet presAssocID="{6B7FF995-C161-4685-93E4-6FD3E946B95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7843E4-0AC6-4F88-97A0-0364CA47D15C}" type="pres">
      <dgm:prSet presAssocID="{6B7FF995-C161-4685-93E4-6FD3E946B950}" presName="spNode" presStyleCnt="0"/>
      <dgm:spPr/>
    </dgm:pt>
    <dgm:pt modelId="{57DC82B4-F905-423F-B4C8-B7FE6C2DC406}" type="pres">
      <dgm:prSet presAssocID="{1B664AB8-B07D-48F0-BE9E-272F51685412}" presName="sibTrans" presStyleLbl="sibTrans1D1" presStyleIdx="3" presStyleCnt="6"/>
      <dgm:spPr/>
      <dgm:t>
        <a:bodyPr/>
        <a:lstStyle/>
        <a:p>
          <a:endParaRPr lang="en-US"/>
        </a:p>
      </dgm:t>
    </dgm:pt>
    <dgm:pt modelId="{8E90DB3F-9155-48C3-8769-1B1D2C88A05C}" type="pres">
      <dgm:prSet presAssocID="{A6CE54E6-FC9F-408A-A8A3-EB656958C34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2B37C-09FE-41BC-8FA0-13CF61758DC0}" type="pres">
      <dgm:prSet presAssocID="{A6CE54E6-FC9F-408A-A8A3-EB656958C34D}" presName="spNode" presStyleCnt="0"/>
      <dgm:spPr/>
    </dgm:pt>
    <dgm:pt modelId="{DA8F355F-0449-4A23-9809-9E37B1849FD2}" type="pres">
      <dgm:prSet presAssocID="{4828588A-30A2-4532-9650-21331BAA7B52}" presName="sibTrans" presStyleLbl="sibTrans1D1" presStyleIdx="4" presStyleCnt="6"/>
      <dgm:spPr/>
      <dgm:t>
        <a:bodyPr/>
        <a:lstStyle/>
        <a:p>
          <a:endParaRPr lang="en-US"/>
        </a:p>
      </dgm:t>
    </dgm:pt>
    <dgm:pt modelId="{544C4FA5-11AC-4AEF-919F-80E865BEBA3C}" type="pres">
      <dgm:prSet presAssocID="{3289F4C7-8A66-4419-BDD2-ED5F73C4328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F014D-DCF5-438B-9631-A6454277BAF1}" type="pres">
      <dgm:prSet presAssocID="{3289F4C7-8A66-4419-BDD2-ED5F73C4328D}" presName="spNode" presStyleCnt="0"/>
      <dgm:spPr/>
    </dgm:pt>
    <dgm:pt modelId="{71333077-C493-49F1-932D-DE329C8CD4CC}" type="pres">
      <dgm:prSet presAssocID="{36739BD8-95EA-48B9-9DFC-4D467B3898D0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FC7B87F8-6E05-4056-9CD7-84B9EDDE3B53}" srcId="{D1F1FBC5-6BA9-4716-B174-5766FCC22DA7}" destId="{ED417A97-1B7A-42FF-AF00-021B201FC6D1}" srcOrd="1" destOrd="0" parTransId="{899A8BD0-534E-4039-8B65-D4D60DCED2E4}" sibTransId="{DFE0A9C7-33C4-4DBA-8FFF-DCF2F4E0E158}"/>
    <dgm:cxn modelId="{4C79226D-B1A3-4FBD-8B2B-9A05FBFEAF60}" type="presOf" srcId="{0DD246E6-7CFF-461F-889A-7CBEBE60D1F4}" destId="{DB990ECD-AD29-4008-AD9A-7A617E9389EA}" srcOrd="0" destOrd="0" presId="urn:microsoft.com/office/officeart/2005/8/layout/cycle5"/>
    <dgm:cxn modelId="{706958E2-E257-4C88-BC8C-8CB909597ADB}" type="presOf" srcId="{D1F1FBC5-6BA9-4716-B174-5766FCC22DA7}" destId="{2514DDCF-22C6-4E7F-AABA-74D85F0FBBD8}" srcOrd="0" destOrd="0" presId="urn:microsoft.com/office/officeart/2005/8/layout/cycle5"/>
    <dgm:cxn modelId="{DFBBE2A0-E390-4CF0-AA66-81D6B8D78E63}" type="presOf" srcId="{6B7FF995-C161-4685-93E4-6FD3E946B950}" destId="{60608B44-8067-4123-B71F-7C503380163B}" srcOrd="0" destOrd="0" presId="urn:microsoft.com/office/officeart/2005/8/layout/cycle5"/>
    <dgm:cxn modelId="{5ABDF0BF-D915-46F2-A881-0175B0872E2B}" srcId="{D1F1FBC5-6BA9-4716-B174-5766FCC22DA7}" destId="{6B7FF995-C161-4685-93E4-6FD3E946B950}" srcOrd="3" destOrd="0" parTransId="{9B754068-CB5B-418A-AD22-CBA6BDD894D7}" sibTransId="{1B664AB8-B07D-48F0-BE9E-272F51685412}"/>
    <dgm:cxn modelId="{0DBA3E33-53DF-46C7-BC05-2F0B2E0FEDB1}" srcId="{D1F1FBC5-6BA9-4716-B174-5766FCC22DA7}" destId="{A6CE54E6-FC9F-408A-A8A3-EB656958C34D}" srcOrd="4" destOrd="0" parTransId="{8DF0731F-9D52-4A73-9211-BC710167CB8B}" sibTransId="{4828588A-30A2-4532-9650-21331BAA7B52}"/>
    <dgm:cxn modelId="{95C938FE-5284-4039-8A9F-E6CB86C43286}" type="presOf" srcId="{DFE0A9C7-33C4-4DBA-8FFF-DCF2F4E0E158}" destId="{68103CA3-FB10-4D3F-A2D3-0CBA663B543F}" srcOrd="0" destOrd="0" presId="urn:microsoft.com/office/officeart/2005/8/layout/cycle5"/>
    <dgm:cxn modelId="{40F3E12D-5421-4B47-9167-9901065CC4FA}" srcId="{D1F1FBC5-6BA9-4716-B174-5766FCC22DA7}" destId="{171A1225-8D1C-4378-88BC-CE535C576AE5}" srcOrd="0" destOrd="0" parTransId="{388F73CC-5425-411E-A3CB-861816DB6CD3}" sibTransId="{6E21FD34-B770-459F-AE7E-4C1FC277AC8D}"/>
    <dgm:cxn modelId="{06CDA27D-0A85-451C-A953-0EC21AE472CE}" type="presOf" srcId="{36739BD8-95EA-48B9-9DFC-4D467B3898D0}" destId="{71333077-C493-49F1-932D-DE329C8CD4CC}" srcOrd="0" destOrd="0" presId="urn:microsoft.com/office/officeart/2005/8/layout/cycle5"/>
    <dgm:cxn modelId="{A1B3D2E8-48FF-496E-893E-CA9D8AC2E103}" type="presOf" srcId="{ED417A97-1B7A-42FF-AF00-021B201FC6D1}" destId="{32B1ECDD-4A8A-4070-AAFF-3B2F238A7374}" srcOrd="0" destOrd="0" presId="urn:microsoft.com/office/officeart/2005/8/layout/cycle5"/>
    <dgm:cxn modelId="{7848C6B5-271E-41C2-9BB5-451D8022B855}" type="presOf" srcId="{3289F4C7-8A66-4419-BDD2-ED5F73C4328D}" destId="{544C4FA5-11AC-4AEF-919F-80E865BEBA3C}" srcOrd="0" destOrd="0" presId="urn:microsoft.com/office/officeart/2005/8/layout/cycle5"/>
    <dgm:cxn modelId="{C5B6517C-942B-46EB-BED2-0640E250025F}" type="presOf" srcId="{A6CE54E6-FC9F-408A-A8A3-EB656958C34D}" destId="{8E90DB3F-9155-48C3-8769-1B1D2C88A05C}" srcOrd="0" destOrd="0" presId="urn:microsoft.com/office/officeart/2005/8/layout/cycle5"/>
    <dgm:cxn modelId="{854AB143-89C7-4998-BA42-C6CC6CA81972}" srcId="{D1F1FBC5-6BA9-4716-B174-5766FCC22DA7}" destId="{EF697F5A-572E-4065-ABE0-C339BF0005F1}" srcOrd="2" destOrd="0" parTransId="{C07C64B9-3224-4A90-A30D-796BE0E5F759}" sibTransId="{0DD246E6-7CFF-461F-889A-7CBEBE60D1F4}"/>
    <dgm:cxn modelId="{30107E4D-65E4-4A84-A8E8-4E73A1672B6F}" srcId="{D1F1FBC5-6BA9-4716-B174-5766FCC22DA7}" destId="{3289F4C7-8A66-4419-BDD2-ED5F73C4328D}" srcOrd="5" destOrd="0" parTransId="{4590C34D-2757-48FF-B86A-70D42A23619D}" sibTransId="{36739BD8-95EA-48B9-9DFC-4D467B3898D0}"/>
    <dgm:cxn modelId="{25B9451B-3D37-4815-B830-48E5B5C79156}" type="presOf" srcId="{171A1225-8D1C-4378-88BC-CE535C576AE5}" destId="{45AC66F4-38DE-4946-A578-D9AB963BC70A}" srcOrd="0" destOrd="0" presId="urn:microsoft.com/office/officeart/2005/8/layout/cycle5"/>
    <dgm:cxn modelId="{D58FD988-45E6-4251-83CB-390F1C299993}" type="presOf" srcId="{4828588A-30A2-4532-9650-21331BAA7B52}" destId="{DA8F355F-0449-4A23-9809-9E37B1849FD2}" srcOrd="0" destOrd="0" presId="urn:microsoft.com/office/officeart/2005/8/layout/cycle5"/>
    <dgm:cxn modelId="{F69FDFE2-00B6-41CC-B1D7-F82C28C96208}" type="presOf" srcId="{EF697F5A-572E-4065-ABE0-C339BF0005F1}" destId="{EA48DC8E-662A-4143-9761-BEB511FF6BC0}" srcOrd="0" destOrd="0" presId="urn:microsoft.com/office/officeart/2005/8/layout/cycle5"/>
    <dgm:cxn modelId="{69713CA1-23AA-43F2-B774-5DDE1043420D}" type="presOf" srcId="{1B664AB8-B07D-48F0-BE9E-272F51685412}" destId="{57DC82B4-F905-423F-B4C8-B7FE6C2DC406}" srcOrd="0" destOrd="0" presId="urn:microsoft.com/office/officeart/2005/8/layout/cycle5"/>
    <dgm:cxn modelId="{B5B14D75-A170-4B85-8880-D8AF1349B8F6}" type="presOf" srcId="{6E21FD34-B770-459F-AE7E-4C1FC277AC8D}" destId="{FE721322-1610-4E69-B064-D808F26C0B1C}" srcOrd="0" destOrd="0" presId="urn:microsoft.com/office/officeart/2005/8/layout/cycle5"/>
    <dgm:cxn modelId="{85B2AA20-8D22-4FC1-A3C2-33F72C80206F}" type="presParOf" srcId="{2514DDCF-22C6-4E7F-AABA-74D85F0FBBD8}" destId="{45AC66F4-38DE-4946-A578-D9AB963BC70A}" srcOrd="0" destOrd="0" presId="urn:microsoft.com/office/officeart/2005/8/layout/cycle5"/>
    <dgm:cxn modelId="{C4CFE000-E79B-4157-80CF-304C3405B2E6}" type="presParOf" srcId="{2514DDCF-22C6-4E7F-AABA-74D85F0FBBD8}" destId="{53950C25-77A4-4894-87C4-7AB2C747DFBF}" srcOrd="1" destOrd="0" presId="urn:microsoft.com/office/officeart/2005/8/layout/cycle5"/>
    <dgm:cxn modelId="{F190A23F-0E81-42B9-822B-118229743024}" type="presParOf" srcId="{2514DDCF-22C6-4E7F-AABA-74D85F0FBBD8}" destId="{FE721322-1610-4E69-B064-D808F26C0B1C}" srcOrd="2" destOrd="0" presId="urn:microsoft.com/office/officeart/2005/8/layout/cycle5"/>
    <dgm:cxn modelId="{F9D18A46-F0C8-4698-879B-3FCAA0DF4807}" type="presParOf" srcId="{2514DDCF-22C6-4E7F-AABA-74D85F0FBBD8}" destId="{32B1ECDD-4A8A-4070-AAFF-3B2F238A7374}" srcOrd="3" destOrd="0" presId="urn:microsoft.com/office/officeart/2005/8/layout/cycle5"/>
    <dgm:cxn modelId="{6FD872FD-8ED5-4767-9F94-B3E1E3A79D22}" type="presParOf" srcId="{2514DDCF-22C6-4E7F-AABA-74D85F0FBBD8}" destId="{F4E60B5B-4D93-4B31-AB2D-B3C0D584422C}" srcOrd="4" destOrd="0" presId="urn:microsoft.com/office/officeart/2005/8/layout/cycle5"/>
    <dgm:cxn modelId="{FA2C5695-3944-4A3A-9509-40E2697C3B38}" type="presParOf" srcId="{2514DDCF-22C6-4E7F-AABA-74D85F0FBBD8}" destId="{68103CA3-FB10-4D3F-A2D3-0CBA663B543F}" srcOrd="5" destOrd="0" presId="urn:microsoft.com/office/officeart/2005/8/layout/cycle5"/>
    <dgm:cxn modelId="{5C5FAE53-44F3-40F9-A246-C3EEEF0175CC}" type="presParOf" srcId="{2514DDCF-22C6-4E7F-AABA-74D85F0FBBD8}" destId="{EA48DC8E-662A-4143-9761-BEB511FF6BC0}" srcOrd="6" destOrd="0" presId="urn:microsoft.com/office/officeart/2005/8/layout/cycle5"/>
    <dgm:cxn modelId="{0220A7A2-4FAE-4537-ACCD-78E8213F28D4}" type="presParOf" srcId="{2514DDCF-22C6-4E7F-AABA-74D85F0FBBD8}" destId="{0B837508-23B6-4337-9C2D-D39A33F8E661}" srcOrd="7" destOrd="0" presId="urn:microsoft.com/office/officeart/2005/8/layout/cycle5"/>
    <dgm:cxn modelId="{6B71FD2B-595A-4E3E-A92F-10D9D7C62D25}" type="presParOf" srcId="{2514DDCF-22C6-4E7F-AABA-74D85F0FBBD8}" destId="{DB990ECD-AD29-4008-AD9A-7A617E9389EA}" srcOrd="8" destOrd="0" presId="urn:microsoft.com/office/officeart/2005/8/layout/cycle5"/>
    <dgm:cxn modelId="{8E7FC232-0D51-4664-AA85-98E4B4BD989C}" type="presParOf" srcId="{2514DDCF-22C6-4E7F-AABA-74D85F0FBBD8}" destId="{60608B44-8067-4123-B71F-7C503380163B}" srcOrd="9" destOrd="0" presId="urn:microsoft.com/office/officeart/2005/8/layout/cycle5"/>
    <dgm:cxn modelId="{22E00816-02E6-48DF-81D4-8721E0B7A2D3}" type="presParOf" srcId="{2514DDCF-22C6-4E7F-AABA-74D85F0FBBD8}" destId="{797843E4-0AC6-4F88-97A0-0364CA47D15C}" srcOrd="10" destOrd="0" presId="urn:microsoft.com/office/officeart/2005/8/layout/cycle5"/>
    <dgm:cxn modelId="{6DA5E66D-A0A5-4DCC-A7A7-EDFFA6CC80D8}" type="presParOf" srcId="{2514DDCF-22C6-4E7F-AABA-74D85F0FBBD8}" destId="{57DC82B4-F905-423F-B4C8-B7FE6C2DC406}" srcOrd="11" destOrd="0" presId="urn:microsoft.com/office/officeart/2005/8/layout/cycle5"/>
    <dgm:cxn modelId="{A916177D-0FC7-44E0-8C00-9AB6BABBCE8E}" type="presParOf" srcId="{2514DDCF-22C6-4E7F-AABA-74D85F0FBBD8}" destId="{8E90DB3F-9155-48C3-8769-1B1D2C88A05C}" srcOrd="12" destOrd="0" presId="urn:microsoft.com/office/officeart/2005/8/layout/cycle5"/>
    <dgm:cxn modelId="{DA438BF2-CE63-41CE-830E-C61C7131D5BA}" type="presParOf" srcId="{2514DDCF-22C6-4E7F-AABA-74D85F0FBBD8}" destId="{24F2B37C-09FE-41BC-8FA0-13CF61758DC0}" srcOrd="13" destOrd="0" presId="urn:microsoft.com/office/officeart/2005/8/layout/cycle5"/>
    <dgm:cxn modelId="{EC2CD6D6-4E42-4A92-9F22-D8F8AE625482}" type="presParOf" srcId="{2514DDCF-22C6-4E7F-AABA-74D85F0FBBD8}" destId="{DA8F355F-0449-4A23-9809-9E37B1849FD2}" srcOrd="14" destOrd="0" presId="urn:microsoft.com/office/officeart/2005/8/layout/cycle5"/>
    <dgm:cxn modelId="{A67E9A35-2386-4246-B6E4-CE8C34712EB4}" type="presParOf" srcId="{2514DDCF-22C6-4E7F-AABA-74D85F0FBBD8}" destId="{544C4FA5-11AC-4AEF-919F-80E865BEBA3C}" srcOrd="15" destOrd="0" presId="urn:microsoft.com/office/officeart/2005/8/layout/cycle5"/>
    <dgm:cxn modelId="{7E9F5AEA-C8A2-426B-B69C-877E3CAC0C5A}" type="presParOf" srcId="{2514DDCF-22C6-4E7F-AABA-74D85F0FBBD8}" destId="{F1CF014D-DCF5-438B-9631-A6454277BAF1}" srcOrd="16" destOrd="0" presId="urn:microsoft.com/office/officeart/2005/8/layout/cycle5"/>
    <dgm:cxn modelId="{C3BC6191-F5AC-4A9B-9654-0B752BBF0E6D}" type="presParOf" srcId="{2514DDCF-22C6-4E7F-AABA-74D85F0FBBD8}" destId="{71333077-C493-49F1-932D-DE329C8CD4CC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C66F4-38DE-4946-A578-D9AB963BC70A}">
      <dsp:nvSpPr>
        <dsp:cNvPr id="0" name=""/>
        <dsp:cNvSpPr/>
      </dsp:nvSpPr>
      <dsp:spPr>
        <a:xfrm>
          <a:off x="3316820" y="267"/>
          <a:ext cx="1367358" cy="888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Prepare/update content</a:t>
          </a:r>
          <a:endParaRPr lang="en-US" sz="1200" kern="1200" dirty="0"/>
        </a:p>
      </dsp:txBody>
      <dsp:txXfrm>
        <a:off x="3360207" y="43654"/>
        <a:ext cx="1280584" cy="802008"/>
      </dsp:txXfrm>
    </dsp:sp>
    <dsp:sp modelId="{FE721322-1610-4E69-B064-D808F26C0B1C}">
      <dsp:nvSpPr>
        <dsp:cNvPr id="0" name=""/>
        <dsp:cNvSpPr/>
      </dsp:nvSpPr>
      <dsp:spPr>
        <a:xfrm>
          <a:off x="1905159" y="444659"/>
          <a:ext cx="4190681" cy="4190681"/>
        </a:xfrm>
        <a:custGeom>
          <a:avLst/>
          <a:gdLst/>
          <a:ahLst/>
          <a:cxnLst/>
          <a:rect l="0" t="0" r="0" b="0"/>
          <a:pathLst>
            <a:path>
              <a:moveTo>
                <a:pt x="2951318" y="182814"/>
              </a:moveTo>
              <a:arcTo wR="2095340" hR="2095340" stAng="17646694" swAng="9249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1ECDD-4A8A-4070-AAFF-3B2F238A7374}">
      <dsp:nvSpPr>
        <dsp:cNvPr id="0" name=""/>
        <dsp:cNvSpPr/>
      </dsp:nvSpPr>
      <dsp:spPr>
        <a:xfrm>
          <a:off x="5131439" y="1047938"/>
          <a:ext cx="1367358" cy="888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Embed engagement prompts</a:t>
          </a:r>
          <a:endParaRPr lang="en-US" sz="1200" kern="1200" dirty="0"/>
        </a:p>
      </dsp:txBody>
      <dsp:txXfrm>
        <a:off x="5174826" y="1091325"/>
        <a:ext cx="1280584" cy="802008"/>
      </dsp:txXfrm>
    </dsp:sp>
    <dsp:sp modelId="{68103CA3-FB10-4D3F-A2D3-0CBA663B543F}">
      <dsp:nvSpPr>
        <dsp:cNvPr id="0" name=""/>
        <dsp:cNvSpPr/>
      </dsp:nvSpPr>
      <dsp:spPr>
        <a:xfrm>
          <a:off x="1905159" y="444659"/>
          <a:ext cx="4190681" cy="4190681"/>
        </a:xfrm>
        <a:custGeom>
          <a:avLst/>
          <a:gdLst/>
          <a:ahLst/>
          <a:cxnLst/>
          <a:rect l="0" t="0" r="0" b="0"/>
          <a:pathLst>
            <a:path>
              <a:moveTo>
                <a:pt x="4157987" y="1726641"/>
              </a:moveTo>
              <a:arcTo wR="2095340" hR="2095340" stAng="20991922" swAng="12161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8DC8E-662A-4143-9761-BEB511FF6BC0}">
      <dsp:nvSpPr>
        <dsp:cNvPr id="0" name=""/>
        <dsp:cNvSpPr/>
      </dsp:nvSpPr>
      <dsp:spPr>
        <a:xfrm>
          <a:off x="5131439" y="3143278"/>
          <a:ext cx="1367358" cy="888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Set minimum requirements of engagement instructor prompts</a:t>
          </a:r>
          <a:endParaRPr lang="en-US" sz="1200" kern="1200" dirty="0"/>
        </a:p>
      </dsp:txBody>
      <dsp:txXfrm>
        <a:off x="5174826" y="3186665"/>
        <a:ext cx="1280584" cy="802008"/>
      </dsp:txXfrm>
    </dsp:sp>
    <dsp:sp modelId="{DB990ECD-AD29-4008-AD9A-7A617E9389EA}">
      <dsp:nvSpPr>
        <dsp:cNvPr id="0" name=""/>
        <dsp:cNvSpPr/>
      </dsp:nvSpPr>
      <dsp:spPr>
        <a:xfrm>
          <a:off x="1905159" y="444659"/>
          <a:ext cx="4190681" cy="4190681"/>
        </a:xfrm>
        <a:custGeom>
          <a:avLst/>
          <a:gdLst/>
          <a:ahLst/>
          <a:cxnLst/>
          <a:rect l="0" t="0" r="0" b="0"/>
          <a:pathLst>
            <a:path>
              <a:moveTo>
                <a:pt x="3428904" y="3711527"/>
              </a:moveTo>
              <a:arcTo wR="2095340" hR="2095340" stAng="3028377" swAng="9249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08B44-8067-4123-B71F-7C503380163B}">
      <dsp:nvSpPr>
        <dsp:cNvPr id="0" name=""/>
        <dsp:cNvSpPr/>
      </dsp:nvSpPr>
      <dsp:spPr>
        <a:xfrm>
          <a:off x="3316820" y="4190949"/>
          <a:ext cx="1367358" cy="888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Access analytics</a:t>
          </a:r>
          <a:endParaRPr lang="en-US" sz="1200" kern="1200" dirty="0"/>
        </a:p>
      </dsp:txBody>
      <dsp:txXfrm>
        <a:off x="3360207" y="4234336"/>
        <a:ext cx="1280584" cy="802008"/>
      </dsp:txXfrm>
    </dsp:sp>
    <dsp:sp modelId="{57DC82B4-F905-423F-B4C8-B7FE6C2DC406}">
      <dsp:nvSpPr>
        <dsp:cNvPr id="0" name=""/>
        <dsp:cNvSpPr/>
      </dsp:nvSpPr>
      <dsp:spPr>
        <a:xfrm>
          <a:off x="1905159" y="444659"/>
          <a:ext cx="4190681" cy="4190681"/>
        </a:xfrm>
        <a:custGeom>
          <a:avLst/>
          <a:gdLst/>
          <a:ahLst/>
          <a:cxnLst/>
          <a:rect l="0" t="0" r="0" b="0"/>
          <a:pathLst>
            <a:path>
              <a:moveTo>
                <a:pt x="1239363" y="4007866"/>
              </a:moveTo>
              <a:arcTo wR="2095340" hR="2095340" stAng="6846694" swAng="9249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0DB3F-9155-48C3-8769-1B1D2C88A05C}">
      <dsp:nvSpPr>
        <dsp:cNvPr id="0" name=""/>
        <dsp:cNvSpPr/>
      </dsp:nvSpPr>
      <dsp:spPr>
        <a:xfrm>
          <a:off x="1502202" y="3143278"/>
          <a:ext cx="1367358" cy="888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Provide feedback</a:t>
          </a:r>
          <a:endParaRPr lang="en-US" sz="1200" kern="1200" dirty="0"/>
        </a:p>
      </dsp:txBody>
      <dsp:txXfrm>
        <a:off x="1545589" y="3186665"/>
        <a:ext cx="1280584" cy="802008"/>
      </dsp:txXfrm>
    </dsp:sp>
    <dsp:sp modelId="{DA8F355F-0449-4A23-9809-9E37B1849FD2}">
      <dsp:nvSpPr>
        <dsp:cNvPr id="0" name=""/>
        <dsp:cNvSpPr/>
      </dsp:nvSpPr>
      <dsp:spPr>
        <a:xfrm>
          <a:off x="1905159" y="444659"/>
          <a:ext cx="4190681" cy="4190681"/>
        </a:xfrm>
        <a:custGeom>
          <a:avLst/>
          <a:gdLst/>
          <a:ahLst/>
          <a:cxnLst/>
          <a:rect l="0" t="0" r="0" b="0"/>
          <a:pathLst>
            <a:path>
              <a:moveTo>
                <a:pt x="32693" y="2464040"/>
              </a:moveTo>
              <a:arcTo wR="2095340" hR="2095340" stAng="10191922" swAng="12161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C4FA5-11AC-4AEF-919F-80E865BEBA3C}">
      <dsp:nvSpPr>
        <dsp:cNvPr id="0" name=""/>
        <dsp:cNvSpPr/>
      </dsp:nvSpPr>
      <dsp:spPr>
        <a:xfrm>
          <a:off x="1502202" y="1047938"/>
          <a:ext cx="1367358" cy="888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Refine teaching</a:t>
          </a:r>
          <a:endParaRPr lang="en-US" sz="1200" kern="1200" dirty="0"/>
        </a:p>
      </dsp:txBody>
      <dsp:txXfrm>
        <a:off x="1545589" y="1091325"/>
        <a:ext cx="1280584" cy="802008"/>
      </dsp:txXfrm>
    </dsp:sp>
    <dsp:sp modelId="{71333077-C493-49F1-932D-DE329C8CD4CC}">
      <dsp:nvSpPr>
        <dsp:cNvPr id="0" name=""/>
        <dsp:cNvSpPr/>
      </dsp:nvSpPr>
      <dsp:spPr>
        <a:xfrm>
          <a:off x="1905159" y="444659"/>
          <a:ext cx="4190681" cy="4190681"/>
        </a:xfrm>
        <a:custGeom>
          <a:avLst/>
          <a:gdLst/>
          <a:ahLst/>
          <a:cxnLst/>
          <a:rect l="0" t="0" r="0" b="0"/>
          <a:pathLst>
            <a:path>
              <a:moveTo>
                <a:pt x="761776" y="479153"/>
              </a:moveTo>
              <a:arcTo wR="2095340" hR="2095340" stAng="13828377" swAng="9249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lassroom-salon@andrew.cmu.edu" TargetMode="External"/><Relationship Id="rId2" Type="http://schemas.openxmlformats.org/officeDocument/2006/relationships/hyperlink" Target="http://classroomsalon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lassroomsalon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Increasing student engagement with course media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Ananda </a:t>
            </a:r>
            <a:r>
              <a:rPr lang="en-US" dirty="0" err="1" smtClean="0"/>
              <a:t>Gunawardena</a:t>
            </a:r>
            <a:endParaRPr lang="en-US" dirty="0" smtClean="0"/>
          </a:p>
          <a:p>
            <a:r>
              <a:rPr lang="en-US" dirty="0" smtClean="0"/>
              <a:t>Princeton University / CMU</a:t>
            </a:r>
          </a:p>
          <a:p>
            <a:endParaRPr lang="en-US" sz="2100" dirty="0" smtClean="0"/>
          </a:p>
          <a:p>
            <a:r>
              <a:rPr lang="en-US" sz="2100" dirty="0" smtClean="0"/>
              <a:t>Bryn-</a:t>
            </a:r>
            <a:r>
              <a:rPr lang="en-US" sz="2100" dirty="0" err="1" smtClean="0"/>
              <a:t>Mawr</a:t>
            </a:r>
            <a:r>
              <a:rPr lang="en-US" sz="2100" dirty="0" smtClean="0"/>
              <a:t> </a:t>
            </a:r>
            <a:r>
              <a:rPr lang="en-US" sz="2100" dirty="0" smtClean="0"/>
              <a:t>Blended Learning Conference</a:t>
            </a:r>
          </a:p>
          <a:p>
            <a:r>
              <a:rPr lang="en-US" sz="2100" dirty="0" smtClean="0"/>
              <a:t>2016</a:t>
            </a:r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Access Analytics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8686800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37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Provide feedback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03218"/>
            <a:ext cx="158931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65" y="4024508"/>
            <a:ext cx="1461250" cy="119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68582"/>
            <a:ext cx="6381750" cy="1413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4" y="3872109"/>
            <a:ext cx="6391275" cy="1343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3048000"/>
            <a:ext cx="678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Message:  </a:t>
            </a:r>
            <a:r>
              <a:rPr lang="en-US" sz="1600" dirty="0" smtClean="0"/>
              <a:t>You have not been engaged for a while. Please work on assignments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5486400"/>
            <a:ext cx="678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Message:  </a:t>
            </a:r>
            <a:r>
              <a:rPr lang="en-US" sz="1600" dirty="0" smtClean="0"/>
              <a:t>Great Job!!!  Happy to see all the work you are putting in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000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Refine Teaching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 out the “hotspots” of interactions</a:t>
            </a:r>
          </a:p>
          <a:p>
            <a:pPr lvl="1"/>
            <a:r>
              <a:rPr lang="en-US" dirty="0" smtClean="0"/>
              <a:t>Video hotspots (comments, access)</a:t>
            </a:r>
          </a:p>
          <a:p>
            <a:pPr lvl="1"/>
            <a:r>
              <a:rPr lang="en-US" dirty="0" smtClean="0"/>
              <a:t>Document hotspots </a:t>
            </a:r>
            <a:r>
              <a:rPr lang="en-US" dirty="0"/>
              <a:t>(comments, access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Filter by specific tags</a:t>
            </a:r>
          </a:p>
          <a:p>
            <a:pPr lvl="1"/>
            <a:r>
              <a:rPr lang="en-US" dirty="0" smtClean="0"/>
              <a:t>I want to know more, I find this difficult, this is important</a:t>
            </a:r>
          </a:p>
          <a:p>
            <a:r>
              <a:rPr lang="en-US" dirty="0" smtClean="0"/>
              <a:t>Make a plan to address</a:t>
            </a:r>
          </a:p>
          <a:p>
            <a:pPr lvl="1"/>
            <a:r>
              <a:rPr lang="en-US" dirty="0" smtClean="0"/>
              <a:t>What students “want” to know</a:t>
            </a:r>
          </a:p>
          <a:p>
            <a:pPr lvl="1"/>
            <a:r>
              <a:rPr lang="en-US" dirty="0" smtClean="0"/>
              <a:t>Not what the teacher “wants” to teach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What I know so far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Student engagement </a:t>
            </a:r>
          </a:p>
          <a:p>
            <a:pPr lvl="1"/>
            <a:r>
              <a:rPr lang="en-US" dirty="0" smtClean="0"/>
              <a:t>vary from student to student</a:t>
            </a:r>
          </a:p>
          <a:p>
            <a:pPr lvl="1"/>
            <a:r>
              <a:rPr lang="en-US" dirty="0" smtClean="0"/>
              <a:t>Vary during certain time intervals</a:t>
            </a:r>
          </a:p>
          <a:p>
            <a:pPr lvl="1"/>
            <a:r>
              <a:rPr lang="en-US" dirty="0" smtClean="0"/>
              <a:t>Can be guided by prompt based learning techniques</a:t>
            </a:r>
          </a:p>
          <a:p>
            <a:pPr lvl="1"/>
            <a:r>
              <a:rPr lang="en-US" dirty="0" smtClean="0"/>
              <a:t>Can be increased by continuous feedback on how they are doing</a:t>
            </a:r>
          </a:p>
          <a:p>
            <a:pPr lvl="1"/>
            <a:r>
              <a:rPr lang="en-US" dirty="0" smtClean="0"/>
              <a:t>Can be rewarded to create more positive impact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625" y="-28575"/>
            <a:ext cx="9239250" cy="691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37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180975"/>
            <a:ext cx="8915400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0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Demonstration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nature of the course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A</a:t>
            </a:r>
            <a:r>
              <a:rPr lang="en-US" dirty="0" smtClean="0"/>
              <a:t>lgorithms</a:t>
            </a:r>
          </a:p>
          <a:p>
            <a:pPr lvl="1"/>
            <a:r>
              <a:rPr lang="en-US" dirty="0" smtClean="0"/>
              <a:t>Popular course at Princeton (many majors see the course as a gateway to lucrative jobs in Wall Street)</a:t>
            </a:r>
          </a:p>
          <a:p>
            <a:pPr lvl="1"/>
            <a:r>
              <a:rPr lang="en-US" dirty="0" smtClean="0"/>
              <a:t>Enrollments have been increasing</a:t>
            </a:r>
          </a:p>
          <a:p>
            <a:pPr lvl="2"/>
            <a:r>
              <a:rPr lang="en-US" dirty="0" smtClean="0"/>
              <a:t>260 students in Spring 2016</a:t>
            </a:r>
          </a:p>
          <a:p>
            <a:pPr lvl="1"/>
            <a:r>
              <a:rPr lang="en-US" dirty="0" smtClean="0"/>
              <a:t>Diversity of students have been increasing</a:t>
            </a:r>
          </a:p>
          <a:p>
            <a:pPr lvl="1"/>
            <a:r>
              <a:rPr lang="en-US" dirty="0" smtClean="0"/>
              <a:t>Challenge: How to improve the course with the same amount of resources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3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57200"/>
            <a:ext cx="5334000" cy="451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976976"/>
            <a:ext cx="60960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/>
          <p:cNvSpPr/>
          <p:nvPr/>
        </p:nvSpPr>
        <p:spPr>
          <a:xfrm>
            <a:off x="6553201" y="1219200"/>
            <a:ext cx="2209799" cy="2209800"/>
          </a:xfrm>
          <a:prstGeom prst="wedgeRoundRectCallout">
            <a:avLst>
              <a:gd name="adj1" fmla="val -68482"/>
              <a:gd name="adj2" fmla="val 11328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Google sees a need to get students engaged with course content with analytics driving teaching and learning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Data Tells us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 students “how to learn”</a:t>
            </a:r>
          </a:p>
          <a:p>
            <a:r>
              <a:rPr lang="en-US" dirty="0"/>
              <a:t>Defining and measuring student </a:t>
            </a:r>
            <a:r>
              <a:rPr lang="en-US" dirty="0" smtClean="0"/>
              <a:t>engagement</a:t>
            </a:r>
          </a:p>
          <a:p>
            <a:r>
              <a:rPr lang="en-US" dirty="0" smtClean="0"/>
              <a:t>Types of engagement</a:t>
            </a:r>
          </a:p>
          <a:p>
            <a:pPr lvl="1"/>
            <a:r>
              <a:rPr lang="en-US" dirty="0"/>
              <a:t>academic, cognitive, intellectual, institutional, emotional, behavioral, social, and psychological</a:t>
            </a:r>
          </a:p>
        </p:txBody>
      </p:sp>
    </p:spTree>
    <p:extLst>
      <p:ext uri="{BB962C8B-B14F-4D97-AF65-F5344CB8AC3E}">
        <p14:creationId xmlns:p14="http://schemas.microsoft.com/office/powerpoint/2010/main" val="27099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Easy Steps to get started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Sign up for a salon account</a:t>
            </a:r>
          </a:p>
          <a:p>
            <a:pPr lvl="1"/>
            <a:r>
              <a:rPr lang="en-US" dirty="0" smtClean="0">
                <a:hlinkClick r:id="rId2"/>
              </a:rPr>
              <a:t>http://classroomsalon.net</a:t>
            </a:r>
            <a:r>
              <a:rPr lang="en-US" dirty="0" smtClean="0"/>
              <a:t> (code: </a:t>
            </a:r>
            <a:r>
              <a:rPr lang="en-US" dirty="0" err="1" smtClean="0"/>
              <a:t>princeton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 a learning unit that requires close interactions with documents and videos</a:t>
            </a:r>
          </a:p>
          <a:p>
            <a:r>
              <a:rPr lang="en-US" dirty="0" smtClean="0"/>
              <a:t>Create a salon to test the learning unit</a:t>
            </a:r>
          </a:p>
          <a:p>
            <a:r>
              <a:rPr lang="en-US" dirty="0" smtClean="0"/>
              <a:t>Upload the documents/videos to support the learning objectives</a:t>
            </a:r>
          </a:p>
          <a:p>
            <a:r>
              <a:rPr lang="en-US" dirty="0" smtClean="0"/>
              <a:t>Embed discussion or comprehension prompts</a:t>
            </a:r>
          </a:p>
          <a:p>
            <a:r>
              <a:rPr lang="en-US" dirty="0" smtClean="0"/>
              <a:t>Deploy and refine the model.</a:t>
            </a:r>
          </a:p>
          <a:p>
            <a:r>
              <a:rPr lang="en-US" dirty="0" smtClean="0"/>
              <a:t>Questions?  Send email to </a:t>
            </a:r>
            <a:r>
              <a:rPr lang="en-US" dirty="0" smtClean="0">
                <a:hlinkClick r:id="rId3"/>
              </a:rPr>
              <a:t>classroom-salon@andrew.cmu.edu</a:t>
            </a:r>
            <a:r>
              <a:rPr lang="en-US" dirty="0" smtClean="0"/>
              <a:t> or search for the “training” salon and become </a:t>
            </a:r>
            <a:r>
              <a:rPr lang="en-US" smtClean="0"/>
              <a:t>a member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52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Getting Started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91169"/>
            <a:ext cx="8229600" cy="4525963"/>
          </a:xfrm>
        </p:spPr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http://classroomsalon.net</a:t>
            </a:r>
            <a:endParaRPr lang="en-US" dirty="0" smtClean="0"/>
          </a:p>
          <a:p>
            <a:r>
              <a:rPr lang="en-US" dirty="0" smtClean="0"/>
              <a:t>Sign up for an account using code “</a:t>
            </a:r>
            <a:r>
              <a:rPr lang="en-US" dirty="0" err="1" smtClean="0"/>
              <a:t>princeton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Go to Recommended Salons and Join the “Bryn-</a:t>
            </a:r>
            <a:r>
              <a:rPr lang="en-US" dirty="0" err="1" smtClean="0"/>
              <a:t>Mawr</a:t>
            </a:r>
            <a:r>
              <a:rPr lang="en-US" dirty="0"/>
              <a:t> </a:t>
            </a:r>
            <a:r>
              <a:rPr lang="en-US" dirty="0" smtClean="0"/>
              <a:t>Blended Learning” salon</a:t>
            </a:r>
          </a:p>
          <a:p>
            <a:r>
              <a:rPr lang="en-US" dirty="0" smtClean="0"/>
              <a:t>Complete the Bio and answer 3 questions and fill out the pre-conference survey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61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Workshop Goals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good model of content engagement</a:t>
            </a:r>
          </a:p>
          <a:p>
            <a:endParaRPr lang="en-US" dirty="0" smtClean="0"/>
          </a:p>
          <a:p>
            <a:r>
              <a:rPr lang="en-US" dirty="0" smtClean="0"/>
              <a:t>Work together to improve the model for blended learning</a:t>
            </a:r>
          </a:p>
          <a:p>
            <a:endParaRPr lang="en-US" dirty="0" smtClean="0"/>
          </a:p>
          <a:p>
            <a:r>
              <a:rPr lang="en-US" dirty="0" smtClean="0"/>
              <a:t>Be part of a team of educators looking to develop and extend tools that are highly effective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2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Workshop Structure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Demonstration of my own class</a:t>
            </a:r>
          </a:p>
          <a:p>
            <a:pPr lvl="1"/>
            <a:r>
              <a:rPr lang="en-US" dirty="0" smtClean="0"/>
              <a:t>Importing media</a:t>
            </a:r>
          </a:p>
          <a:p>
            <a:pPr lvl="1"/>
            <a:r>
              <a:rPr lang="en-US" dirty="0" smtClean="0"/>
              <a:t>Setting up media</a:t>
            </a:r>
          </a:p>
          <a:p>
            <a:pPr lvl="2"/>
            <a:r>
              <a:rPr lang="en-US" dirty="0" smtClean="0"/>
              <a:t>prompts</a:t>
            </a:r>
          </a:p>
          <a:p>
            <a:pPr lvl="1"/>
            <a:r>
              <a:rPr lang="en-US" dirty="0" smtClean="0"/>
              <a:t>To Do List</a:t>
            </a:r>
          </a:p>
          <a:p>
            <a:pPr lvl="1"/>
            <a:r>
              <a:rPr lang="en-US" dirty="0" smtClean="0"/>
              <a:t>Interactive mode</a:t>
            </a:r>
          </a:p>
          <a:p>
            <a:pPr lvl="2"/>
            <a:r>
              <a:rPr lang="en-US" dirty="0" smtClean="0"/>
              <a:t>videos</a:t>
            </a:r>
          </a:p>
          <a:p>
            <a:pPr lvl="1"/>
            <a:r>
              <a:rPr lang="en-US" dirty="0" smtClean="0"/>
              <a:t>Data driven instructions</a:t>
            </a:r>
          </a:p>
          <a:p>
            <a:r>
              <a:rPr lang="en-US" dirty="0" smtClean="0"/>
              <a:t>Building of your own experimental salon</a:t>
            </a:r>
          </a:p>
          <a:p>
            <a:pPr lvl="1"/>
            <a:r>
              <a:rPr lang="en-US" dirty="0" smtClean="0"/>
              <a:t>Build a new salon</a:t>
            </a:r>
          </a:p>
          <a:p>
            <a:pPr lvl="1"/>
            <a:r>
              <a:rPr lang="en-US" dirty="0" smtClean="0"/>
              <a:t>Define salon objective</a:t>
            </a:r>
          </a:p>
          <a:p>
            <a:pPr lvl="2"/>
            <a:r>
              <a:rPr lang="en-US" dirty="0" smtClean="0"/>
              <a:t>Reading salon, comprehension salon</a:t>
            </a:r>
          </a:p>
          <a:p>
            <a:pPr lvl="1"/>
            <a:r>
              <a:rPr lang="en-US" dirty="0" smtClean="0"/>
              <a:t>Import media</a:t>
            </a:r>
          </a:p>
          <a:p>
            <a:pPr lvl="1"/>
            <a:r>
              <a:rPr lang="en-US" dirty="0" smtClean="0"/>
              <a:t>Set up media</a:t>
            </a:r>
          </a:p>
          <a:p>
            <a:pPr lvl="1"/>
            <a:r>
              <a:rPr lang="en-US" dirty="0" smtClean="0"/>
              <a:t>Deploy and collect data</a:t>
            </a:r>
          </a:p>
          <a:p>
            <a:pPr lvl="1"/>
            <a:r>
              <a:rPr lang="en-US" dirty="0" smtClean="0"/>
              <a:t>Measure, refine and repeat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57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Content Engagement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Define student engagement with content</a:t>
            </a:r>
          </a:p>
          <a:p>
            <a:pPr lvl="1"/>
            <a:r>
              <a:rPr lang="en-US" dirty="0" smtClean="0"/>
              <a:t>How do students </a:t>
            </a:r>
            <a:r>
              <a:rPr lang="en-US" dirty="0"/>
              <a:t>engage with content-based </a:t>
            </a:r>
            <a:r>
              <a:rPr lang="en-US" dirty="0" smtClean="0"/>
              <a:t>courses?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 they </a:t>
            </a:r>
            <a:r>
              <a:rPr lang="en-US" dirty="0" smtClean="0"/>
              <a:t>seek </a:t>
            </a:r>
            <a:r>
              <a:rPr lang="en-US" dirty="0"/>
              <a:t>answers to their </a:t>
            </a:r>
            <a:r>
              <a:rPr lang="en-US" dirty="0" smtClean="0"/>
              <a:t>conceptual questions</a:t>
            </a:r>
            <a:r>
              <a:rPr lang="en-US" dirty="0"/>
              <a:t>?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do </a:t>
            </a:r>
            <a:r>
              <a:rPr lang="en-US" dirty="0" smtClean="0"/>
              <a:t>we increase the opportunities for content engagement and measure it?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Develop strategies to increase student engagement with content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assive to active</a:t>
            </a:r>
          </a:p>
          <a:p>
            <a:pPr lvl="1"/>
            <a:r>
              <a:rPr lang="en-US" dirty="0" smtClean="0"/>
              <a:t>Undetected to detected</a:t>
            </a:r>
          </a:p>
        </p:txBody>
      </p:sp>
    </p:spTree>
    <p:extLst>
      <p:ext uri="{BB962C8B-B14F-4D97-AF65-F5344CB8AC3E}">
        <p14:creationId xmlns:p14="http://schemas.microsoft.com/office/powerpoint/2010/main" val="42750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41182559"/>
              </p:ext>
            </p:extLst>
          </p:nvPr>
        </p:nvGraphicFramePr>
        <p:xfrm>
          <a:off x="533400" y="1397000"/>
          <a:ext cx="80010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Content Engagement Life Cycle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Prepare/Update Content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186274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6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318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Embed Engagement Prompts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6629400" cy="505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Callout 2"/>
          <p:cNvSpPr/>
          <p:nvPr/>
        </p:nvSpPr>
        <p:spPr>
          <a:xfrm>
            <a:off x="7086600" y="2895600"/>
            <a:ext cx="1676400" cy="1600200"/>
          </a:xfrm>
          <a:prstGeom prst="wedgeEllipseCallout">
            <a:avLst>
              <a:gd name="adj1" fmla="val -171830"/>
              <a:gd name="adj2" fmla="val 6942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2"/>
                </a:solidFill>
              </a:rPr>
              <a:t>Engagement prompts are specific to a content location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0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Minimum Requirements for engagement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demonstrate engagement</a:t>
            </a:r>
          </a:p>
          <a:p>
            <a:pPr lvl="1"/>
            <a:r>
              <a:rPr lang="en-US" dirty="0" smtClean="0"/>
              <a:t>you must respond to all prompts</a:t>
            </a:r>
          </a:p>
          <a:p>
            <a:pPr lvl="1"/>
            <a:r>
              <a:rPr lang="en-US" dirty="0" smtClean="0"/>
              <a:t>ask questions, anonymously if you’d like. But keep it in the context</a:t>
            </a:r>
          </a:p>
          <a:p>
            <a:pPr lvl="1"/>
            <a:r>
              <a:rPr lang="en-US" dirty="0" smtClean="0"/>
              <a:t>Reply to a question/discussion post by another student</a:t>
            </a:r>
          </a:p>
          <a:p>
            <a:pPr lvl="1"/>
            <a:r>
              <a:rPr lang="en-US" dirty="0" smtClean="0"/>
              <a:t>Be consistent</a:t>
            </a:r>
          </a:p>
          <a:p>
            <a:r>
              <a:rPr lang="en-US" dirty="0" smtClean="0"/>
              <a:t>Clearly state how you are going to provide them with an engagement score</a:t>
            </a:r>
          </a:p>
          <a:p>
            <a:pPr lvl="1"/>
            <a:r>
              <a:rPr lang="en-US" dirty="0" smtClean="0"/>
              <a:t>Some weighted formula with responses, questions, replies, and consistency, time spent with media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2901</TotalTime>
  <Words>616</Words>
  <Application>Microsoft Office PowerPoint</Application>
  <PresentationFormat>On-screen Show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Increasing student engagement with course media</vt:lpstr>
      <vt:lpstr>Getting Started</vt:lpstr>
      <vt:lpstr>Workshop Goals</vt:lpstr>
      <vt:lpstr>Workshop Structure</vt:lpstr>
      <vt:lpstr>Content Engagement</vt:lpstr>
      <vt:lpstr>Content Engagement Life Cycle</vt:lpstr>
      <vt:lpstr>Prepare/Update Content</vt:lpstr>
      <vt:lpstr>Embed Engagement Prompts</vt:lpstr>
      <vt:lpstr>Minimum Requirements for engagement</vt:lpstr>
      <vt:lpstr>Access Analytics</vt:lpstr>
      <vt:lpstr>Provide feedback</vt:lpstr>
      <vt:lpstr>Refine Teaching</vt:lpstr>
      <vt:lpstr>What I know so far</vt:lpstr>
      <vt:lpstr>PowerPoint Presentation</vt:lpstr>
      <vt:lpstr>PowerPoint Presentation</vt:lpstr>
      <vt:lpstr>Demonstration </vt:lpstr>
      <vt:lpstr>PowerPoint Presentation</vt:lpstr>
      <vt:lpstr>What Data Tells us</vt:lpstr>
      <vt:lpstr>Easy Steps to get started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student engagement</dc:title>
  <dc:creator>andyg_000</dc:creator>
  <cp:lastModifiedBy>andyguna@gmail.com</cp:lastModifiedBy>
  <cp:revision>65</cp:revision>
  <dcterms:created xsi:type="dcterms:W3CDTF">2006-08-16T00:00:00Z</dcterms:created>
  <dcterms:modified xsi:type="dcterms:W3CDTF">2016-05-24T13:36:56Z</dcterms:modified>
</cp:coreProperties>
</file>